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22" r:id="rId4"/>
    <p:sldId id="293" r:id="rId5"/>
    <p:sldId id="296" r:id="rId6"/>
    <p:sldId id="297" r:id="rId7"/>
    <p:sldId id="271" r:id="rId8"/>
    <p:sldId id="304" r:id="rId9"/>
    <p:sldId id="305" r:id="rId10"/>
    <p:sldId id="306" r:id="rId11"/>
    <p:sldId id="274" r:id="rId12"/>
    <p:sldId id="307" r:id="rId13"/>
    <p:sldId id="308" r:id="rId14"/>
    <p:sldId id="311" r:id="rId15"/>
    <p:sldId id="316" r:id="rId16"/>
    <p:sldId id="318" r:id="rId17"/>
    <p:sldId id="317" r:id="rId18"/>
    <p:sldId id="320" r:id="rId19"/>
    <p:sldId id="298" r:id="rId20"/>
    <p:sldId id="326" r:id="rId21"/>
    <p:sldId id="327" r:id="rId22"/>
    <p:sldId id="328" r:id="rId23"/>
    <p:sldId id="323" r:id="rId24"/>
    <p:sldId id="324" r:id="rId25"/>
    <p:sldId id="325" r:id="rId26"/>
    <p:sldId id="332" r:id="rId27"/>
    <p:sldId id="330" r:id="rId28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C80"/>
    <a:srgbClr val="8E3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8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7661-6FFB-4D1D-87B4-6F488E60E54D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3C09-5868-4DF3-A0AE-5DE147241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11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1740-7E33-4F86-A08D-0F0D170DCFE3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1A18D-88D8-457A-A485-344B73710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6702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018E-74C4-41A4-BD64-D6C0FA0F65AD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9FDD-DCCF-4762-89B3-80E1BEA0706D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05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7A25-F0BA-40F6-B4D5-0D9179ED8146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FDD-DAF5-471F-A5E2-AC8758147F62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72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C50-E563-4A70-93AA-A5FF450BDFA2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7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7D10-56D9-4827-849B-1D532BA52924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79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AC53-A390-4073-B886-1D1C3CC5EB56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4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064F-48DB-486F-B3C4-539A85178560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87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6C06-C461-47F8-99A5-299A97D939B1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20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2E6E-5D07-4120-A667-5275FF9556D0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1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9A11-EA9E-43F4-BC11-316B68CDCEB4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5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51FF-7217-4468-B2FE-410CB733812D}" type="datetime1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94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3478;&#25919;&#31185;&#23637;&#31034;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33258;&#20027;&#23416;&#32722;/1&#33258;&#20027;&#23416;&#32722;&#30003;&#35531;&#34920;&#21934;(&#20840;)112.docx" TargetMode="External"/><Relationship Id="rId7" Type="http://schemas.openxmlformats.org/officeDocument/2006/relationships/hyperlink" Target="&#33258;&#20027;&#23416;&#32722;/3&#25104;&#26524;&#22577;&#21578;2.pdf" TargetMode="External"/><Relationship Id="rId2" Type="http://schemas.openxmlformats.org/officeDocument/2006/relationships/hyperlink" Target="&#22283;&#31435;&#26481;&#28207;&#28023;&#20107;&#24392;&#24615;&#23416;&#32722;&#26178;&#38291;&#23526;&#26045;&#35215;&#23450;(&#33258;&#20027;&#23416;&#32722;)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3258;&#20027;&#23416;&#32722;/3&#25104;&#26524;&#22577;&#21578;1.pdf" TargetMode="External"/><Relationship Id="rId5" Type="http://schemas.openxmlformats.org/officeDocument/2006/relationships/hyperlink" Target="&#33258;&#20027;&#23416;&#32722;/2&#33258;&#20027;&#23416;&#32722;&#30003;&#35531;&#31684;&#20363;2.pdf" TargetMode="External"/><Relationship Id="rId4" Type="http://schemas.openxmlformats.org/officeDocument/2006/relationships/hyperlink" Target="&#33258;&#20027;&#23416;&#32722;/2&#33258;&#20027;&#23416;&#32722;&#30003;&#35531;&#31684;&#20363;1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6650;&#27231;&#31185;&#23637;&#31034;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108520" y="967036"/>
            <a:ext cx="4499992" cy="3454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en-US" altLang="zh-TW" sz="7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sz="5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</a:t>
            </a: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323528" y="620688"/>
            <a:ext cx="6400800" cy="6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國立東港海事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111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學年度第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學期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71600" y="573325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112</a:t>
            </a:r>
            <a:r>
              <a:rPr lang="zh-TW" altLang="en-US" sz="2800" dirty="0" smtClean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 年 </a:t>
            </a:r>
            <a:r>
              <a:rPr lang="en-US" altLang="zh-TW" sz="2800" dirty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4</a:t>
            </a:r>
            <a:r>
              <a:rPr lang="zh-TW" altLang="en-US" sz="2800" dirty="0" smtClean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月 </a:t>
            </a:r>
            <a:r>
              <a:rPr lang="en-US" altLang="zh-TW" sz="2800" dirty="0" smtClean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26</a:t>
            </a:r>
            <a:r>
              <a:rPr lang="zh-TW" altLang="en-US" sz="2800" dirty="0" smtClean="0">
                <a:solidFill>
                  <a:srgbClr val="0070C0"/>
                </a:solidFill>
                <a:latin typeface="華康POP1體W9" panose="040B0909000000000000" pitchFamily="81" charset="-120"/>
                <a:ea typeface="華康POP1體W9" panose="040B0909000000000000" pitchFamily="81" charset="-120"/>
              </a:rPr>
              <a:t>日</a:t>
            </a:r>
            <a:endParaRPr lang="zh-TW" altLang="en-US" sz="2800" dirty="0">
              <a:solidFill>
                <a:srgbClr val="0070C0"/>
              </a:solidFill>
              <a:latin typeface="華康POP1體W9" panose="040B0909000000000000" pitchFamily="81" charset="-120"/>
              <a:ea typeface="華康POP1體W9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3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114300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家政科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42802"/>
            <a:ext cx="7306411" cy="51665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5525334" y="1961321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86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課程選課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選課流程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有哪些選修科目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4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image5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564663" cy="5087590"/>
          </a:xfrm>
          <a:prstGeom prst="rect">
            <a:avLst/>
          </a:prstGeom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6228184" y="5008036"/>
            <a:ext cx="201622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選課未達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人改選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hlinkClick r:id="rId3"/>
          </p:cNvPr>
          <p:cNvSpPr txBox="1"/>
          <p:nvPr/>
        </p:nvSpPr>
        <p:spPr>
          <a:xfrm>
            <a:off x="539552" y="5013174"/>
            <a:ext cx="18002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開課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9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74836"/>
              </p:ext>
            </p:extLst>
          </p:nvPr>
        </p:nvGraphicFramePr>
        <p:xfrm>
          <a:off x="457201" y="1297706"/>
          <a:ext cx="8219255" cy="4898818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585671">
                  <a:extLst>
                    <a:ext uri="{9D8B030D-6E8A-4147-A177-3AD203B41FA5}">
                      <a16:colId xmlns:a16="http://schemas.microsoft.com/office/drawing/2014/main" xmlns="" val="3965814715"/>
                    </a:ext>
                  </a:extLst>
                </a:gridCol>
                <a:gridCol w="2045710">
                  <a:extLst>
                    <a:ext uri="{9D8B030D-6E8A-4147-A177-3AD203B41FA5}">
                      <a16:colId xmlns:a16="http://schemas.microsoft.com/office/drawing/2014/main" xmlns="" val="1905471337"/>
                    </a:ext>
                  </a:extLst>
                </a:gridCol>
                <a:gridCol w="2275506">
                  <a:extLst>
                    <a:ext uri="{9D8B030D-6E8A-4147-A177-3AD203B41FA5}">
                      <a16:colId xmlns:a16="http://schemas.microsoft.com/office/drawing/2014/main" xmlns="" val="2360808033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443768413"/>
                    </a:ext>
                  </a:extLst>
                </a:gridCol>
              </a:tblGrid>
              <a:tr h="410354"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</a:rPr>
                        <a:t>序號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</a:rPr>
                        <a:t>時間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</a:rPr>
                        <a:t>活動內容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5045" marR="977265" algn="ctr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</a:rPr>
                        <a:t>說明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0359187"/>
                  </a:ext>
                </a:extLst>
              </a:tr>
              <a:tr h="712828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1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baseline="0" dirty="0">
                          <a:effectLst/>
                        </a:rPr>
                        <a:t>4</a:t>
                      </a:r>
                      <a:r>
                        <a:rPr lang="en-US" sz="2000" spc="-5" baseline="0" dirty="0">
                          <a:effectLst/>
                        </a:rPr>
                        <a:t>月</a:t>
                      </a:r>
                      <a:r>
                        <a:rPr lang="en-US" sz="2000" spc="-5" baseline="0" dirty="0" smtClean="0">
                          <a:effectLst/>
                        </a:rPr>
                        <a:t>(</a:t>
                      </a:r>
                      <a:r>
                        <a:rPr lang="en-US" sz="2000" spc="-5" baseline="0" dirty="0" err="1" smtClean="0">
                          <a:effectLst/>
                        </a:rPr>
                        <a:t>上學期</a:t>
                      </a:r>
                      <a:r>
                        <a:rPr lang="en-US" sz="2000" spc="-5" baseline="0" dirty="0" smtClean="0">
                          <a:effectLst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baseline="0" dirty="0" smtClean="0">
                          <a:effectLst/>
                        </a:rPr>
                        <a:t>1</a:t>
                      </a:r>
                      <a:r>
                        <a:rPr lang="en-US" altLang="zh-TW" sz="2000" spc="-5" baseline="0" dirty="0" smtClean="0">
                          <a:effectLst/>
                        </a:rPr>
                        <a:t>0</a:t>
                      </a:r>
                      <a:r>
                        <a:rPr lang="en-US" sz="2000" spc="-5" baseline="0" dirty="0" smtClean="0">
                          <a:effectLst/>
                        </a:rPr>
                        <a:t>月</a:t>
                      </a:r>
                      <a:r>
                        <a:rPr lang="en-US" sz="2000" baseline="0" dirty="0" smtClean="0">
                          <a:effectLst/>
                        </a:rPr>
                        <a:t>(</a:t>
                      </a:r>
                      <a:r>
                        <a:rPr lang="en-US" sz="2000" baseline="0" dirty="0" err="1" smtClean="0">
                          <a:effectLst/>
                        </a:rPr>
                        <a:t>下學期</a:t>
                      </a:r>
                      <a:r>
                        <a:rPr lang="en-US" sz="2000" baseline="0" dirty="0">
                          <a:effectLst/>
                        </a:rPr>
                        <a:t>)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aseline="0" dirty="0">
                          <a:effectLst/>
                        </a:rPr>
                        <a:t>辦理次學期選課宣導說明會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1079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200" baseline="0" dirty="0" smtClean="0">
                          <a:effectLst/>
                        </a:rPr>
                        <a:t>新生利用</a:t>
                      </a:r>
                      <a:r>
                        <a:rPr lang="zh-TW" altLang="en-US" sz="2000" kern="1200" baseline="0" dirty="0" smtClean="0">
                          <a:effectLst/>
                        </a:rPr>
                        <a:t>始業輔導</a:t>
                      </a:r>
                      <a:r>
                        <a:rPr lang="zh-TW" sz="2000" kern="1200" baseline="0" dirty="0" smtClean="0">
                          <a:effectLst/>
                        </a:rPr>
                        <a:t>時段</a:t>
                      </a:r>
                      <a:r>
                        <a:rPr lang="zh-TW" sz="2000" kern="1200" baseline="0" dirty="0">
                          <a:effectLst/>
                        </a:rPr>
                        <a:t>進行選課宣導</a:t>
                      </a:r>
                      <a:endParaRPr lang="zh-TW" sz="20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40700038"/>
                  </a:ext>
                </a:extLst>
              </a:tr>
              <a:tr h="1903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2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</a:rPr>
                        <a:t> </a:t>
                      </a:r>
                      <a:r>
                        <a:rPr lang="en-US" sz="2200" spc="-5" baseline="0" dirty="0" smtClean="0">
                          <a:effectLst/>
                        </a:rPr>
                        <a:t>5</a:t>
                      </a:r>
                      <a:r>
                        <a:rPr lang="en-US" sz="2200" baseline="0" dirty="0">
                          <a:effectLst/>
                        </a:rPr>
                        <a:t>月</a:t>
                      </a:r>
                      <a:r>
                        <a:rPr lang="en-US" sz="2200" baseline="0" dirty="0" smtClean="0">
                          <a:effectLst/>
                        </a:rPr>
                        <a:t>(</a:t>
                      </a:r>
                      <a:r>
                        <a:rPr lang="zh-TW" altLang="en-US" sz="2200" baseline="0" dirty="0" smtClean="0">
                          <a:effectLst/>
                        </a:rPr>
                        <a:t>選</a:t>
                      </a:r>
                      <a:r>
                        <a:rPr lang="en-US" sz="2200" baseline="0" dirty="0" err="1" smtClean="0">
                          <a:effectLst/>
                        </a:rPr>
                        <a:t>上學期</a:t>
                      </a:r>
                      <a:r>
                        <a:rPr lang="en-US" sz="2200" baseline="0" dirty="0" smtClean="0">
                          <a:effectLst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aseline="0" dirty="0" smtClean="0">
                          <a:effectLst/>
                        </a:rPr>
                        <a:t>11</a:t>
                      </a:r>
                      <a:r>
                        <a:rPr lang="en-US" sz="2200" baseline="0" dirty="0">
                          <a:effectLst/>
                        </a:rPr>
                        <a:t>月</a:t>
                      </a:r>
                      <a:r>
                        <a:rPr lang="en-US" sz="2200" baseline="0" dirty="0" smtClean="0">
                          <a:effectLst/>
                        </a:rPr>
                        <a:t>(</a:t>
                      </a:r>
                      <a:r>
                        <a:rPr lang="zh-TW" altLang="en-US" sz="2200" baseline="0" dirty="0" smtClean="0">
                          <a:effectLst/>
                        </a:rPr>
                        <a:t>選</a:t>
                      </a:r>
                      <a:r>
                        <a:rPr lang="en-US" sz="2200" baseline="0" dirty="0" err="1" smtClean="0">
                          <a:effectLst/>
                        </a:rPr>
                        <a:t>下學期</a:t>
                      </a:r>
                      <a:r>
                        <a:rPr lang="en-US" sz="2200" baseline="0" dirty="0">
                          <a:effectLst/>
                        </a:rPr>
                        <a:t>)</a:t>
                      </a:r>
                      <a:endParaRPr lang="zh-TW" sz="22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 smtClean="0">
                          <a:effectLst/>
                        </a:rPr>
                        <a:t>1.</a:t>
                      </a:r>
                      <a:r>
                        <a:rPr lang="zh-TW" sz="2000" baseline="0" dirty="0" smtClean="0">
                          <a:effectLst/>
                        </a:rPr>
                        <a:t>學生</a:t>
                      </a:r>
                      <a:r>
                        <a:rPr lang="zh-TW" sz="2000" baseline="0" dirty="0">
                          <a:effectLst/>
                        </a:rPr>
                        <a:t>進行次學期選課</a:t>
                      </a:r>
                      <a:r>
                        <a:rPr lang="zh-TW" sz="2000" baseline="0" dirty="0" smtClean="0">
                          <a:effectLst/>
                        </a:rPr>
                        <a:t>作業</a:t>
                      </a:r>
                      <a:endParaRPr lang="en-US" altLang="zh-TW" sz="2000" baseline="0" dirty="0" smtClean="0">
                        <a:effectLst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 smtClean="0">
                          <a:effectLst/>
                        </a:rPr>
                        <a:t>2.</a:t>
                      </a:r>
                      <a:r>
                        <a:rPr lang="zh-TW" sz="2000" baseline="0" dirty="0" smtClean="0">
                          <a:effectLst/>
                        </a:rPr>
                        <a:t>教師</a:t>
                      </a:r>
                      <a:r>
                        <a:rPr lang="zh-TW" sz="2000" baseline="0" dirty="0">
                          <a:effectLst/>
                        </a:rPr>
                        <a:t>提供諮詢輔導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</a:rPr>
                        <a:t>1.</a:t>
                      </a:r>
                      <a:r>
                        <a:rPr lang="zh-TW" sz="2000" kern="1200" baseline="0" dirty="0">
                          <a:effectLst/>
                        </a:rPr>
                        <a:t>新生</a:t>
                      </a:r>
                      <a:r>
                        <a:rPr lang="zh-TW" sz="2000" kern="1200" baseline="0" dirty="0" smtClean="0">
                          <a:effectLst/>
                        </a:rPr>
                        <a:t>利用</a:t>
                      </a:r>
                      <a:r>
                        <a:rPr lang="zh-TW" altLang="en-US" sz="2000" kern="1200" baseline="0" dirty="0" smtClean="0">
                          <a:effectLst/>
                        </a:rPr>
                        <a:t>始業輔導</a:t>
                      </a:r>
                      <a:r>
                        <a:rPr lang="zh-TW" sz="2000" kern="1200" baseline="0" dirty="0" smtClean="0">
                          <a:effectLst/>
                        </a:rPr>
                        <a:t>時</a:t>
                      </a:r>
                      <a:r>
                        <a:rPr lang="zh-TW" altLang="en-US" sz="2000" kern="1200" baseline="0" dirty="0" smtClean="0">
                          <a:effectLst/>
                        </a:rPr>
                        <a:t>段</a:t>
                      </a:r>
                      <a:r>
                        <a:rPr lang="zh-TW" sz="2000" kern="1200" baseline="0" dirty="0" smtClean="0">
                          <a:effectLst/>
                        </a:rPr>
                        <a:t>進行選課</a:t>
                      </a:r>
                      <a:endParaRPr lang="zh-TW" sz="2000" kern="1200" baseline="0" dirty="0">
                        <a:effectLst/>
                      </a:endParaRP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</a:rPr>
                        <a:t>2.</a:t>
                      </a:r>
                      <a:r>
                        <a:rPr lang="zh-TW" sz="2000" kern="1200" baseline="0" dirty="0">
                          <a:effectLst/>
                        </a:rPr>
                        <a:t>以電腦選課方式進行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</a:rPr>
                        <a:t>3.</a:t>
                      </a:r>
                      <a:r>
                        <a:rPr lang="zh-TW" sz="2000" kern="1200" baseline="0" dirty="0">
                          <a:effectLst/>
                        </a:rPr>
                        <a:t>規劃</a:t>
                      </a:r>
                      <a:r>
                        <a:rPr lang="en-US" sz="2000" kern="1200" baseline="0" dirty="0">
                          <a:effectLst/>
                        </a:rPr>
                        <a:t>1.2~1.5</a:t>
                      </a:r>
                      <a:r>
                        <a:rPr lang="zh-TW" sz="2000" kern="1200" baseline="0" dirty="0">
                          <a:effectLst/>
                        </a:rPr>
                        <a:t>倍選修課程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</a:rPr>
                        <a:t>4.</a:t>
                      </a:r>
                      <a:r>
                        <a:rPr lang="zh-TW" sz="2000" kern="1200" baseline="0" dirty="0">
                          <a:effectLst/>
                        </a:rPr>
                        <a:t>相關選課流程參閱流程圖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</a:rPr>
                        <a:t>5.選課諮詢輔導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7838059"/>
                  </a:ext>
                </a:extLst>
              </a:tr>
              <a:tr h="957491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3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-5" baseline="0" dirty="0">
                          <a:effectLst/>
                        </a:rPr>
                        <a:t>6</a:t>
                      </a:r>
                      <a:r>
                        <a:rPr lang="en-US" sz="2400" baseline="0" dirty="0" smtClean="0">
                          <a:effectLst/>
                        </a:rPr>
                        <a:t>月</a:t>
                      </a:r>
                      <a:r>
                        <a:rPr lang="en-US" sz="2000" baseline="0" dirty="0" smtClean="0">
                          <a:effectLst/>
                        </a:rPr>
                        <a:t>(</a:t>
                      </a:r>
                      <a:r>
                        <a:rPr lang="zh-TW" altLang="en-US" sz="2000" baseline="0" dirty="0" smtClean="0">
                          <a:effectLst/>
                        </a:rPr>
                        <a:t>選</a:t>
                      </a:r>
                      <a:r>
                        <a:rPr lang="en-US" sz="2000" baseline="0" dirty="0" err="1" smtClean="0">
                          <a:effectLst/>
                        </a:rPr>
                        <a:t>上學期</a:t>
                      </a:r>
                      <a:r>
                        <a:rPr lang="en-US" sz="2000" baseline="0" dirty="0" smtClean="0">
                          <a:effectLst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</a:rPr>
                        <a:t>12</a:t>
                      </a:r>
                      <a:r>
                        <a:rPr lang="en-US" sz="2400" spc="-385" baseline="0" dirty="0" smtClean="0">
                          <a:effectLst/>
                        </a:rPr>
                        <a:t> </a:t>
                      </a:r>
                      <a:r>
                        <a:rPr lang="en-US" sz="2400" spc="-5" baseline="0" dirty="0">
                          <a:effectLst/>
                        </a:rPr>
                        <a:t>月 </a:t>
                      </a:r>
                      <a:r>
                        <a:rPr lang="en-US" sz="2000" spc="-5" baseline="0" dirty="0" smtClean="0">
                          <a:effectLst/>
                        </a:rPr>
                        <a:t>(</a:t>
                      </a:r>
                      <a:r>
                        <a:rPr lang="zh-TW" altLang="en-US" sz="2000" spc="-5" baseline="0" dirty="0" smtClean="0">
                          <a:effectLst/>
                        </a:rPr>
                        <a:t>選</a:t>
                      </a:r>
                      <a:r>
                        <a:rPr lang="en-US" sz="2000" spc="-5" baseline="0" dirty="0" err="1" smtClean="0">
                          <a:effectLst/>
                        </a:rPr>
                        <a:t>下學期</a:t>
                      </a:r>
                      <a:r>
                        <a:rPr lang="en-US" sz="2000" spc="-5" baseline="0" dirty="0">
                          <a:effectLst/>
                        </a:rPr>
                        <a:t>)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1.</a:t>
                      </a:r>
                      <a:r>
                        <a:rPr lang="zh-TW" sz="2000" spc="-5" baseline="0" dirty="0">
                          <a:effectLst/>
                        </a:rPr>
                        <a:t>公告學生選課結果</a:t>
                      </a:r>
                      <a:r>
                        <a:rPr lang="zh-TW" sz="2000" spc="-5" baseline="0" dirty="0" smtClean="0">
                          <a:effectLst/>
                        </a:rPr>
                        <a:t>。</a:t>
                      </a:r>
                      <a:endParaRPr lang="en-US" altLang="zh-TW" sz="2000" spc="-5" baseline="0" dirty="0" smtClean="0">
                        <a:effectLst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spc="-5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>
                          <a:effectLst/>
                        </a:rPr>
                        <a:t>2.</a:t>
                      </a:r>
                      <a:r>
                        <a:rPr lang="zh-TW" sz="2000" baseline="0" dirty="0">
                          <a:effectLst/>
                        </a:rPr>
                        <a:t>辦理學生加退選作業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</a:rPr>
                        <a:t>得於學期前兩週進行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5894137"/>
                  </a:ext>
                </a:extLst>
              </a:tr>
              <a:tr h="892869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4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-5" baseline="0" dirty="0">
                          <a:effectLst/>
                        </a:rPr>
                        <a:t>9</a:t>
                      </a:r>
                      <a:r>
                        <a:rPr lang="en-US" sz="2400" baseline="0" dirty="0">
                          <a:effectLst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</a:rPr>
                        <a:t>上學期</a:t>
                      </a:r>
                      <a:r>
                        <a:rPr lang="en-US" sz="2400" baseline="0" dirty="0" smtClean="0">
                          <a:effectLst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</a:rPr>
                        <a:t>2</a:t>
                      </a:r>
                      <a:r>
                        <a:rPr lang="en-US" sz="2400" baseline="0" dirty="0">
                          <a:effectLst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</a:rPr>
                        <a:t>下學期</a:t>
                      </a:r>
                      <a:r>
                        <a:rPr lang="en-US" sz="2400" baseline="0" dirty="0">
                          <a:effectLst/>
                        </a:rPr>
                        <a:t>)</a:t>
                      </a:r>
                      <a:endParaRPr lang="zh-TW" sz="24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1.</a:t>
                      </a:r>
                      <a:r>
                        <a:rPr lang="zh-TW" sz="2000" spc="-10" baseline="0" dirty="0">
                          <a:effectLst/>
                        </a:rPr>
                        <a:t>公告學期課表 </a:t>
                      </a:r>
                      <a:endParaRPr lang="en-US" altLang="zh-TW" sz="2000" spc="-10" baseline="0" dirty="0" smtClean="0">
                        <a:effectLst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2</a:t>
                      </a:r>
                      <a:r>
                        <a:rPr lang="en-US" sz="2000" baseline="0" dirty="0">
                          <a:effectLst/>
                        </a:rPr>
                        <a:t>.</a:t>
                      </a:r>
                      <a:r>
                        <a:rPr lang="zh-TW" sz="2000" baseline="0" dirty="0">
                          <a:effectLst/>
                        </a:rPr>
                        <a:t>公告確定版學生選課名單</a:t>
                      </a:r>
                      <a:endParaRPr lang="zh-TW" sz="2000" baseline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</a:rPr>
                        <a:t>正式上課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8771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彈性、校訂選修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3783"/>
            <a:ext cx="3312368" cy="43901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03783"/>
            <a:ext cx="3237691" cy="43901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2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畫面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39"/>
            <a:ext cx="3240360" cy="428949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3672408" cy="587366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向右箭號 6"/>
          <p:cNvSpPr/>
          <p:nvPr/>
        </p:nvSpPr>
        <p:spPr>
          <a:xfrm rot="16200000">
            <a:off x="6718506" y="3313242"/>
            <a:ext cx="504057" cy="4475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596684" y="3819490"/>
            <a:ext cx="2575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共選</a:t>
            </a:r>
            <a: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週，舉例</a:t>
            </a:r>
            <a:r>
              <a:rPr lang="zh-TW" altLang="en-US" dirty="0" smtClean="0">
                <a:solidFill>
                  <a:srgbClr val="7030A0"/>
                </a:solidFill>
                <a:latin typeface="新細明體"/>
                <a:ea typeface="新細明體"/>
              </a:rPr>
              <a:t>：</a:t>
            </a:r>
            <a:endParaRPr lang="en-US" altLang="zh-TW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6+6+6(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備選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+6)=18</a:t>
            </a: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9+9(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備選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+9)=18</a:t>
            </a:r>
          </a:p>
          <a:p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錯誤：</a:t>
            </a:r>
            <a:endParaRPr lang="en-US" altLang="zh-TW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6+6+6(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備選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+9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無效備選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9+9(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備選</a:t>
            </a:r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+6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無效備選</a:t>
            </a:r>
            <a:endParaRPr lang="en-US" altLang="zh-TW" sz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+6+6(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備選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+6)</a:t>
            </a:r>
            <a:r>
              <a:rPr lang="zh-TW" altLang="en-US" sz="1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總和非</a:t>
            </a:r>
            <a:r>
              <a:rPr lang="en-US" altLang="zh-TW" sz="1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TW" altLang="en-US" sz="12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十邊形 9"/>
          <p:cNvSpPr/>
          <p:nvPr/>
        </p:nvSpPr>
        <p:spPr>
          <a:xfrm>
            <a:off x="5580112" y="4150325"/>
            <a:ext cx="239797" cy="216024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十邊形 10"/>
          <p:cNvSpPr/>
          <p:nvPr/>
        </p:nvSpPr>
        <p:spPr>
          <a:xfrm>
            <a:off x="5575791" y="4437112"/>
            <a:ext cx="239797" cy="216024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16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選課畫面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校訂選修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15425"/>
            <a:ext cx="3287078" cy="429389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0759"/>
            <a:ext cx="3863141" cy="583868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7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296144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選修完成，在選課截止時間內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可進行修改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4721" t="10540" r="4472" b="35461"/>
          <a:stretch/>
        </p:blipFill>
        <p:spPr>
          <a:xfrm>
            <a:off x="755576" y="2348880"/>
            <a:ext cx="7704856" cy="359220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向左箭號 2"/>
          <p:cNvSpPr/>
          <p:nvPr/>
        </p:nvSpPr>
        <p:spPr>
          <a:xfrm>
            <a:off x="2339752" y="5157192"/>
            <a:ext cx="936104" cy="432048"/>
          </a:xfrm>
          <a:prstGeom prst="lef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2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99010"/>
              </p:ext>
            </p:extLst>
          </p:nvPr>
        </p:nvGraphicFramePr>
        <p:xfrm>
          <a:off x="899592" y="1916832"/>
          <a:ext cx="6480719" cy="273630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92775">
                  <a:extLst>
                    <a:ext uri="{9D8B030D-6E8A-4147-A177-3AD203B41FA5}">
                      <a16:colId xmlns:a16="http://schemas.microsoft.com/office/drawing/2014/main" xmlns="" val="2244360213"/>
                    </a:ext>
                  </a:extLst>
                </a:gridCol>
                <a:gridCol w="2214632">
                  <a:extLst>
                    <a:ext uri="{9D8B030D-6E8A-4147-A177-3AD203B41FA5}">
                      <a16:colId xmlns:a16="http://schemas.microsoft.com/office/drawing/2014/main" xmlns="" val="1217556704"/>
                    </a:ext>
                  </a:extLst>
                </a:gridCol>
                <a:gridCol w="2573312">
                  <a:extLst>
                    <a:ext uri="{9D8B030D-6E8A-4147-A177-3AD203B41FA5}">
                      <a16:colId xmlns:a16="http://schemas.microsoft.com/office/drawing/2014/main" xmlns="" val="721252097"/>
                    </a:ext>
                  </a:extLst>
                </a:gridCol>
              </a:tblGrid>
              <a:tr h="75154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每周彈性學習時間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209443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133972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718704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lang="en-US" altLang="zh-TW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2-3)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24147"/>
                  </a:ext>
                </a:extLst>
              </a:tr>
            </a:tbl>
          </a:graphicData>
        </a:graphic>
      </p:graphicFrame>
      <p:sp>
        <p:nvSpPr>
          <p:cNvPr id="9" name="標題 6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彈性學習時間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3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363004"/>
            <a:ext cx="1090464" cy="3362140"/>
          </a:xfrm>
        </p:spPr>
        <p:txBody>
          <a:bodyPr vert="eaVert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有選課問題找誰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89462"/>
              </p:ext>
            </p:extLst>
          </p:nvPr>
        </p:nvGraphicFramePr>
        <p:xfrm>
          <a:off x="1539814" y="1345632"/>
          <a:ext cx="6776602" cy="491796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32443">
                  <a:extLst>
                    <a:ext uri="{9D8B030D-6E8A-4147-A177-3AD203B41FA5}">
                      <a16:colId xmlns:a16="http://schemas.microsoft.com/office/drawing/2014/main" xmlns="" val="2244360213"/>
                    </a:ext>
                  </a:extLst>
                </a:gridCol>
                <a:gridCol w="3171951">
                  <a:extLst>
                    <a:ext uri="{9D8B030D-6E8A-4147-A177-3AD203B41FA5}">
                      <a16:colId xmlns:a16="http://schemas.microsoft.com/office/drawing/2014/main" xmlns="" val="12175567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721252097"/>
                    </a:ext>
                  </a:extLst>
                </a:gridCol>
              </a:tblGrid>
              <a:tr h="6707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課程諮詢輔導教師諮詢時間表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209443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負責課諮師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諮詢時間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133972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</a:t>
                      </a:r>
                      <a:r>
                        <a:rPr lang="en-US" alt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船舶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陳容銜老師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735838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</a:t>
                      </a:r>
                      <a:r>
                        <a:rPr lang="en-US" alt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烘焙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r>
                        <a:rPr lang="en-US" altLang="zh-TW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李百齡主任</a:t>
                      </a:r>
                      <a:r>
                        <a:rPr lang="en-US" altLang="zh-TW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r>
                        <a:rPr lang="en-US" altLang="zh-TW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蔡宛玲老師</a:t>
                      </a:r>
                      <a:endParaRPr lang="en-US" altLang="zh-TW" sz="17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陳淑華老師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星期三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71870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養殖科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王嘉穗組長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24147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航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</a:t>
                      </a:r>
                      <a:r>
                        <a:rPr lang="en-US" alt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商資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陳文雅老師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3828619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</a:t>
                      </a:r>
                      <a:r>
                        <a:rPr lang="en-US" alt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劉志仁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78464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蔡明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徑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914998"/>
                  </a:ext>
                </a:extLst>
              </a:tr>
              <a:tr h="46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召集人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戴良育組長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683271"/>
                  </a:ext>
                </a:extLst>
              </a:tr>
            </a:tbl>
          </a:graphicData>
        </a:graphic>
      </p:graphicFrame>
      <p:pic>
        <p:nvPicPr>
          <p:cNvPr id="1027" name="Picture 3" descr="emojidex - custom emoji service and app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8" y="4725144"/>
            <a:ext cx="1294568" cy="12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課程諮詢教師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6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三年課程哪裡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979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6823"/>
            <a:ext cx="6768752" cy="3757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7884368" y="3470163"/>
            <a:ext cx="111561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弧形箭號 (下彎) 8"/>
          <p:cNvSpPr/>
          <p:nvPr/>
        </p:nvSpPr>
        <p:spPr>
          <a:xfrm rot="-600000" flipH="1">
            <a:off x="7256957" y="2859727"/>
            <a:ext cx="966841" cy="677326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課諮師入班進行選課說明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72816"/>
            <a:ext cx="3888432" cy="32598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76464" cy="32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師入班進行選課說明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032448" cy="35470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139952" cy="35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師進行團體諮詢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741000" cy="52925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31907" y="1844824"/>
            <a:ext cx="720080" cy="441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9365" y="1918232"/>
            <a:ext cx="360040" cy="2206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95" y="1268760"/>
            <a:ext cx="3791500" cy="498701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236296" y="1776554"/>
            <a:ext cx="720080" cy="441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49526" y="1792742"/>
            <a:ext cx="360040" cy="2206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65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306" y="553908"/>
            <a:ext cx="8294158" cy="557748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星期三彈性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學習跑班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0112"/>
            <a:ext cx="3168352" cy="49375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3843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星期三彈性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學習跑班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8" y="1268760"/>
            <a:ext cx="83598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進行選課說明會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上下學期皆有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星期三週會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何謂跑</a:t>
            </a: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該節課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上有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其他班級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 </a:t>
            </a:r>
            <a:endParaRPr lang="en-US" altLang="zh-TW" sz="4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都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是跑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班。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輪一甲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班上有</a:t>
            </a:r>
            <a:r>
              <a:rPr lang="zh-TW" altLang="en-US" b="1" dirty="0" smtClean="0">
                <a:solidFill>
                  <a:srgbClr val="941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輪一乙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zh-TW" altLang="en-US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7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自主學習申請與規範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5" name="內容版面配置區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自主學習申請時程：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每學期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開學第一週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提出申請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可於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前學期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提出</a:t>
            </a:r>
            <a:r>
              <a:rPr lang="en-US" altLang="zh-TW" sz="26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經審核後可於各年級彈性學習時間進行自主學習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  <a:hlinkClick r:id="rId2" action="ppaction://hlinkfile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file"/>
              </a:rPr>
              <a:t>自主學習申請表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申請表書寫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範例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1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file"/>
              </a:rPr>
              <a:t>範例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file"/>
              </a:rPr>
              <a:t>2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file"/>
              </a:rPr>
              <a:t>自主學習成果書寫範例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file"/>
              </a:rPr>
              <a:t>1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新細明體"/>
                <a:ea typeface="新細明體"/>
              </a:rPr>
              <a:t>、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file"/>
              </a:rPr>
              <a:t>範例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file"/>
              </a:rPr>
              <a:t>2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803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96552" y="1052736"/>
            <a:ext cx="8229600" cy="396044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941C80"/>
                </a:solidFill>
                <a:latin typeface="微軟正黑體" pitchFamily="34" charset="-120"/>
                <a:ea typeface="微軟正黑體" pitchFamily="34" charset="-120"/>
              </a:rPr>
              <a:t>感謝聆聽</a:t>
            </a:r>
            <a:r>
              <a:rPr lang="en-US" altLang="zh-TW" b="1" dirty="0">
                <a:solidFill>
                  <a:srgbClr val="941C8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solidFill>
                  <a:srgbClr val="941C8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941C80"/>
                </a:solidFill>
                <a:latin typeface="微軟正黑體" pitchFamily="34" charset="-120"/>
                <a:ea typeface="微軟正黑體" pitchFamily="34" charset="-120"/>
              </a:rPr>
              <a:t>如有任何</a:t>
            </a:r>
            <a:r>
              <a:rPr lang="zh-TW" altLang="en-US" b="1" dirty="0" smtClean="0">
                <a:solidFill>
                  <a:srgbClr val="941C80"/>
                </a:solidFill>
                <a:latin typeface="微軟正黑體" pitchFamily="34" charset="-120"/>
                <a:ea typeface="微軟正黑體" pitchFamily="34" charset="-120"/>
              </a:rPr>
              <a:t>問題</a:t>
            </a:r>
            <a:r>
              <a:rPr lang="en-US" altLang="zh-TW" b="1" dirty="0">
                <a:solidFill>
                  <a:srgbClr val="941C8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solidFill>
                  <a:srgbClr val="941C8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solidFill>
                  <a:srgbClr val="941C80"/>
                </a:solidFill>
                <a:latin typeface="微軟正黑體" pitchFamily="34" charset="-120"/>
                <a:ea typeface="微軟正黑體" pitchFamily="34" charset="-120"/>
              </a:rPr>
              <a:t>歡迎至</a:t>
            </a: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教務處</a:t>
            </a:r>
            <a:r>
              <a:rPr lang="zh-TW" altLang="en-US" b="1" dirty="0">
                <a:solidFill>
                  <a:srgbClr val="941C80"/>
                </a:solidFill>
                <a:latin typeface="微軟正黑體" pitchFamily="34" charset="-120"/>
                <a:ea typeface="微軟正黑體" pitchFamily="34" charset="-120"/>
              </a:rPr>
              <a:t>詢問</a:t>
            </a:r>
            <a:endParaRPr lang="zh-TW" altLang="en-US" dirty="0">
              <a:solidFill>
                <a:srgbClr val="941C8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10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三年課程哪裡看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教學組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總體課程計畫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1521"/>
            <a:ext cx="6939425" cy="3995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7740352" y="4221088"/>
            <a:ext cx="1107629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弧形箭號 (下彎) 6"/>
          <p:cNvSpPr/>
          <p:nvPr/>
        </p:nvSpPr>
        <p:spPr>
          <a:xfrm rot="-600000" flipH="1">
            <a:off x="6945156" y="3648131"/>
            <a:ext cx="925037" cy="684698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600200"/>
            <a:ext cx="6480000" cy="35280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自發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共好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合稱「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）為精神。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」作為課程發展的主軸，強調培養以人為本的「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終身學習者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0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988840"/>
            <a:ext cx="6480000" cy="3139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課程類型區分為二大類：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3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600200"/>
            <a:ext cx="6480000" cy="352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校訂必修課程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團體活動時間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8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校訂多元選修課程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精神：多元展能，增廣學習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專業分流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同科跨班選修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單科單班分組選修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9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分流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以電子科為例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11256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8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科跨班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航管科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200800" cy="494774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5438045" y="2060848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5000</TotalTime>
  <Words>814</Words>
  <Application>Microsoft Office PowerPoint</Application>
  <PresentationFormat>如螢幕大小 (4:3)</PresentationFormat>
  <Paragraphs>174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教務處 選課說明會</vt:lpstr>
      <vt:lpstr>三年課程哪裡看?</vt:lpstr>
      <vt:lpstr>三年課程哪裡看?</vt:lpstr>
      <vt:lpstr>新課綱精神與特色(一)</vt:lpstr>
      <vt:lpstr>新課綱精神與特色(二)</vt:lpstr>
      <vt:lpstr>新課綱精神與特色(三)</vt:lpstr>
      <vt:lpstr>校訂多元選修課程</vt:lpstr>
      <vt:lpstr>專業分流-以電子科為例</vt:lpstr>
      <vt:lpstr>同科跨班選修-以航管科為例</vt:lpstr>
      <vt:lpstr>同科單班選修-以家政科為例</vt:lpstr>
      <vt:lpstr>多元選修課程選課</vt:lpstr>
      <vt:lpstr>選課流程</vt:lpstr>
      <vt:lpstr>選課時程</vt:lpstr>
      <vt:lpstr>選課系統1</vt:lpstr>
      <vt:lpstr>選課系統2</vt:lpstr>
      <vt:lpstr>選課系統3</vt:lpstr>
      <vt:lpstr>選課系統4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自主學習申請與規範</vt:lpstr>
      <vt:lpstr>感謝聆聽 如有任何問題 歡迎至教務處詢問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秋冬養生    飲品製作</dc:title>
  <dc:creator>liu chih-jen</dc:creator>
  <cp:lastModifiedBy>admin</cp:lastModifiedBy>
  <cp:revision>199</cp:revision>
  <cp:lastPrinted>2021-04-26T00:58:41Z</cp:lastPrinted>
  <dcterms:created xsi:type="dcterms:W3CDTF">2018-11-17T06:48:24Z</dcterms:created>
  <dcterms:modified xsi:type="dcterms:W3CDTF">2023-04-25T08:15:49Z</dcterms:modified>
</cp:coreProperties>
</file>