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322" r:id="rId4"/>
    <p:sldId id="293" r:id="rId5"/>
    <p:sldId id="296" r:id="rId6"/>
    <p:sldId id="297" r:id="rId7"/>
    <p:sldId id="271" r:id="rId8"/>
    <p:sldId id="304" r:id="rId9"/>
    <p:sldId id="305" r:id="rId10"/>
    <p:sldId id="306" r:id="rId11"/>
    <p:sldId id="274" r:id="rId12"/>
    <p:sldId id="307" r:id="rId13"/>
    <p:sldId id="308" r:id="rId14"/>
    <p:sldId id="311" r:id="rId15"/>
    <p:sldId id="316" r:id="rId16"/>
    <p:sldId id="318" r:id="rId17"/>
    <p:sldId id="317" r:id="rId18"/>
    <p:sldId id="320" r:id="rId19"/>
    <p:sldId id="298" r:id="rId20"/>
    <p:sldId id="326" r:id="rId21"/>
    <p:sldId id="327" r:id="rId22"/>
    <p:sldId id="328" r:id="rId23"/>
    <p:sldId id="323" r:id="rId24"/>
    <p:sldId id="324" r:id="rId25"/>
    <p:sldId id="325" r:id="rId26"/>
    <p:sldId id="354" r:id="rId27"/>
    <p:sldId id="314" r:id="rId28"/>
    <p:sldId id="353" r:id="rId29"/>
    <p:sldId id="355" r:id="rId30"/>
    <p:sldId id="303" r:id="rId31"/>
    <p:sldId id="357" r:id="rId32"/>
    <p:sldId id="359" r:id="rId33"/>
    <p:sldId id="360" r:id="rId34"/>
    <p:sldId id="361" r:id="rId35"/>
    <p:sldId id="262" r:id="rId36"/>
    <p:sldId id="358" r:id="rId37"/>
    <p:sldId id="377" r:id="rId38"/>
    <p:sldId id="263" r:id="rId39"/>
    <p:sldId id="379" r:id="rId40"/>
    <p:sldId id="386" r:id="rId41"/>
    <p:sldId id="387" r:id="rId42"/>
    <p:sldId id="378" r:id="rId43"/>
    <p:sldId id="380" r:id="rId44"/>
    <p:sldId id="381" r:id="rId45"/>
    <p:sldId id="382" r:id="rId46"/>
    <p:sldId id="383" r:id="rId47"/>
    <p:sldId id="384" r:id="rId48"/>
    <p:sldId id="385" r:id="rId49"/>
    <p:sldId id="388" r:id="rId50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=""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C80"/>
    <a:srgbClr val="8E3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660"/>
  </p:normalViewPr>
  <p:slideViewPr>
    <p:cSldViewPr>
      <p:cViewPr>
        <p:scale>
          <a:sx n="100" d="100"/>
          <a:sy n="100" d="100"/>
        </p:scale>
        <p:origin x="-2238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BA854F-A28D-478D-8D20-1FB503C24708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B357EBC-2733-44B3-ABCA-D83FE1FAF03C}">
      <dgm:prSet phldrT="[文字]"/>
      <dgm:spPr>
        <a:xfrm>
          <a:off x="1785" y="1596826"/>
          <a:ext cx="2175867" cy="870346"/>
        </a:xfrm>
        <a:prstGeom prst="chevron">
          <a:avLst/>
        </a:prstGeom>
        <a:solidFill>
          <a:srgbClr val="877F6C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符合補考</a:t>
          </a:r>
          <a:r>
            <a:rPr lang="en-US" altLang="zh-TW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(40</a:t>
          </a:r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分以上</a:t>
          </a:r>
          <a:r>
            <a:rPr lang="en-US" altLang="zh-TW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)</a:t>
          </a:r>
          <a:endParaRPr lang="zh-TW" altLang="en-US" b="1" dirty="0">
            <a:solidFill>
              <a:sysClr val="window" lastClr="FFFFFF"/>
            </a:solidFill>
            <a:latin typeface="微軟正黑體" pitchFamily="34" charset="-120"/>
            <a:ea typeface="微軟正黑體" pitchFamily="34" charset="-120"/>
            <a:cs typeface="+mn-cs"/>
          </a:endParaRPr>
        </a:p>
      </dgm:t>
    </dgm:pt>
    <dgm:pt modelId="{58D5F0C7-16FC-487A-A314-89486C2EBE5F}" type="parTrans" cxnId="{898251A8-6F03-4039-BD01-691DA17D2AE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848D008-7BF3-4263-9890-00B57370DBD7}" type="sibTrans" cxnId="{898251A8-6F03-4039-BD01-691DA17D2AE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20EFEB9C-A675-43C7-9BD2-42E774531348}">
      <dgm:prSet phldrT="[文字]"/>
      <dgm:spPr>
        <a:xfrm>
          <a:off x="1960066" y="1596826"/>
          <a:ext cx="2175867" cy="870346"/>
        </a:xfrm>
        <a:prstGeom prst="chevron">
          <a:avLst/>
        </a:prstGeom>
        <a:solidFill>
          <a:srgbClr val="877F6C">
            <a:hueOff val="-962355"/>
            <a:satOff val="38823"/>
            <a:lumOff val="-813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補考</a:t>
          </a:r>
          <a:r>
            <a:rPr lang="en-US" altLang="zh-TW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(</a:t>
          </a:r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及格</a:t>
          </a:r>
          <a:r>
            <a:rPr lang="en-US" altLang="zh-TW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)</a:t>
          </a:r>
          <a:endParaRPr lang="zh-TW" altLang="en-US" b="1" dirty="0">
            <a:solidFill>
              <a:sysClr val="window" lastClr="FFFFFF"/>
            </a:solidFill>
            <a:latin typeface="微軟正黑體" pitchFamily="34" charset="-120"/>
            <a:ea typeface="微軟正黑體" pitchFamily="34" charset="-120"/>
            <a:cs typeface="+mn-cs"/>
          </a:endParaRPr>
        </a:p>
      </dgm:t>
    </dgm:pt>
    <dgm:pt modelId="{516497A7-2DA8-448E-9838-9AD4666A4D6F}" type="parTrans" cxnId="{88C71581-D8AC-42C3-934C-126D76352DC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CC88498-1FEB-49FE-9317-674C5545C8C0}" type="sibTrans" cxnId="{88C71581-D8AC-42C3-934C-126D76352DC4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88E07C0-AA58-4815-864B-6718C68643FE}">
      <dgm:prSet phldrT="[文字]"/>
      <dgm:spPr>
        <a:xfrm>
          <a:off x="3918346" y="1596826"/>
          <a:ext cx="2175867" cy="870346"/>
        </a:xfrm>
        <a:prstGeom prst="chevron">
          <a:avLst/>
        </a:prstGeom>
        <a:solidFill>
          <a:srgbClr val="877F6C">
            <a:hueOff val="-1924710"/>
            <a:satOff val="77646"/>
            <a:lumOff val="-16276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授予學分</a:t>
          </a:r>
        </a:p>
      </dgm:t>
    </dgm:pt>
    <dgm:pt modelId="{B8CF5344-5CA5-4227-A1B0-7914881CE2C7}" type="parTrans" cxnId="{44BB0F35-61DC-43C7-84FA-910CE4BAE25D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71A3DDF-5251-4528-BECB-737C9FAE85B4}" type="sibTrans" cxnId="{44BB0F35-61DC-43C7-84FA-910CE4BAE25D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3015D6DF-DAE1-4204-A3A5-4898F411197C}" type="pres">
      <dgm:prSet presAssocID="{E5BA854F-A28D-478D-8D20-1FB503C247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706620-12F1-40FD-A7DB-41A2FE19FE1D}" type="pres">
      <dgm:prSet presAssocID="{4B357EBC-2733-44B3-ABCA-D83FE1FAF03C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1847EA-9868-4F2E-8313-1A693BC26EB8}" type="pres">
      <dgm:prSet presAssocID="{F848D008-7BF3-4263-9890-00B57370DBD7}" presName="parTxOnlySpace" presStyleCnt="0"/>
      <dgm:spPr/>
    </dgm:pt>
    <dgm:pt modelId="{DA1117AD-94B5-4829-967D-39E52DF5A91C}" type="pres">
      <dgm:prSet presAssocID="{20EFEB9C-A675-43C7-9BD2-42E7745313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D88D72-178A-4A62-8326-92AD1C516B76}" type="pres">
      <dgm:prSet presAssocID="{5CC88498-1FEB-49FE-9317-674C5545C8C0}" presName="parTxOnlySpace" presStyleCnt="0"/>
      <dgm:spPr/>
    </dgm:pt>
    <dgm:pt modelId="{6748AEE2-90E9-49B4-9CA7-9C4038200AEB}" type="pres">
      <dgm:prSet presAssocID="{488E07C0-AA58-4815-864B-6718C68643F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8C71581-D8AC-42C3-934C-126D76352DC4}" srcId="{E5BA854F-A28D-478D-8D20-1FB503C24708}" destId="{20EFEB9C-A675-43C7-9BD2-42E774531348}" srcOrd="1" destOrd="0" parTransId="{516497A7-2DA8-448E-9838-9AD4666A4D6F}" sibTransId="{5CC88498-1FEB-49FE-9317-674C5545C8C0}"/>
    <dgm:cxn modelId="{58DD16C9-FED4-4148-9D20-B6D0DA40563F}" type="presOf" srcId="{488E07C0-AA58-4815-864B-6718C68643FE}" destId="{6748AEE2-90E9-49B4-9CA7-9C4038200AEB}" srcOrd="0" destOrd="0" presId="urn:microsoft.com/office/officeart/2005/8/layout/chevron1"/>
    <dgm:cxn modelId="{44BB0F35-61DC-43C7-84FA-910CE4BAE25D}" srcId="{E5BA854F-A28D-478D-8D20-1FB503C24708}" destId="{488E07C0-AA58-4815-864B-6718C68643FE}" srcOrd="2" destOrd="0" parTransId="{B8CF5344-5CA5-4227-A1B0-7914881CE2C7}" sibTransId="{B71A3DDF-5251-4528-BECB-737C9FAE85B4}"/>
    <dgm:cxn modelId="{898251A8-6F03-4039-BD01-691DA17D2AE5}" srcId="{E5BA854F-A28D-478D-8D20-1FB503C24708}" destId="{4B357EBC-2733-44B3-ABCA-D83FE1FAF03C}" srcOrd="0" destOrd="0" parTransId="{58D5F0C7-16FC-487A-A314-89486C2EBE5F}" sibTransId="{F848D008-7BF3-4263-9890-00B57370DBD7}"/>
    <dgm:cxn modelId="{1861096D-4180-4A10-A28F-723A5840FBEC}" type="presOf" srcId="{4B357EBC-2733-44B3-ABCA-D83FE1FAF03C}" destId="{A5706620-12F1-40FD-A7DB-41A2FE19FE1D}" srcOrd="0" destOrd="0" presId="urn:microsoft.com/office/officeart/2005/8/layout/chevron1"/>
    <dgm:cxn modelId="{4355EBF9-B7B6-4AAD-9E7E-79F59E556599}" type="presOf" srcId="{E5BA854F-A28D-478D-8D20-1FB503C24708}" destId="{3015D6DF-DAE1-4204-A3A5-4898F411197C}" srcOrd="0" destOrd="0" presId="urn:microsoft.com/office/officeart/2005/8/layout/chevron1"/>
    <dgm:cxn modelId="{13B93063-FCDC-4C82-BF66-61FB34999432}" type="presOf" srcId="{20EFEB9C-A675-43C7-9BD2-42E774531348}" destId="{DA1117AD-94B5-4829-967D-39E52DF5A91C}" srcOrd="0" destOrd="0" presId="urn:microsoft.com/office/officeart/2005/8/layout/chevron1"/>
    <dgm:cxn modelId="{C889A15D-72B1-440A-A960-5E1EFFFDB567}" type="presParOf" srcId="{3015D6DF-DAE1-4204-A3A5-4898F411197C}" destId="{A5706620-12F1-40FD-A7DB-41A2FE19FE1D}" srcOrd="0" destOrd="0" presId="urn:microsoft.com/office/officeart/2005/8/layout/chevron1"/>
    <dgm:cxn modelId="{4D55E089-77F4-479A-9972-B49E3CA80B74}" type="presParOf" srcId="{3015D6DF-DAE1-4204-A3A5-4898F411197C}" destId="{DE1847EA-9868-4F2E-8313-1A693BC26EB8}" srcOrd="1" destOrd="0" presId="urn:microsoft.com/office/officeart/2005/8/layout/chevron1"/>
    <dgm:cxn modelId="{99510882-383A-449E-9F21-61F4616F2607}" type="presParOf" srcId="{3015D6DF-DAE1-4204-A3A5-4898F411197C}" destId="{DA1117AD-94B5-4829-967D-39E52DF5A91C}" srcOrd="2" destOrd="0" presId="urn:microsoft.com/office/officeart/2005/8/layout/chevron1"/>
    <dgm:cxn modelId="{4FFE8781-43AF-4654-B898-5BF91FD11877}" type="presParOf" srcId="{3015D6DF-DAE1-4204-A3A5-4898F411197C}" destId="{B4D88D72-178A-4A62-8326-92AD1C516B76}" srcOrd="3" destOrd="0" presId="urn:microsoft.com/office/officeart/2005/8/layout/chevron1"/>
    <dgm:cxn modelId="{35A96D01-B9AB-499D-9742-A041BBB7D26C}" type="presParOf" srcId="{3015D6DF-DAE1-4204-A3A5-4898F411197C}" destId="{6748AEE2-90E9-49B4-9CA7-9C4038200AE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BBE0D3-D74A-4685-AD72-630E59D67A38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DB10C897-9916-49AB-A21F-C13A0CCC6D02}">
      <dgm:prSet phldrT="[文字]"/>
      <dgm:spPr>
        <a:xfrm>
          <a:off x="75" y="1609910"/>
          <a:ext cx="2050851" cy="820340"/>
        </a:xfrm>
        <a:prstGeom prst="chevron">
          <a:avLst/>
        </a:prstGeom>
        <a:solidFill>
          <a:srgbClr val="D6862D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altLang="zh-TW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40</a:t>
          </a:r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分以下</a:t>
          </a:r>
        </a:p>
      </dgm:t>
    </dgm:pt>
    <dgm:pt modelId="{59E8C0F6-0F53-46FC-BAC2-35C4C3BB69C2}" type="parTrans" cxnId="{63BBD746-616C-435F-9E84-1E358D7ED2AF}">
      <dgm:prSet/>
      <dgm:spPr/>
      <dgm:t>
        <a:bodyPr/>
        <a:lstStyle/>
        <a:p>
          <a:endParaRPr lang="zh-TW" altLang="en-US"/>
        </a:p>
      </dgm:t>
    </dgm:pt>
    <dgm:pt modelId="{CAB4D47B-7839-4BC2-A33E-90BE7CFF65BF}" type="sibTrans" cxnId="{63BBD746-616C-435F-9E84-1E358D7ED2AF}">
      <dgm:prSet/>
      <dgm:spPr/>
      <dgm:t>
        <a:bodyPr/>
        <a:lstStyle/>
        <a:p>
          <a:endParaRPr lang="zh-TW" altLang="en-US"/>
        </a:p>
      </dgm:t>
    </dgm:pt>
    <dgm:pt modelId="{F27F673B-78E1-41C0-9024-05D1AC520684}">
      <dgm:prSet phldrT="[文字]"/>
      <dgm:spPr>
        <a:xfrm>
          <a:off x="1847523" y="1621829"/>
          <a:ext cx="2400952" cy="820340"/>
        </a:xfrm>
        <a:prstGeom prst="chevron">
          <a:avLst/>
        </a:prstGeom>
        <a:solidFill>
          <a:srgbClr val="D0BE4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重補修及格</a:t>
          </a:r>
        </a:p>
      </dgm:t>
    </dgm:pt>
    <dgm:pt modelId="{85381274-FE2B-4ECE-9D86-EEF433EB7F0A}" type="parTrans" cxnId="{32EBF9DA-36A0-464B-A0A9-55B218FDEE72}">
      <dgm:prSet/>
      <dgm:spPr/>
      <dgm:t>
        <a:bodyPr/>
        <a:lstStyle/>
        <a:p>
          <a:endParaRPr lang="zh-TW" altLang="en-US"/>
        </a:p>
      </dgm:t>
    </dgm:pt>
    <dgm:pt modelId="{D099B42D-451C-401E-8ECF-3E0E85C3747C}" type="sibTrans" cxnId="{32EBF9DA-36A0-464B-A0A9-55B218FDEE72}">
      <dgm:prSet/>
      <dgm:spPr/>
      <dgm:t>
        <a:bodyPr/>
        <a:lstStyle/>
        <a:p>
          <a:endParaRPr lang="zh-TW" altLang="en-US"/>
        </a:p>
      </dgm:t>
    </dgm:pt>
    <dgm:pt modelId="{7C4070D1-0208-4144-B375-8063595743C1}">
      <dgm:prSet phldrT="[文字]"/>
      <dgm:spPr>
        <a:xfrm>
          <a:off x="4043391" y="1621829"/>
          <a:ext cx="2050851" cy="820340"/>
        </a:xfrm>
        <a:prstGeom prst="chevron">
          <a:avLst/>
        </a:prstGeom>
        <a:solidFill>
          <a:srgbClr val="877F6C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授予學分</a:t>
          </a:r>
        </a:p>
      </dgm:t>
    </dgm:pt>
    <dgm:pt modelId="{49C23CDE-07F5-4851-A455-1C498F678CE2}" type="parTrans" cxnId="{A9F9E970-928F-41F8-80D1-81D5128D8067}">
      <dgm:prSet/>
      <dgm:spPr/>
      <dgm:t>
        <a:bodyPr/>
        <a:lstStyle/>
        <a:p>
          <a:endParaRPr lang="zh-TW" altLang="en-US"/>
        </a:p>
      </dgm:t>
    </dgm:pt>
    <dgm:pt modelId="{A3E5C9B5-0BFC-4A63-A46E-324C21FEA911}" type="sibTrans" cxnId="{A9F9E970-928F-41F8-80D1-81D5128D8067}">
      <dgm:prSet/>
      <dgm:spPr/>
      <dgm:t>
        <a:bodyPr/>
        <a:lstStyle/>
        <a:p>
          <a:endParaRPr lang="zh-TW" altLang="en-US"/>
        </a:p>
      </dgm:t>
    </dgm:pt>
    <dgm:pt modelId="{9CD66EA9-4DC0-4D27-A2E9-F041EDA79B4A}" type="pres">
      <dgm:prSet presAssocID="{BDBBE0D3-D74A-4685-AD72-630E59D67A38}" presName="Name0" presStyleCnt="0">
        <dgm:presLayoutVars>
          <dgm:dir/>
          <dgm:animLvl val="lvl"/>
          <dgm:resizeHandles val="exact"/>
        </dgm:presLayoutVars>
      </dgm:prSet>
      <dgm:spPr/>
    </dgm:pt>
    <dgm:pt modelId="{0A484304-3728-47B9-8863-B08981E8D15B}" type="pres">
      <dgm:prSet presAssocID="{DB10C897-9916-49AB-A21F-C13A0CCC6D02}" presName="parTxOnly" presStyleLbl="node1" presStyleIdx="0" presStyleCnt="3" custLinFactNeighborX="-820" custLinFactNeighborY="-1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24CC99-9984-4735-8A1D-3B2055996890}" type="pres">
      <dgm:prSet presAssocID="{CAB4D47B-7839-4BC2-A33E-90BE7CFF65BF}" presName="parTxOnlySpace" presStyleCnt="0"/>
      <dgm:spPr/>
    </dgm:pt>
    <dgm:pt modelId="{4AEE0F6B-1A4B-4FF7-A039-783A4C808660}" type="pres">
      <dgm:prSet presAssocID="{F27F673B-78E1-41C0-9024-05D1AC520684}" presName="parTxOnly" presStyleLbl="node1" presStyleIdx="1" presStyleCnt="3" custScaleX="117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23DBF2-C452-4B3A-9802-4523ED2A301D}" type="pres">
      <dgm:prSet presAssocID="{D099B42D-451C-401E-8ECF-3E0E85C3747C}" presName="parTxOnlySpace" presStyleCnt="0"/>
      <dgm:spPr/>
    </dgm:pt>
    <dgm:pt modelId="{1810F24A-C46E-4709-ABD5-65B3766CA5F1}" type="pres">
      <dgm:prSet presAssocID="{7C4070D1-0208-4144-B375-8063595743C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56C9DD8-E6BC-40C0-835F-B6239F394349}" type="presOf" srcId="{F27F673B-78E1-41C0-9024-05D1AC520684}" destId="{4AEE0F6B-1A4B-4FF7-A039-783A4C808660}" srcOrd="0" destOrd="0" presId="urn:microsoft.com/office/officeart/2005/8/layout/chevron1"/>
    <dgm:cxn modelId="{0ACA73E6-4A48-4167-B63A-224A717B6C53}" type="presOf" srcId="{7C4070D1-0208-4144-B375-8063595743C1}" destId="{1810F24A-C46E-4709-ABD5-65B3766CA5F1}" srcOrd="0" destOrd="0" presId="urn:microsoft.com/office/officeart/2005/8/layout/chevron1"/>
    <dgm:cxn modelId="{7D24594B-7B44-4F44-B17A-C043FD883981}" type="presOf" srcId="{DB10C897-9916-49AB-A21F-C13A0CCC6D02}" destId="{0A484304-3728-47B9-8863-B08981E8D15B}" srcOrd="0" destOrd="0" presId="urn:microsoft.com/office/officeart/2005/8/layout/chevron1"/>
    <dgm:cxn modelId="{32EBF9DA-36A0-464B-A0A9-55B218FDEE72}" srcId="{BDBBE0D3-D74A-4685-AD72-630E59D67A38}" destId="{F27F673B-78E1-41C0-9024-05D1AC520684}" srcOrd="1" destOrd="0" parTransId="{85381274-FE2B-4ECE-9D86-EEF433EB7F0A}" sibTransId="{D099B42D-451C-401E-8ECF-3E0E85C3747C}"/>
    <dgm:cxn modelId="{63BBD746-616C-435F-9E84-1E358D7ED2AF}" srcId="{BDBBE0D3-D74A-4685-AD72-630E59D67A38}" destId="{DB10C897-9916-49AB-A21F-C13A0CCC6D02}" srcOrd="0" destOrd="0" parTransId="{59E8C0F6-0F53-46FC-BAC2-35C4C3BB69C2}" sibTransId="{CAB4D47B-7839-4BC2-A33E-90BE7CFF65BF}"/>
    <dgm:cxn modelId="{86EDED73-1DCF-450B-A633-0A7420ACFD82}" type="presOf" srcId="{BDBBE0D3-D74A-4685-AD72-630E59D67A38}" destId="{9CD66EA9-4DC0-4D27-A2E9-F041EDA79B4A}" srcOrd="0" destOrd="0" presId="urn:microsoft.com/office/officeart/2005/8/layout/chevron1"/>
    <dgm:cxn modelId="{A9F9E970-928F-41F8-80D1-81D5128D8067}" srcId="{BDBBE0D3-D74A-4685-AD72-630E59D67A38}" destId="{7C4070D1-0208-4144-B375-8063595743C1}" srcOrd="2" destOrd="0" parTransId="{49C23CDE-07F5-4851-A455-1C498F678CE2}" sibTransId="{A3E5C9B5-0BFC-4A63-A46E-324C21FEA911}"/>
    <dgm:cxn modelId="{BE2B84E7-C5E7-428D-8490-8383745C1B47}" type="presParOf" srcId="{9CD66EA9-4DC0-4D27-A2E9-F041EDA79B4A}" destId="{0A484304-3728-47B9-8863-B08981E8D15B}" srcOrd="0" destOrd="0" presId="urn:microsoft.com/office/officeart/2005/8/layout/chevron1"/>
    <dgm:cxn modelId="{CB1FBB35-0F38-4C4A-92FB-2503718C99DA}" type="presParOf" srcId="{9CD66EA9-4DC0-4D27-A2E9-F041EDA79B4A}" destId="{2424CC99-9984-4735-8A1D-3B2055996890}" srcOrd="1" destOrd="0" presId="urn:microsoft.com/office/officeart/2005/8/layout/chevron1"/>
    <dgm:cxn modelId="{C32AC483-2D9D-4B74-812F-2E245361136E}" type="presParOf" srcId="{9CD66EA9-4DC0-4D27-A2E9-F041EDA79B4A}" destId="{4AEE0F6B-1A4B-4FF7-A039-783A4C808660}" srcOrd="2" destOrd="0" presId="urn:microsoft.com/office/officeart/2005/8/layout/chevron1"/>
    <dgm:cxn modelId="{30D8F940-A8FD-4D8F-AADE-69160DC85945}" type="presParOf" srcId="{9CD66EA9-4DC0-4D27-A2E9-F041EDA79B4A}" destId="{7123DBF2-C452-4B3A-9802-4523ED2A301D}" srcOrd="3" destOrd="0" presId="urn:microsoft.com/office/officeart/2005/8/layout/chevron1"/>
    <dgm:cxn modelId="{6C2DB77A-3783-4C42-A4EF-3E54EB261F11}" type="presParOf" srcId="{9CD66EA9-4DC0-4D27-A2E9-F041EDA79B4A}" destId="{1810F24A-C46E-4709-ABD5-65B3766CA5F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8FAA0F-E7D9-4CCC-B4FF-AD784D1449BF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2760146F-934F-4DB9-B047-3BED35243053}">
      <dgm:prSet phldrT="[文字]" custT="1"/>
      <dgm:spPr>
        <a:xfrm>
          <a:off x="2167" y="627845"/>
          <a:ext cx="1717503" cy="856937"/>
        </a:xfrm>
        <a:prstGeom prst="chevron">
          <a:avLst/>
        </a:prstGeom>
        <a:solidFill>
          <a:srgbClr val="D0BE4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800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上學期不及格</a:t>
          </a:r>
        </a:p>
      </dgm:t>
    </dgm:pt>
    <dgm:pt modelId="{6F476420-74C3-4068-87A9-9F7B77F668CA}" type="parTrans" cxnId="{3FED1287-E928-4A34-838E-C2CB2F6569DE}">
      <dgm:prSet/>
      <dgm:spPr/>
      <dgm:t>
        <a:bodyPr/>
        <a:lstStyle/>
        <a:p>
          <a:endParaRPr lang="zh-TW" altLang="en-US"/>
        </a:p>
      </dgm:t>
    </dgm:pt>
    <dgm:pt modelId="{C07A5E1B-7B2B-40F5-BF9F-7B6FE7B07101}" type="sibTrans" cxnId="{3FED1287-E928-4A34-838E-C2CB2F6569DE}">
      <dgm:prSet/>
      <dgm:spPr/>
      <dgm:t>
        <a:bodyPr/>
        <a:lstStyle/>
        <a:p>
          <a:endParaRPr lang="zh-TW" altLang="en-US"/>
        </a:p>
      </dgm:t>
    </dgm:pt>
    <dgm:pt modelId="{BB687782-CFE7-4C06-968C-5B15ADCCF488}">
      <dgm:prSet phldrT="[文字]" custT="1"/>
      <dgm:spPr>
        <a:xfrm>
          <a:off x="1547920" y="627845"/>
          <a:ext cx="2481277" cy="856937"/>
        </a:xfrm>
        <a:prstGeom prst="chevron">
          <a:avLst/>
        </a:prstGeom>
        <a:solidFill>
          <a:srgbClr val="D0BE40">
            <a:hueOff val="-308336"/>
            <a:satOff val="-24697"/>
            <a:lumOff val="-2843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1800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同科目上下學期平均及格</a:t>
          </a:r>
        </a:p>
      </dgm:t>
    </dgm:pt>
    <dgm:pt modelId="{E8AEE606-B376-43FD-97CE-BCCA883E5051}" type="parTrans" cxnId="{1730D5C5-F4F0-4DEE-A27D-A53795034391}">
      <dgm:prSet/>
      <dgm:spPr/>
      <dgm:t>
        <a:bodyPr/>
        <a:lstStyle/>
        <a:p>
          <a:endParaRPr lang="zh-TW" altLang="en-US"/>
        </a:p>
      </dgm:t>
    </dgm:pt>
    <dgm:pt modelId="{F1E12FE4-E6B3-48A6-9C38-7961B4E120F5}" type="sibTrans" cxnId="{1730D5C5-F4F0-4DEE-A27D-A53795034391}">
      <dgm:prSet/>
      <dgm:spPr/>
      <dgm:t>
        <a:bodyPr/>
        <a:lstStyle/>
        <a:p>
          <a:endParaRPr lang="zh-TW" altLang="en-US"/>
        </a:p>
      </dgm:t>
    </dgm:pt>
    <dgm:pt modelId="{6B069181-DD7E-4D37-A655-EE13E4E2EFDD}">
      <dgm:prSet phldrT="[文字]" custT="1"/>
      <dgm:spPr>
        <a:xfrm>
          <a:off x="3857447" y="627845"/>
          <a:ext cx="2333073" cy="856937"/>
        </a:xfrm>
        <a:prstGeom prst="chevron">
          <a:avLst/>
        </a:prstGeom>
        <a:solidFill>
          <a:srgbClr val="D0BE40">
            <a:hueOff val="-616671"/>
            <a:satOff val="-49393"/>
            <a:lumOff val="-5686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zh-TW" altLang="en-US" sz="2000" b="1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上下學期均   授予學分</a:t>
          </a:r>
        </a:p>
      </dgm:t>
    </dgm:pt>
    <dgm:pt modelId="{8E9C33B6-F3D9-4A37-97CC-EAC62D472DC8}" type="parTrans" cxnId="{534BA71C-09A3-4510-B870-D6A9C50D6327}">
      <dgm:prSet/>
      <dgm:spPr/>
      <dgm:t>
        <a:bodyPr/>
        <a:lstStyle/>
        <a:p>
          <a:endParaRPr lang="zh-TW" altLang="en-US"/>
        </a:p>
      </dgm:t>
    </dgm:pt>
    <dgm:pt modelId="{02C1F74F-515B-4FD1-A01A-4BE1FD1A93F9}" type="sibTrans" cxnId="{534BA71C-09A3-4510-B870-D6A9C50D6327}">
      <dgm:prSet/>
      <dgm:spPr/>
      <dgm:t>
        <a:bodyPr/>
        <a:lstStyle/>
        <a:p>
          <a:endParaRPr lang="zh-TW" altLang="en-US"/>
        </a:p>
      </dgm:t>
    </dgm:pt>
    <dgm:pt modelId="{534C9569-0C06-457E-86DE-BE2F060A5FE5}" type="pres">
      <dgm:prSet presAssocID="{328FAA0F-E7D9-4CCC-B4FF-AD784D1449BF}" presName="Name0" presStyleCnt="0">
        <dgm:presLayoutVars>
          <dgm:dir/>
          <dgm:animLvl val="lvl"/>
          <dgm:resizeHandles val="exact"/>
        </dgm:presLayoutVars>
      </dgm:prSet>
      <dgm:spPr/>
    </dgm:pt>
    <dgm:pt modelId="{FFBF518B-E847-4A72-8971-C51FA5D88B5E}" type="pres">
      <dgm:prSet presAssocID="{2760146F-934F-4DB9-B047-3BED35243053}" presName="parTxOnly" presStyleLbl="node1" presStyleIdx="0" presStyleCnt="3" custScaleY="1247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A762B8-04DC-42B1-9F8A-EBD4D53E3231}" type="pres">
      <dgm:prSet presAssocID="{C07A5E1B-7B2B-40F5-BF9F-7B6FE7B07101}" presName="parTxOnlySpace" presStyleCnt="0"/>
      <dgm:spPr/>
    </dgm:pt>
    <dgm:pt modelId="{2FC89435-A4B8-4831-8A59-A158BD1A40FA}" type="pres">
      <dgm:prSet presAssocID="{BB687782-CFE7-4C06-968C-5B15ADCCF488}" presName="parTxOnly" presStyleLbl="node1" presStyleIdx="1" presStyleCnt="3" custScaleX="144470" custScaleY="1247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BDDEDE-24CE-40F5-8133-1C9073170FF3}" type="pres">
      <dgm:prSet presAssocID="{F1E12FE4-E6B3-48A6-9C38-7961B4E120F5}" presName="parTxOnlySpace" presStyleCnt="0"/>
      <dgm:spPr/>
    </dgm:pt>
    <dgm:pt modelId="{56171EC8-EED5-4112-90E5-89247361FB21}" type="pres">
      <dgm:prSet presAssocID="{6B069181-DD7E-4D37-A655-EE13E4E2EFDD}" presName="parTxOnly" presStyleLbl="node1" presStyleIdx="2" presStyleCnt="3" custScaleX="135841" custScaleY="1247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34BA71C-09A3-4510-B870-D6A9C50D6327}" srcId="{328FAA0F-E7D9-4CCC-B4FF-AD784D1449BF}" destId="{6B069181-DD7E-4D37-A655-EE13E4E2EFDD}" srcOrd="2" destOrd="0" parTransId="{8E9C33B6-F3D9-4A37-97CC-EAC62D472DC8}" sibTransId="{02C1F74F-515B-4FD1-A01A-4BE1FD1A93F9}"/>
    <dgm:cxn modelId="{90896524-69D2-4DC1-81FF-42F423E6B1EB}" type="presOf" srcId="{6B069181-DD7E-4D37-A655-EE13E4E2EFDD}" destId="{56171EC8-EED5-4112-90E5-89247361FB21}" srcOrd="0" destOrd="0" presId="urn:microsoft.com/office/officeart/2005/8/layout/chevron1"/>
    <dgm:cxn modelId="{32A57F81-2B8B-48F4-AE6C-7AD79BF7FFE8}" type="presOf" srcId="{2760146F-934F-4DB9-B047-3BED35243053}" destId="{FFBF518B-E847-4A72-8971-C51FA5D88B5E}" srcOrd="0" destOrd="0" presId="urn:microsoft.com/office/officeart/2005/8/layout/chevron1"/>
    <dgm:cxn modelId="{3FED1287-E928-4A34-838E-C2CB2F6569DE}" srcId="{328FAA0F-E7D9-4CCC-B4FF-AD784D1449BF}" destId="{2760146F-934F-4DB9-B047-3BED35243053}" srcOrd="0" destOrd="0" parTransId="{6F476420-74C3-4068-87A9-9F7B77F668CA}" sibTransId="{C07A5E1B-7B2B-40F5-BF9F-7B6FE7B07101}"/>
    <dgm:cxn modelId="{1730D5C5-F4F0-4DEE-A27D-A53795034391}" srcId="{328FAA0F-E7D9-4CCC-B4FF-AD784D1449BF}" destId="{BB687782-CFE7-4C06-968C-5B15ADCCF488}" srcOrd="1" destOrd="0" parTransId="{E8AEE606-B376-43FD-97CE-BCCA883E5051}" sibTransId="{F1E12FE4-E6B3-48A6-9C38-7961B4E120F5}"/>
    <dgm:cxn modelId="{9FA0D56F-DD20-44B4-AA0B-721514117473}" type="presOf" srcId="{BB687782-CFE7-4C06-968C-5B15ADCCF488}" destId="{2FC89435-A4B8-4831-8A59-A158BD1A40FA}" srcOrd="0" destOrd="0" presId="urn:microsoft.com/office/officeart/2005/8/layout/chevron1"/>
    <dgm:cxn modelId="{08BE3F98-63C4-473B-AE82-6D75D5B39C4C}" type="presOf" srcId="{328FAA0F-E7D9-4CCC-B4FF-AD784D1449BF}" destId="{534C9569-0C06-457E-86DE-BE2F060A5FE5}" srcOrd="0" destOrd="0" presId="urn:microsoft.com/office/officeart/2005/8/layout/chevron1"/>
    <dgm:cxn modelId="{CD51222F-D8D4-41D8-8507-63CC98270927}" type="presParOf" srcId="{534C9569-0C06-457E-86DE-BE2F060A5FE5}" destId="{FFBF518B-E847-4A72-8971-C51FA5D88B5E}" srcOrd="0" destOrd="0" presId="urn:microsoft.com/office/officeart/2005/8/layout/chevron1"/>
    <dgm:cxn modelId="{F1745332-56DA-408E-954B-89BE83F95313}" type="presParOf" srcId="{534C9569-0C06-457E-86DE-BE2F060A5FE5}" destId="{64A762B8-04DC-42B1-9F8A-EBD4D53E3231}" srcOrd="1" destOrd="0" presId="urn:microsoft.com/office/officeart/2005/8/layout/chevron1"/>
    <dgm:cxn modelId="{51AE533F-1AC4-4C03-A1B9-D6C9F7713148}" type="presParOf" srcId="{534C9569-0C06-457E-86DE-BE2F060A5FE5}" destId="{2FC89435-A4B8-4831-8A59-A158BD1A40FA}" srcOrd="2" destOrd="0" presId="urn:microsoft.com/office/officeart/2005/8/layout/chevron1"/>
    <dgm:cxn modelId="{3362BD50-25F1-4B8D-9CA2-68DDE40AB080}" type="presParOf" srcId="{534C9569-0C06-457E-86DE-BE2F060A5FE5}" destId="{97BDDEDE-24CE-40F5-8133-1C9073170FF3}" srcOrd="3" destOrd="0" presId="urn:microsoft.com/office/officeart/2005/8/layout/chevron1"/>
    <dgm:cxn modelId="{79BAA99C-D647-4DDD-BA04-BBD8F9204B18}" type="presParOf" srcId="{534C9569-0C06-457E-86DE-BE2F060A5FE5}" destId="{56171EC8-EED5-4112-90E5-89247361FB2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06620-12F1-40FD-A7DB-41A2FE19FE1D}">
      <dsp:nvSpPr>
        <dsp:cNvPr id="0" name=""/>
        <dsp:cNvSpPr/>
      </dsp:nvSpPr>
      <dsp:spPr>
        <a:xfrm>
          <a:off x="1785" y="1596826"/>
          <a:ext cx="2175867" cy="870346"/>
        </a:xfrm>
        <a:prstGeom prst="chevron">
          <a:avLst/>
        </a:prstGeom>
        <a:solidFill>
          <a:srgbClr val="877F6C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符合補考</a:t>
          </a:r>
          <a:r>
            <a:rPr lang="en-US" altLang="zh-TW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(40</a:t>
          </a: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分以上</a:t>
          </a:r>
          <a:r>
            <a:rPr lang="en-US" altLang="zh-TW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)</a:t>
          </a:r>
          <a:endParaRPr lang="zh-TW" altLang="en-US" sz="2000" b="1" kern="1200" dirty="0">
            <a:solidFill>
              <a:sysClr val="window" lastClr="FFFFFF"/>
            </a:solidFill>
            <a:latin typeface="微軟正黑體" pitchFamily="34" charset="-120"/>
            <a:ea typeface="微軟正黑體" pitchFamily="34" charset="-120"/>
            <a:cs typeface="+mn-cs"/>
          </a:endParaRPr>
        </a:p>
      </dsp:txBody>
      <dsp:txXfrm>
        <a:off x="436958" y="1596826"/>
        <a:ext cx="1305521" cy="870346"/>
      </dsp:txXfrm>
    </dsp:sp>
    <dsp:sp modelId="{DA1117AD-94B5-4829-967D-39E52DF5A91C}">
      <dsp:nvSpPr>
        <dsp:cNvPr id="0" name=""/>
        <dsp:cNvSpPr/>
      </dsp:nvSpPr>
      <dsp:spPr>
        <a:xfrm>
          <a:off x="1960066" y="1596826"/>
          <a:ext cx="2175867" cy="870346"/>
        </a:xfrm>
        <a:prstGeom prst="chevron">
          <a:avLst/>
        </a:prstGeom>
        <a:solidFill>
          <a:srgbClr val="877F6C">
            <a:hueOff val="-962355"/>
            <a:satOff val="38823"/>
            <a:lumOff val="-813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補考</a:t>
          </a:r>
          <a:r>
            <a:rPr lang="en-US" altLang="zh-TW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(</a:t>
          </a: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及格</a:t>
          </a:r>
          <a:r>
            <a:rPr lang="en-US" altLang="zh-TW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)</a:t>
          </a:r>
          <a:endParaRPr lang="zh-TW" altLang="en-US" sz="2000" b="1" kern="1200" dirty="0">
            <a:solidFill>
              <a:sysClr val="window" lastClr="FFFFFF"/>
            </a:solidFill>
            <a:latin typeface="微軟正黑體" pitchFamily="34" charset="-120"/>
            <a:ea typeface="微軟正黑體" pitchFamily="34" charset="-120"/>
            <a:cs typeface="+mn-cs"/>
          </a:endParaRPr>
        </a:p>
      </dsp:txBody>
      <dsp:txXfrm>
        <a:off x="2395239" y="1596826"/>
        <a:ext cx="1305521" cy="870346"/>
      </dsp:txXfrm>
    </dsp:sp>
    <dsp:sp modelId="{6748AEE2-90E9-49B4-9CA7-9C4038200AEB}">
      <dsp:nvSpPr>
        <dsp:cNvPr id="0" name=""/>
        <dsp:cNvSpPr/>
      </dsp:nvSpPr>
      <dsp:spPr>
        <a:xfrm>
          <a:off x="3918346" y="1596826"/>
          <a:ext cx="2175867" cy="870346"/>
        </a:xfrm>
        <a:prstGeom prst="chevron">
          <a:avLst/>
        </a:prstGeom>
        <a:solidFill>
          <a:srgbClr val="877F6C">
            <a:hueOff val="-1924710"/>
            <a:satOff val="77646"/>
            <a:lumOff val="-16276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授予學分</a:t>
          </a:r>
        </a:p>
      </dsp:txBody>
      <dsp:txXfrm>
        <a:off x="4353519" y="1596826"/>
        <a:ext cx="1305521" cy="8703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484304-3728-47B9-8863-B08981E8D15B}">
      <dsp:nvSpPr>
        <dsp:cNvPr id="0" name=""/>
        <dsp:cNvSpPr/>
      </dsp:nvSpPr>
      <dsp:spPr>
        <a:xfrm>
          <a:off x="75" y="1609910"/>
          <a:ext cx="2050851" cy="820340"/>
        </a:xfrm>
        <a:prstGeom prst="chevron">
          <a:avLst/>
        </a:prstGeom>
        <a:solidFill>
          <a:srgbClr val="D6862D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40</a:t>
          </a:r>
          <a:r>
            <a:rPr lang="zh-TW" altLang="en-US" sz="21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分以下</a:t>
          </a:r>
        </a:p>
      </dsp:txBody>
      <dsp:txXfrm>
        <a:off x="410245" y="1609910"/>
        <a:ext cx="1230511" cy="820340"/>
      </dsp:txXfrm>
    </dsp:sp>
    <dsp:sp modelId="{4AEE0F6B-1A4B-4FF7-A039-783A4C808660}">
      <dsp:nvSpPr>
        <dsp:cNvPr id="0" name=""/>
        <dsp:cNvSpPr/>
      </dsp:nvSpPr>
      <dsp:spPr>
        <a:xfrm>
          <a:off x="1847523" y="1621829"/>
          <a:ext cx="2400952" cy="820340"/>
        </a:xfrm>
        <a:prstGeom prst="chevron">
          <a:avLst/>
        </a:prstGeom>
        <a:solidFill>
          <a:srgbClr val="D0BE4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重補修及格</a:t>
          </a:r>
        </a:p>
      </dsp:txBody>
      <dsp:txXfrm>
        <a:off x="2257693" y="1621829"/>
        <a:ext cx="1580612" cy="820340"/>
      </dsp:txXfrm>
    </dsp:sp>
    <dsp:sp modelId="{1810F24A-C46E-4709-ABD5-65B3766CA5F1}">
      <dsp:nvSpPr>
        <dsp:cNvPr id="0" name=""/>
        <dsp:cNvSpPr/>
      </dsp:nvSpPr>
      <dsp:spPr>
        <a:xfrm>
          <a:off x="4043391" y="1621829"/>
          <a:ext cx="2050851" cy="820340"/>
        </a:xfrm>
        <a:prstGeom prst="chevron">
          <a:avLst/>
        </a:prstGeom>
        <a:solidFill>
          <a:srgbClr val="877F6C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授予學分</a:t>
          </a:r>
        </a:p>
      </dsp:txBody>
      <dsp:txXfrm>
        <a:off x="4453561" y="1621829"/>
        <a:ext cx="1230511" cy="820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F518B-E847-4A72-8971-C51FA5D88B5E}">
      <dsp:nvSpPr>
        <dsp:cNvPr id="0" name=""/>
        <dsp:cNvSpPr/>
      </dsp:nvSpPr>
      <dsp:spPr>
        <a:xfrm>
          <a:off x="2167" y="627845"/>
          <a:ext cx="1717503" cy="856937"/>
        </a:xfrm>
        <a:prstGeom prst="chevron">
          <a:avLst/>
        </a:prstGeom>
        <a:solidFill>
          <a:srgbClr val="D0BE4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上學期不及格</a:t>
          </a:r>
        </a:p>
      </dsp:txBody>
      <dsp:txXfrm>
        <a:off x="430636" y="627845"/>
        <a:ext cx="860566" cy="856937"/>
      </dsp:txXfrm>
    </dsp:sp>
    <dsp:sp modelId="{2FC89435-A4B8-4831-8A59-A158BD1A40FA}">
      <dsp:nvSpPr>
        <dsp:cNvPr id="0" name=""/>
        <dsp:cNvSpPr/>
      </dsp:nvSpPr>
      <dsp:spPr>
        <a:xfrm>
          <a:off x="1547920" y="627845"/>
          <a:ext cx="2481277" cy="856937"/>
        </a:xfrm>
        <a:prstGeom prst="chevron">
          <a:avLst/>
        </a:prstGeom>
        <a:solidFill>
          <a:srgbClr val="D0BE40">
            <a:hueOff val="-308336"/>
            <a:satOff val="-24697"/>
            <a:lumOff val="-2843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同科目上下學期平均及格</a:t>
          </a:r>
        </a:p>
      </dsp:txBody>
      <dsp:txXfrm>
        <a:off x="1976389" y="627845"/>
        <a:ext cx="1624340" cy="856937"/>
      </dsp:txXfrm>
    </dsp:sp>
    <dsp:sp modelId="{56171EC8-EED5-4112-90E5-89247361FB21}">
      <dsp:nvSpPr>
        <dsp:cNvPr id="0" name=""/>
        <dsp:cNvSpPr/>
      </dsp:nvSpPr>
      <dsp:spPr>
        <a:xfrm>
          <a:off x="3857447" y="627845"/>
          <a:ext cx="2333073" cy="856937"/>
        </a:xfrm>
        <a:prstGeom prst="chevron">
          <a:avLst/>
        </a:prstGeom>
        <a:solidFill>
          <a:srgbClr val="D0BE40">
            <a:hueOff val="-616671"/>
            <a:satOff val="-49393"/>
            <a:lumOff val="-5686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ysClr val="window" lastClr="FFFFFF"/>
              </a:solidFill>
              <a:latin typeface="微軟正黑體" pitchFamily="34" charset="-120"/>
              <a:ea typeface="微軟正黑體" pitchFamily="34" charset="-120"/>
              <a:cs typeface="+mn-cs"/>
            </a:rPr>
            <a:t>上下學期均   授予學分</a:t>
          </a:r>
        </a:p>
      </dsp:txBody>
      <dsp:txXfrm>
        <a:off x="4285916" y="627845"/>
        <a:ext cx="1476136" cy="856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57661-6FFB-4D1D-87B4-6F488E60E54D}" type="datetimeFigureOut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C3C09-5868-4DF3-A0AE-5DE147241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119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61740-7E33-4F86-A08D-0F0D170DCFE3}" type="datetimeFigureOut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A18D-88D8-457A-A485-344B737102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6702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35937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37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932500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38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179989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26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663701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27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663701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28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1799894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29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3698820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30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650267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34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2706369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35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2077183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7319-8BCD-4BD8-A304-F4E57144C0BF}" type="slidenum">
              <a:rPr kumimoji="1" lang="en-US" smtClean="0"/>
              <a:pPr/>
              <a:t>36</a:t>
            </a:fld>
            <a:endParaRPr kumimoji="1" lang="en-US"/>
          </a:p>
        </p:txBody>
      </p:sp>
    </p:spTree>
    <p:extLst>
      <p:ext uri="{BB962C8B-B14F-4D97-AF65-F5344CB8AC3E}">
        <p14:creationId xmlns:p14="http://schemas.microsoft.com/office/powerpoint/2010/main" val="207718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018E-74C4-41A4-BD64-D6C0FA0F65AD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98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79FDD-DCCF-4762-89B3-80E1BEA0706D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0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57A25-F0BA-40F6-B4D5-0D9179ED8146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DFDD-DAF5-471F-A5E2-AC8758147F62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72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06C50-E563-4A70-93AA-A5FF450BDFA2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77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E7D10-56D9-4827-849B-1D532BA52924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79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DAC53-A390-4073-B886-1D1C3CC5EB56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0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064F-48DB-486F-B3C4-539A85178560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87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6C06-C461-47F8-99A5-299A97D939B1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20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2E6E-5D07-4120-A667-5275FF9556D0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18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9A11-EA9E-43F4-BC11-316B68CDCEB4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5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51FF-7217-4468-B2FE-410CB733812D}" type="datetime1">
              <a:rPr lang="zh-TW" altLang="en-US" smtClean="0"/>
              <a:t>2024/11/6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69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3478;&#25919;&#31185;&#23637;&#31034;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36650;&#27231;&#31185;&#23637;&#31034;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-108520" y="1052736"/>
            <a:ext cx="4499992" cy="3454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7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sz="7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7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8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選課說明會</a:t>
            </a:r>
          </a:p>
        </p:txBody>
      </p:sp>
      <p:sp>
        <p:nvSpPr>
          <p:cNvPr id="7" name="副標題 5"/>
          <p:cNvSpPr txBox="1">
            <a:spLocks/>
          </p:cNvSpPr>
          <p:nvPr/>
        </p:nvSpPr>
        <p:spPr>
          <a:xfrm>
            <a:off x="179512" y="144016"/>
            <a:ext cx="6400800" cy="692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國立東港海事 </a:t>
            </a:r>
            <a:endParaRPr lang="en-US" altLang="zh-TW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algn="l">
              <a:spcBef>
                <a:spcPct val="0"/>
              </a:spcBef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113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學年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度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第一學期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71600" y="573325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113</a:t>
            </a: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8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06</a:t>
            </a:r>
            <a:r>
              <a:rPr lang="zh-TW" altLang="en-US" sz="2800" b="1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63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同科單班選修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家政科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802"/>
            <a:ext cx="7306411" cy="516651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525334" y="1961321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36286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多元選修課程選課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1484785"/>
            <a:ext cx="3672408" cy="34563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268760"/>
            <a:ext cx="4564663" cy="5087590"/>
          </a:xfrm>
          <a:prstGeom prst="rect">
            <a:avLst/>
          </a:prstGeom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6156176" y="5008036"/>
            <a:ext cx="2304256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選課未達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人改選</a:t>
            </a:r>
          </a:p>
        </p:txBody>
      </p:sp>
      <p:sp>
        <p:nvSpPr>
          <p:cNvPr id="7" name="文字方塊 6">
            <a:hlinkClick r:id="rId3"/>
          </p:cNvPr>
          <p:cNvSpPr txBox="1"/>
          <p:nvPr/>
        </p:nvSpPr>
        <p:spPr>
          <a:xfrm>
            <a:off x="323528" y="5013174"/>
            <a:ext cx="2160240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開課需達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7829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112363"/>
              </p:ext>
            </p:extLst>
          </p:nvPr>
        </p:nvGraphicFramePr>
        <p:xfrm>
          <a:off x="251521" y="1297706"/>
          <a:ext cx="8712966" cy="4898818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620851">
                  <a:extLst>
                    <a:ext uri="{9D8B030D-6E8A-4147-A177-3AD203B41FA5}">
                      <a16:colId xmlns="" xmlns:a16="http://schemas.microsoft.com/office/drawing/2014/main" val="3965814715"/>
                    </a:ext>
                  </a:extLst>
                </a:gridCol>
                <a:gridCol w="2168590">
                  <a:extLst>
                    <a:ext uri="{9D8B030D-6E8A-4147-A177-3AD203B41FA5}">
                      <a16:colId xmlns="" xmlns:a16="http://schemas.microsoft.com/office/drawing/2014/main" val="1905471337"/>
                    </a:ext>
                  </a:extLst>
                </a:gridCol>
                <a:gridCol w="2611158">
                  <a:extLst>
                    <a:ext uri="{9D8B030D-6E8A-4147-A177-3AD203B41FA5}">
                      <a16:colId xmlns="" xmlns:a16="http://schemas.microsoft.com/office/drawing/2014/main" val="2360808033"/>
                    </a:ext>
                  </a:extLst>
                </a:gridCol>
                <a:gridCol w="3312367">
                  <a:extLst>
                    <a:ext uri="{9D8B030D-6E8A-4147-A177-3AD203B41FA5}">
                      <a16:colId xmlns="" xmlns:a16="http://schemas.microsoft.com/office/drawing/2014/main" val="443768413"/>
                    </a:ext>
                  </a:extLst>
                </a:gridCol>
              </a:tblGrid>
              <a:tr h="410354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序號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說明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80359187"/>
                  </a:ext>
                </a:extLst>
              </a:tr>
              <a:tr h="712828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200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200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en-US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200" spc="-5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en-US" altLang="zh-TW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2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辦理次學期選課宣導說明會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新生利用</a:t>
                      </a:r>
                      <a:r>
                        <a:rPr lang="zh-TW" alt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始業輔導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時段進行選課宣導</a:t>
                      </a:r>
                      <a:endParaRPr lang="zh-TW" sz="2000" b="0" kern="1200" baseline="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840700038"/>
                  </a:ext>
                </a:extLst>
              </a:tr>
              <a:tr h="1903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2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zh-TW" alt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11月(</a:t>
                      </a:r>
                      <a:r>
                        <a:rPr lang="zh-TW" alt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2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學生進行次學期選課作業</a:t>
                      </a:r>
                      <a:endParaRPr lang="en-US" alt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教師提供諮詢輔導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新生利用</a:t>
                      </a:r>
                      <a:r>
                        <a:rPr lang="zh-TW" alt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始業輔導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時</a:t>
                      </a:r>
                      <a:r>
                        <a:rPr lang="zh-TW" alt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段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進行選課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規劃</a:t>
                      </a: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1.2~1.5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4.</a:t>
                      </a:r>
                      <a:r>
                        <a:rPr lang="zh-TW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5.選課諮詢輔導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17838059"/>
                  </a:ext>
                </a:extLst>
              </a:tr>
              <a:tr h="957491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4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en-US" sz="2400" spc="-38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24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spc="-5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0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公告學生選課結果</a:t>
                      </a:r>
                      <a:endParaRPr lang="en-US" altLang="zh-TW" sz="2000" spc="-5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辦理學生加退選作業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得於學期前兩週進行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95894137"/>
                  </a:ext>
                </a:extLst>
              </a:tr>
              <a:tr h="892869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400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2月(</a:t>
                      </a:r>
                      <a:r>
                        <a:rPr lang="en-US" sz="24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4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公告學期課表 </a:t>
                      </a:r>
                      <a:endParaRPr lang="en-US" altLang="zh-TW" sz="2000" spc="-10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公告確定版學生選課名單</a:t>
                      </a:r>
                      <a:endParaRPr lang="zh-TW" sz="2000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正式上課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選課說明單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彈性、校訂選修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03783"/>
            <a:ext cx="3312368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03783"/>
            <a:ext cx="3237691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2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選課畫面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39"/>
            <a:ext cx="3240360" cy="4289493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3672408" cy="5873669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16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選課畫面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校訂選修</a:t>
            </a:r>
            <a:endParaRPr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5425"/>
            <a:ext cx="3287078" cy="429389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60759"/>
            <a:ext cx="3863141" cy="583868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7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39552" y="1206961"/>
            <a:ext cx="7776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/>
              <a:t>選修完成，在選課截止時間內</a:t>
            </a:r>
            <a:r>
              <a:rPr lang="zh-TW" altLang="en-US" sz="3200" dirty="0">
                <a:solidFill>
                  <a:srgbClr val="C00000"/>
                </a:solidFill>
              </a:rPr>
              <a:t>可進行修改</a:t>
            </a:r>
            <a:r>
              <a:rPr lang="zh-TW" altLang="en-US" sz="3200" dirty="0"/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755576" y="2348880"/>
            <a:ext cx="7704856" cy="3592204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向左箭號 2"/>
          <p:cNvSpPr/>
          <p:nvPr/>
        </p:nvSpPr>
        <p:spPr>
          <a:xfrm>
            <a:off x="2339752" y="5157192"/>
            <a:ext cx="936104" cy="432048"/>
          </a:xfrm>
          <a:prstGeom prst="lef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02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20563"/>
              </p:ext>
            </p:extLst>
          </p:nvPr>
        </p:nvGraphicFramePr>
        <p:xfrm>
          <a:off x="899592" y="1916832"/>
          <a:ext cx="6480719" cy="27363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692775">
                  <a:extLst>
                    <a:ext uri="{9D8B030D-6E8A-4147-A177-3AD203B41FA5}">
                      <a16:colId xmlns="" xmlns:a16="http://schemas.microsoft.com/office/drawing/2014/main" val="2244360213"/>
                    </a:ext>
                  </a:extLst>
                </a:gridCol>
                <a:gridCol w="2214632">
                  <a:extLst>
                    <a:ext uri="{9D8B030D-6E8A-4147-A177-3AD203B41FA5}">
                      <a16:colId xmlns="" xmlns:a16="http://schemas.microsoft.com/office/drawing/2014/main" val="1217556704"/>
                    </a:ext>
                  </a:extLst>
                </a:gridCol>
                <a:gridCol w="2573312">
                  <a:extLst>
                    <a:ext uri="{9D8B030D-6E8A-4147-A177-3AD203B41FA5}">
                      <a16:colId xmlns="" xmlns:a16="http://schemas.microsoft.com/office/drawing/2014/main" val="721252097"/>
                    </a:ext>
                  </a:extLst>
                </a:gridCol>
              </a:tblGrid>
              <a:tr h="7515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每周彈性學習時間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6209443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3133972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50718704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en-US" altLang="zh-TW" sz="2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1-2)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24147"/>
                  </a:ext>
                </a:extLst>
              </a:tr>
            </a:tbl>
          </a:graphicData>
        </a:graphic>
      </p:graphicFrame>
      <p:sp>
        <p:nvSpPr>
          <p:cNvPr id="9" name="標題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彈性學習時間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3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有選課問題找誰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7149"/>
              </p:ext>
            </p:extLst>
          </p:nvPr>
        </p:nvGraphicFramePr>
        <p:xfrm>
          <a:off x="1539814" y="1345632"/>
          <a:ext cx="6632586" cy="48907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32443">
                  <a:extLst>
                    <a:ext uri="{9D8B030D-6E8A-4147-A177-3AD203B41FA5}">
                      <a16:colId xmlns="" xmlns:a16="http://schemas.microsoft.com/office/drawing/2014/main" val="2244360213"/>
                    </a:ext>
                  </a:extLst>
                </a:gridCol>
                <a:gridCol w="2451871">
                  <a:extLst>
                    <a:ext uri="{9D8B030D-6E8A-4147-A177-3AD203B41FA5}">
                      <a16:colId xmlns="" xmlns:a16="http://schemas.microsoft.com/office/drawing/2014/main" val="1217556704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科別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負責課諮師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諮詢時間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輪機</a:t>
                      </a:r>
                      <a:r>
                        <a:rPr lang="en-US" alt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船舶</a:t>
                      </a: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郭文凱老師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</a:t>
                      </a:r>
                      <a:r>
                        <a:rPr lang="en-US" alt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烘焙</a:t>
                      </a: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林郁茹老師</a:t>
                      </a:r>
                      <a:endParaRPr lang="en-US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養殖科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王嘉穗老師</a:t>
                      </a:r>
                      <a:endParaRPr lang="zh-TW" sz="2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航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商資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吳倚萱主任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家政</a:t>
                      </a:r>
                      <a:r>
                        <a:rPr lang="en-US" alt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餐飲</a:t>
                      </a: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史淑穎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蔡明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峰主任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1914998"/>
                  </a:ext>
                </a:extLst>
              </a:tr>
              <a:tr h="463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召集人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洪耀臨組長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度課程諮詢教師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63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三年課程哪裡看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979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學校首頁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6823"/>
            <a:ext cx="6768752" cy="3757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7884368" y="3470163"/>
            <a:ext cx="1115616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</a:p>
        </p:txBody>
      </p:sp>
      <p:sp>
        <p:nvSpPr>
          <p:cNvPr id="9" name="弧形箭號 (下彎) 8"/>
          <p:cNvSpPr/>
          <p:nvPr/>
        </p:nvSpPr>
        <p:spPr>
          <a:xfrm rot="-600000" flipH="1">
            <a:off x="7256957" y="285972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課諮師有沒有進行選課說明</a:t>
            </a:r>
            <a:r>
              <a:rPr lang="en-US" altLang="zh-TW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772816"/>
            <a:ext cx="3888432" cy="325981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176464" cy="325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課諮師有沒有進行選課說明</a:t>
            </a:r>
            <a:r>
              <a:rPr lang="en-US" altLang="zh-TW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4032448" cy="35470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4"/>
            <a:ext cx="4139952" cy="35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9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課諮師有沒有進行團體諮詢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3741000" cy="52925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31907" y="184482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419365" y="191823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95" y="1268760"/>
            <a:ext cx="3791500" cy="498701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7236296" y="177655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449526" y="179274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658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4306" y="553908"/>
            <a:ext cx="8294158" cy="5577483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星期三彈性學習有沒有跑班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70111"/>
            <a:ext cx="3312368" cy="516201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3843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星期三彈性學習有沒有跑班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8" y="1268760"/>
            <a:ext cx="835986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5361459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有沒有進行選課說明會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06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星期三週會 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何謂跑班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只要該節課班上有其他班級的學生 </a:t>
            </a:r>
            <a:endParaRPr lang="en-US" altLang="zh-TW" sz="4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都是跑班。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如：輪一甲班上有輪一乙學生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211960" y="3356992"/>
            <a:ext cx="4032448" cy="5760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7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07245B-540F-4BDD-9812-D44343F0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098578"/>
          </a:xfrm>
        </p:spPr>
        <p:txBody>
          <a:bodyPr>
            <a:normAutofit/>
          </a:bodyPr>
          <a:lstStyle/>
          <a:p>
            <a:r>
              <a:rPr lang="zh-TW" altLang="en-US" sz="13000" b="1" dirty="0">
                <a:ln w="1905"/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教學組</a:t>
            </a:r>
            <a:endParaRPr lang="zh-TW" altLang="en-US" sz="130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75058BC-DD65-4100-89C5-8A26ADC99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8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7912" y="116632"/>
            <a:ext cx="8229600" cy="1143000"/>
          </a:xfrm>
          <a:effectLst/>
        </p:spPr>
        <p:txBody>
          <a:bodyPr/>
          <a:lstStyle/>
          <a:p>
            <a:r>
              <a:rPr lang="zh-TW" altLang="en-US" sz="5400" b="1" dirty="0">
                <a:ln w="1905"/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教學組</a:t>
            </a:r>
            <a:endParaRPr lang="zh-TW" altLang="en-US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251520" y="1047311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kumimoji="1" sz="32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kumimoji="1" sz="28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kumimoji="1" sz="24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kumimoji="1" sz="20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7"/>
              </a:buBlip>
              <a:defRPr kumimoji="1" sz="20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kumimoji="1" sz="18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kumimoji="1" sz="18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kumimoji="1" sz="16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kumimoji="1" sz="16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排課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：安排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全學期課程、</a:t>
            </a:r>
            <a:endParaRPr lang="en-US" altLang="zh-TW" sz="4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371600" lvl="3" indent="0">
              <a:lnSpc>
                <a:spcPct val="150000"/>
              </a:lnSpc>
              <a:buNone/>
            </a:pP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    教師臨時差假調代課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測驗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：各次期中期末評量、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               模擬考、複習考等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其他有關教學相關工作的處理。</a:t>
            </a:r>
            <a:endParaRPr lang="en-US" altLang="zh-TW" sz="4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48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4683" y="116632"/>
            <a:ext cx="8229600" cy="1143000"/>
          </a:xfrm>
        </p:spPr>
        <p:txBody>
          <a:bodyPr/>
          <a:lstStyle/>
          <a:p>
            <a:r>
              <a:rPr lang="zh-TW" altLang="en-US" sz="5400" b="1" dirty="0">
                <a:ln w="1905"/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教學組</a:t>
            </a: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251520" y="908720"/>
            <a:ext cx="87129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kumimoji="1" sz="32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kumimoji="1" sz="28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kumimoji="1" sz="24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kumimoji="1" sz="20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7"/>
              </a:buBlip>
              <a:defRPr kumimoji="1" sz="2000" kern="1200" baseline="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kumimoji="1" sz="18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kumimoji="1" sz="18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kumimoji="1" sz="16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kumimoji="1" sz="1600" kern="1200">
                <a:solidFill>
                  <a:srgbClr val="4B350D"/>
                </a:solidFill>
                <a:latin typeface="+mn-lt"/>
                <a:ea typeface="+mn-ea"/>
                <a:cs typeface="Microsoft Sans Serif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上課期間請各位學藝股長注意：</a:t>
            </a:r>
            <a:endParaRPr lang="en-US" altLang="zh-TW" sz="4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如果上課超過 </a:t>
            </a:r>
            <a:r>
              <a:rPr lang="en-US" altLang="zh-TW" sz="7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7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4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任課老師未到班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，請至</a:t>
            </a:r>
            <a:r>
              <a:rPr lang="zh-TW" altLang="en-US" sz="7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教學組</a:t>
            </a:r>
            <a:r>
              <a:rPr lang="zh-TW" altLang="en-US" sz="4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詢問。</a:t>
            </a:r>
            <a:endParaRPr lang="en-US" altLang="zh-TW" sz="44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221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7772400" cy="1362075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latin typeface="微軟正黑體" pitchFamily="34" charset="-120"/>
                <a:ea typeface="微軟正黑體" pitchFamily="34" charset="-120"/>
              </a:rPr>
              <a:t>關 於 學 習</a:t>
            </a:r>
          </a:p>
        </p:txBody>
      </p:sp>
    </p:spTree>
    <p:extLst>
      <p:ext uri="{BB962C8B-B14F-4D97-AF65-F5344CB8AC3E}">
        <p14:creationId xmlns:p14="http://schemas.microsoft.com/office/powerpoint/2010/main" val="140247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6C2C95B6-A202-4760-A46B-FAA1B5774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08" y="1955648"/>
            <a:ext cx="6745146" cy="4400702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三年課程哪裡看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總體課程計畫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6" name="文字方塊 5">
            <a:hlinkClick r:id="rId3"/>
          </p:cNvPr>
          <p:cNvSpPr txBox="1"/>
          <p:nvPr/>
        </p:nvSpPr>
        <p:spPr>
          <a:xfrm>
            <a:off x="7203221" y="4283919"/>
            <a:ext cx="1107629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</a:p>
        </p:txBody>
      </p:sp>
      <p:sp>
        <p:nvSpPr>
          <p:cNvPr id="7" name="弧形箭號 (下彎) 6"/>
          <p:cNvSpPr/>
          <p:nvPr/>
        </p:nvSpPr>
        <p:spPr>
          <a:xfrm rot="-600000" flipH="1">
            <a:off x="6628741" y="3576123"/>
            <a:ext cx="925037" cy="684698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71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學年學分制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24744"/>
            <a:ext cx="7632848" cy="504056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學分計算</a:t>
            </a:r>
            <a:endParaRPr lang="en-US" altLang="zh-TW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以每學期每週授課一節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總授課節數達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節，為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學分。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班會、社團活動不算學分。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867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44008" y="1268760"/>
            <a:ext cx="3600400" cy="504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0" y="4725144"/>
            <a:ext cx="9144000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學年學分制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成績及格，就有學分，成績不及格怎麼辦</a:t>
            </a: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!!</a:t>
            </a:r>
          </a:p>
          <a:p>
            <a:pPr lvl="1">
              <a:spcBef>
                <a:spcPts val="1800"/>
              </a:spcBef>
            </a:pPr>
            <a:r>
              <a:rPr lang="zh-TW" altLang="en-US" sz="35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上下學期如平均及格，</a:t>
            </a:r>
            <a:endParaRPr lang="en-US" altLang="zh-TW" sz="35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lvl="1" indent="0">
              <a:spcBef>
                <a:spcPts val="1800"/>
              </a:spcBef>
              <a:buNone/>
            </a:pPr>
            <a:r>
              <a:rPr lang="zh-TW" altLang="en-US" sz="35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則上下學期均算有學分。</a:t>
            </a:r>
            <a:endParaRPr lang="en-US" altLang="zh-TW" sz="35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3500" b="1" dirty="0">
                <a:latin typeface="微軟正黑體" pitchFamily="34" charset="-120"/>
                <a:ea typeface="微軟正黑體" pitchFamily="34" charset="-120"/>
              </a:rPr>
              <a:t>達補考標準</a:t>
            </a:r>
            <a:r>
              <a:rPr lang="en-US" altLang="zh-TW" sz="3500" b="1" dirty="0">
                <a:latin typeface="微軟正黑體" pitchFamily="34" charset="-120"/>
                <a:ea typeface="微軟正黑體" pitchFamily="34" charset="-120"/>
              </a:rPr>
              <a:t>(40</a:t>
            </a:r>
            <a:r>
              <a:rPr lang="zh-TW" altLang="en-US" sz="3500" b="1" dirty="0">
                <a:latin typeface="微軟正黑體" pitchFamily="34" charset="-120"/>
                <a:ea typeface="微軟正黑體" pitchFamily="34" charset="-120"/>
              </a:rPr>
              <a:t>分以上</a:t>
            </a:r>
            <a:r>
              <a:rPr lang="en-US" altLang="zh-TW" sz="35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500" b="1" dirty="0">
                <a:latin typeface="微軟正黑體" pitchFamily="34" charset="-120"/>
                <a:ea typeface="微軟正黑體" pitchFamily="34" charset="-120"/>
              </a:rPr>
              <a:t>，可參加補考，</a:t>
            </a:r>
            <a:endParaRPr lang="en-US" altLang="zh-TW" sz="3500"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zh-TW" altLang="en-US" sz="3500" b="1" dirty="0">
                <a:latin typeface="微軟正黑體" pitchFamily="34" charset="-120"/>
                <a:ea typeface="微軟正黑體" pitchFamily="34" charset="-120"/>
              </a:rPr>
              <a:t>   及格，就有學分。</a:t>
            </a:r>
            <a:endParaRPr lang="en-US" altLang="zh-TW" sz="3500" b="1" dirty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3500" b="1" dirty="0">
                <a:latin typeface="微軟正黑體" pitchFamily="34" charset="-120"/>
                <a:ea typeface="微軟正黑體" pitchFamily="34" charset="-120"/>
              </a:rPr>
              <a:t>未達補考標準，或補考不及格，就沒有學分。</a:t>
            </a:r>
            <a:endParaRPr lang="en-US" altLang="zh-TW" sz="35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144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圖說文字 3"/>
          <p:cNvSpPr/>
          <p:nvPr/>
        </p:nvSpPr>
        <p:spPr>
          <a:xfrm rot="955983">
            <a:off x="128111" y="325893"/>
            <a:ext cx="2592288" cy="1296144"/>
          </a:xfrm>
          <a:prstGeom prst="wedgeRectCallout">
            <a:avLst>
              <a:gd name="adj1" fmla="val 64786"/>
              <a:gd name="adj2" fmla="val 2628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5039" y="839231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學年學分制</a:t>
            </a:r>
          </a:p>
        </p:txBody>
      </p:sp>
      <p:sp>
        <p:nvSpPr>
          <p:cNvPr id="12" name="內容版面配置區 3"/>
          <p:cNvSpPr txBox="1">
            <a:spLocks/>
          </p:cNvSpPr>
          <p:nvPr/>
        </p:nvSpPr>
        <p:spPr>
          <a:xfrm>
            <a:off x="411215" y="1115133"/>
            <a:ext cx="8337249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kumimoji="0" lang="en-US" altLang="zh-TW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4" name="資料庫圖表 13"/>
          <p:cNvGraphicFramePr/>
          <p:nvPr>
            <p:extLst>
              <p:ext uri="{D42A27DB-BD31-4B8C-83A1-F6EECF244321}">
                <p14:modId xmlns:p14="http://schemas.microsoft.com/office/powerpoint/2010/main" val="3100452501"/>
              </p:ext>
            </p:extLst>
          </p:nvPr>
        </p:nvGraphicFramePr>
        <p:xfrm>
          <a:off x="1531839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資料庫圖表 14"/>
          <p:cNvGraphicFramePr/>
          <p:nvPr>
            <p:extLst>
              <p:ext uri="{D42A27DB-BD31-4B8C-83A1-F6EECF244321}">
                <p14:modId xmlns:p14="http://schemas.microsoft.com/office/powerpoint/2010/main" val="1004000056"/>
              </p:ext>
            </p:extLst>
          </p:nvPr>
        </p:nvGraphicFramePr>
        <p:xfrm>
          <a:off x="1531839" y="7647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資料庫圖表 15"/>
          <p:cNvGraphicFramePr/>
          <p:nvPr>
            <p:extLst>
              <p:ext uri="{D42A27DB-BD31-4B8C-83A1-F6EECF244321}">
                <p14:modId xmlns:p14="http://schemas.microsoft.com/office/powerpoint/2010/main" val="2114541006"/>
              </p:ext>
            </p:extLst>
          </p:nvPr>
        </p:nvGraphicFramePr>
        <p:xfrm>
          <a:off x="1547664" y="4005064"/>
          <a:ext cx="6192688" cy="2112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7" name="文字方塊 16"/>
          <p:cNvSpPr txBox="1"/>
          <p:nvPr/>
        </p:nvSpPr>
        <p:spPr>
          <a:xfrm rot="819446">
            <a:off x="235546" y="653466"/>
            <a:ext cx="3746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丟係供</a:t>
            </a:r>
          </a:p>
        </p:txBody>
      </p:sp>
    </p:spTree>
    <p:extLst>
      <p:ext uri="{BB962C8B-B14F-4D97-AF65-F5344CB8AC3E}">
        <p14:creationId xmlns:p14="http://schemas.microsoft.com/office/powerpoint/2010/main" val="20143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848872" cy="1224136"/>
          </a:xfrm>
        </p:spPr>
        <p:txBody>
          <a:bodyPr>
            <a:noAutofit/>
          </a:bodyPr>
          <a:lstStyle/>
          <a:p>
            <a:pPr algn="l"/>
            <a:r>
              <a:rPr lang="zh-TW" altLang="en-US" sz="6600" b="1" dirty="0">
                <a:latin typeface="微軟正黑體" pitchFamily="34" charset="-120"/>
                <a:ea typeface="微軟正黑體" pitchFamily="34" charset="-120"/>
              </a:rPr>
              <a:t>那我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827584" y="2276872"/>
            <a:ext cx="7848872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b="1" kern="1200" cap="none" spc="0">
                <a:ln w="1905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4B350D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6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成績太多</a:t>
            </a:r>
            <a:r>
              <a:rPr lang="zh-TW" altLang="en-US" sz="66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都不及格</a:t>
            </a:r>
            <a:r>
              <a:rPr lang="zh-TW" altLang="en-US" sz="6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，怎麼辦</a:t>
            </a:r>
            <a:r>
              <a:rPr lang="en-US" altLang="zh-TW" sz="6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????????????</a:t>
            </a:r>
            <a:endParaRPr lang="zh-TW" altLang="en-US" sz="6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6400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67544" y="2796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spcBef>
                <a:spcPct val="0"/>
              </a:spcBef>
              <a:buNone/>
              <a:defRPr sz="4400" b="1">
                <a:latin typeface="微軟正黑體" pitchFamily="34" charset="-120"/>
                <a:ea typeface="微軟正黑體" pitchFamily="34" charset="-120"/>
                <a:cs typeface="+mj-cs"/>
              </a:defRPr>
            </a:lvl1pPr>
          </a:lstStyle>
          <a:p>
            <a:r>
              <a:rPr lang="zh-TW" altLang="en-US" dirty="0"/>
              <a:t>學年學分制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1404640"/>
            <a:ext cx="81369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7240" lvl="1" indent="-365760">
              <a:spcBef>
                <a:spcPts val="2400"/>
              </a:spcBef>
              <a:buClr>
                <a:srgbClr val="873624"/>
              </a:buClr>
              <a:buFont typeface="Wingdings" pitchFamily="2" charset="2"/>
              <a:buChar char=""/>
            </a:pP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學年學分制</a:t>
            </a:r>
            <a:r>
              <a:rPr kumimoji="0" lang="zh-TW" altLang="en-US" sz="4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沒有留級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 marL="777240" lvl="1" indent="-365760">
              <a:spcBef>
                <a:spcPts val="2400"/>
              </a:spcBef>
              <a:buClr>
                <a:srgbClr val="873624"/>
              </a:buClr>
              <a:buFont typeface="Wingdings" pitchFamily="2" charset="2"/>
              <a:buChar char=""/>
            </a:pP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學生學年成績不及格科目學分</a:t>
            </a:r>
            <a:endParaRPr kumimoji="0" lang="en-US" altLang="zh-TW" sz="4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11480" lvl="1">
              <a:spcBef>
                <a:spcPts val="2400"/>
              </a:spcBef>
              <a:buClr>
                <a:srgbClr val="873624"/>
              </a:buClr>
            </a:pP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    數，逾當學年學分數</a:t>
            </a:r>
            <a:r>
              <a:rPr kumimoji="0" lang="en-US" altLang="zh-TW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1/2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者，</a:t>
            </a:r>
            <a:endParaRPr kumimoji="0" lang="en-US" altLang="zh-TW" sz="4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11480" lvl="1">
              <a:spcBef>
                <a:spcPts val="2400"/>
              </a:spcBef>
              <a:buClr>
                <a:srgbClr val="873624"/>
              </a:buClr>
            </a:pP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kumimoji="0" lang="zh-TW" altLang="en-US" sz="54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得重讀</a:t>
            </a: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kumimoji="0" lang="en-US" altLang="zh-TW" sz="4000" b="1" dirty="0">
              <a:solidFill>
                <a:prstClr val="black">
                  <a:lumMod val="85000"/>
                  <a:lumOff val="15000"/>
                </a:prst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77240" lvl="1" indent="-365760">
              <a:spcBef>
                <a:spcPts val="2400"/>
              </a:spcBef>
              <a:buClr>
                <a:srgbClr val="873624"/>
              </a:buClr>
              <a:buFont typeface="Wingdings" pitchFamily="2" charset="2"/>
              <a:buChar char=""/>
            </a:pPr>
            <a:r>
              <a:rPr kumimoji="0" lang="zh-TW" alt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itchFamily="34" charset="-120"/>
                <a:ea typeface="微軟正黑體" pitchFamily="34" charset="-120"/>
              </a:rPr>
              <a:t>其成績以重讀之分數採計。</a:t>
            </a:r>
          </a:p>
        </p:txBody>
      </p:sp>
    </p:spTree>
    <p:extLst>
      <p:ext uri="{BB962C8B-B14F-4D97-AF65-F5344CB8AC3E}">
        <p14:creationId xmlns:p14="http://schemas.microsoft.com/office/powerpoint/2010/main" val="352408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課綱畢業條件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4968552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畢業條件</a:t>
            </a:r>
            <a:r>
              <a:rPr lang="zh-TW" altLang="en-US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技術型高中畢業學分應達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160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輪、食、養、管、家、電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部定必修學分及格率：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85%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專業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實習科目至少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60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及格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實習科目至少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45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及格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58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課綱畢業條件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340769"/>
            <a:ext cx="8640960" cy="352839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畢業條件</a:t>
            </a: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8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實用技能學程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船、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烘、餐</a:t>
            </a: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畢業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marL="457200" lvl="1" indent="0">
              <a:buNone/>
            </a:pPr>
            <a:r>
              <a:rPr lang="en-US" altLang="zh-TW" sz="4000" b="1" dirty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學分應達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150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部定必修學分及格率：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85%</a:t>
            </a:r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以上</a:t>
            </a:r>
            <a:endParaRPr lang="en-US" altLang="zh-TW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824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課綱畢業條件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268761"/>
            <a:ext cx="8640960" cy="3600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畢業條件</a:t>
            </a:r>
            <a:r>
              <a:rPr lang="zh-TW" altLang="en-US" sz="28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28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</a:rPr>
              <a:t>符合以上條件且</a:t>
            </a:r>
            <a:r>
              <a:rPr lang="zh-TW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德行評量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</a:rPr>
              <a:t>之獎懲紀錄相抵後</a:t>
            </a:r>
            <a:r>
              <a:rPr lang="zh-TW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未滿三大過者</a:t>
            </a:r>
            <a:r>
              <a:rPr lang="zh-TW" altLang="zh-TW" sz="4400" b="1" dirty="0">
                <a:latin typeface="微軟正黑體" pitchFamily="34" charset="-120"/>
                <a:ea typeface="微軟正黑體" pitchFamily="34" charset="-120"/>
              </a:rPr>
              <a:t>，准予畢業並發給畢業證書</a:t>
            </a:r>
            <a:endParaRPr lang="en-US" altLang="zh-TW" sz="4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28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8773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課綱畢業條件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251520" y="980728"/>
            <a:ext cx="8784976" cy="396044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zh-TW" altLang="en-US" sz="3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未達畢業標準</a:t>
            </a:r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申請延修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，並於剩餘修業年限內</a:t>
            </a:r>
            <a:r>
              <a:rPr lang="en-US" altLang="zh-TW" sz="3200" b="1" dirty="0">
                <a:latin typeface="微軟正黑體" pitchFamily="34" charset="-120"/>
                <a:ea typeface="微軟正黑體" pitchFamily="34" charset="-120"/>
              </a:rPr>
              <a:t>(2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b="1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達畢業標準，可取得畢業證書。</a:t>
            </a:r>
            <a:endParaRPr lang="en-US" altLang="zh-TW" sz="3200" b="1" dirty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申請修業證明書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，修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滿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120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以上，可申請修業證明，以同等學力升讀技專校院。</a:t>
            </a:r>
            <a:endParaRPr lang="en-US" altLang="zh-TW" sz="3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074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352928" cy="1362075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latin typeface="微軟正黑體" pitchFamily="34" charset="-120"/>
                <a:ea typeface="微軟正黑體" pitchFamily="34" charset="-120"/>
              </a:rPr>
              <a:t>關 於 重 補 修</a:t>
            </a:r>
          </a:p>
        </p:txBody>
      </p:sp>
    </p:spTree>
    <p:extLst>
      <p:ext uri="{BB962C8B-B14F-4D97-AF65-F5344CB8AC3E}">
        <p14:creationId xmlns:p14="http://schemas.microsoft.com/office/powerpoint/2010/main" val="19857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07504" y="1340768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」）為精神。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000"/>
              </a:lnSpc>
              <a:buNone/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4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60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68289D9-E00A-4BE9-AB18-9503EFED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8600" y="332656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9928285-BE68-486B-89DA-A404F9070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268760"/>
            <a:ext cx="8280920" cy="4808189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月開設</a:t>
            </a:r>
            <a:r>
              <a:rPr lang="en-US" altLang="zh-TW" sz="40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40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下、</a:t>
            </a:r>
            <a:r>
              <a:rPr lang="en-US" altLang="zh-TW" sz="40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40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下部定必修</a:t>
            </a:r>
            <a:endParaRPr lang="en-US" altLang="zh-TW" sz="4000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B0F0"/>
                </a:solidFill>
                <a:latin typeface="+mn-ea"/>
              </a:rPr>
              <a:t>  </a:t>
            </a:r>
            <a:r>
              <a:rPr lang="zh-TW" altLang="en-US" sz="4000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國英數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重補修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b="1" u="sng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僅開放高三學生選課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月公告選課時間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上限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學分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4D7C8ED-C6BD-4A22-9EEE-2D377DB6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46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B069FD1-A0B2-40AF-9728-279FCE797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84584" y="404664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CA913A7-06E9-4B27-A2FE-737022AAE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月開設「上學期」重補修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月開設「下學期」重補修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選課時間之後再公告</a:t>
            </a:r>
            <a:endParaRPr lang="en-US" altLang="zh-TW" sz="4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上限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高三學生、轉科生、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轉學生上限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en-US" altLang="zh-TW" sz="4000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9083C07-D75C-4B8E-8FB0-0B38C805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50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72689"/>
            <a:ext cx="7693919" cy="538162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8" name="圓角矩形 7"/>
          <p:cNvSpPr/>
          <p:nvPr/>
        </p:nvSpPr>
        <p:spPr>
          <a:xfrm>
            <a:off x="467544" y="4077072"/>
            <a:ext cx="1872208" cy="36004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8520957">
            <a:off x="1763101" y="3152133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56370" y="2253537"/>
            <a:ext cx="5054818" cy="179700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在網站選單，點選「校務行政系統」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74AD72E8-373D-419A-8216-5E8D83CCCB16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第１步</a:t>
            </a:r>
          </a:p>
        </p:txBody>
      </p:sp>
    </p:spTree>
    <p:extLst>
      <p:ext uri="{BB962C8B-B14F-4D97-AF65-F5344CB8AC3E}">
        <p14:creationId xmlns:p14="http://schemas.microsoft.com/office/powerpoint/2010/main" val="18878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13"/>
          <a:stretch/>
        </p:blipFill>
        <p:spPr>
          <a:xfrm>
            <a:off x="1403648" y="1124743"/>
            <a:ext cx="6912768" cy="5046335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6988720" y="1340768"/>
            <a:ext cx="1584176" cy="57606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19181677">
            <a:off x="6530709" y="2204082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907704" y="3356992"/>
            <a:ext cx="6192688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點選「登入」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62265015-8703-4198-8482-E1E258D96D6F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第２步</a:t>
            </a:r>
          </a:p>
        </p:txBody>
      </p:sp>
    </p:spTree>
    <p:extLst>
      <p:ext uri="{BB962C8B-B14F-4D97-AF65-F5344CB8AC3E}">
        <p14:creationId xmlns:p14="http://schemas.microsoft.com/office/powerpoint/2010/main" val="85632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98" y="967721"/>
            <a:ext cx="7200800" cy="5328592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5724128" y="1340768"/>
            <a:ext cx="2848768" cy="266429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19181677">
            <a:off x="4499114" y="3428220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305972" y="4366486"/>
            <a:ext cx="6192688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輸入自己的學號、密碼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917EB14C-FC3D-4780-A813-6EB6E6B68AA1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第３步</a:t>
            </a:r>
          </a:p>
        </p:txBody>
      </p:sp>
    </p:spTree>
    <p:extLst>
      <p:ext uri="{BB962C8B-B14F-4D97-AF65-F5344CB8AC3E}">
        <p14:creationId xmlns:p14="http://schemas.microsoft.com/office/powerpoint/2010/main" val="412037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" y="1061707"/>
            <a:ext cx="9030960" cy="4734586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7148512" y="2492896"/>
            <a:ext cx="951880" cy="136815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19181677">
            <a:off x="6180965" y="3891945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189855" y="4437112"/>
            <a:ext cx="3869093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點選「重修」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AD9AC786-0D92-481C-A2FE-27755562A523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第４步</a:t>
            </a:r>
          </a:p>
        </p:txBody>
      </p:sp>
    </p:spTree>
    <p:extLst>
      <p:ext uri="{BB962C8B-B14F-4D97-AF65-F5344CB8AC3E}">
        <p14:creationId xmlns:p14="http://schemas.microsoft.com/office/powerpoint/2010/main" val="271034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35" y="1579176"/>
            <a:ext cx="8954750" cy="3715268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21998" y="2766446"/>
            <a:ext cx="951880" cy="148676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13615067">
            <a:off x="980682" y="4023699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215074" y="4166650"/>
            <a:ext cx="6192688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點選「重修意願調查」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82887A46-6C51-47D3-BDBA-123D2DAA4247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第５步</a:t>
            </a:r>
          </a:p>
        </p:txBody>
      </p:sp>
    </p:spTree>
    <p:extLst>
      <p:ext uri="{BB962C8B-B14F-4D97-AF65-F5344CB8AC3E}">
        <p14:creationId xmlns:p14="http://schemas.microsoft.com/office/powerpoint/2010/main" val="387995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9"/>
            <a:ext cx="8053677" cy="5400600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595784" y="3698797"/>
            <a:ext cx="1095896" cy="254855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9370609">
            <a:off x="1850513" y="5502747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415409" y="4168345"/>
            <a:ext cx="6192688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確定要修的課，打「</a:t>
            </a:r>
            <a:r>
              <a:rPr lang="en-US" altLang="zh-TW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V</a:t>
            </a: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」。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8C1F95AD-1C4F-435A-A0A2-5D63CCF85278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第６步</a:t>
            </a:r>
          </a:p>
        </p:txBody>
      </p:sp>
    </p:spTree>
    <p:extLst>
      <p:ext uri="{BB962C8B-B14F-4D97-AF65-F5344CB8AC3E}">
        <p14:creationId xmlns:p14="http://schemas.microsoft.com/office/powerpoint/2010/main" val="27186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9"/>
            <a:ext cx="8053677" cy="5400600"/>
          </a:xfrm>
          <a:prstGeom prst="rect">
            <a:avLst/>
          </a:prstGeom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59743" y="57545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重補修選課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395536" y="3212977"/>
            <a:ext cx="1095896" cy="72008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13615067">
            <a:off x="1412728" y="3571790"/>
            <a:ext cx="1153302" cy="722535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123728" y="4600992"/>
            <a:ext cx="6192688" cy="113226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點選「存檔」，選課完成。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8C822BCD-D618-4ADD-8FBF-7DB6486BE6AE}"/>
              </a:ext>
            </a:extLst>
          </p:cNvPr>
          <p:cNvSpPr txBox="1"/>
          <p:nvPr/>
        </p:nvSpPr>
        <p:spPr>
          <a:xfrm>
            <a:off x="354657" y="303682"/>
            <a:ext cx="162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00B050"/>
                </a:solidFill>
                <a:highlight>
                  <a:srgbClr val="FFFF00"/>
                </a:highlight>
              </a:rPr>
              <a:t>第７步</a:t>
            </a:r>
          </a:p>
        </p:txBody>
      </p:sp>
    </p:spTree>
    <p:extLst>
      <p:ext uri="{BB962C8B-B14F-4D97-AF65-F5344CB8AC3E}">
        <p14:creationId xmlns:p14="http://schemas.microsoft.com/office/powerpoint/2010/main" val="275743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C2D59FC-BDED-41C1-A609-8F3B08E2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最後提醒！！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F57FED0-E65C-4318-9A0C-B9A1CB97A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請各班學藝股長 負責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轉傳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學藝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群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組訊息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全校同學隨時留意</a:t>
            </a:r>
            <a:r>
              <a:rPr lang="zh-TW" altLang="en-US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班級群</a:t>
            </a:r>
            <a:r>
              <a:rPr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組</a:t>
            </a:r>
            <a:endParaRPr lang="en-US" altLang="zh-TW" b="1" dirty="0" smtClean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en-US" b="1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學校首頁</a:t>
            </a:r>
            <a:endParaRPr lang="en-US" altLang="zh-TW" b="1" dirty="0">
              <a:solidFill>
                <a:srgbClr val="00B0F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B71DFF9-EC7E-40BD-97D2-43DE8CBB9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22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988840"/>
            <a:ext cx="6480000" cy="3139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323528" y="1340768"/>
            <a:ext cx="6480000" cy="352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8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校訂多元選修課程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395536" y="1340768"/>
            <a:ext cx="568863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9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848872" cy="51125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8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航管科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00800" cy="494774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438045" y="2060848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884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5687</TotalTime>
  <Words>1367</Words>
  <Application>Microsoft Office PowerPoint</Application>
  <PresentationFormat>如螢幕大小 (4:3)</PresentationFormat>
  <Paragraphs>266</Paragraphs>
  <Slides>49</Slides>
  <Notes>11</Notes>
  <HiddenSlides>7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0" baseType="lpstr">
      <vt:lpstr>Office 佈景主題</vt:lpstr>
      <vt:lpstr>教務處 選課說明會</vt:lpstr>
      <vt:lpstr>三年課程哪裡看?</vt:lpstr>
      <vt:lpstr>三年課程哪裡看?</vt:lpstr>
      <vt:lpstr>新課綱精神與特色(一)</vt:lpstr>
      <vt:lpstr>新課綱精神與特色(二)</vt:lpstr>
      <vt:lpstr>新課綱精神與特色(三)</vt:lpstr>
      <vt:lpstr>校訂多元選修課程</vt:lpstr>
      <vt:lpstr>專業分流-以電子科為例</vt:lpstr>
      <vt:lpstr>同科跨班選修-以航管科為例</vt:lpstr>
      <vt:lpstr>同科單班選修-以家政科為例</vt:lpstr>
      <vt:lpstr>多元選修課程選課</vt:lpstr>
      <vt:lpstr>選課流程</vt:lpstr>
      <vt:lpstr>選課時程</vt:lpstr>
      <vt:lpstr>選課系統1</vt:lpstr>
      <vt:lpstr>選課系統2</vt:lpstr>
      <vt:lpstr>選課系統3</vt:lpstr>
      <vt:lpstr>選課系統4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教學組</vt:lpstr>
      <vt:lpstr>教學組</vt:lpstr>
      <vt:lpstr>教學組</vt:lpstr>
      <vt:lpstr>關 於 學 習</vt:lpstr>
      <vt:lpstr>學年學分制</vt:lpstr>
      <vt:lpstr>學年學分制</vt:lpstr>
      <vt:lpstr>學年學分制</vt:lpstr>
      <vt:lpstr>那我</vt:lpstr>
      <vt:lpstr>PowerPoint 簡報</vt:lpstr>
      <vt:lpstr>108課綱畢業條件</vt:lpstr>
      <vt:lpstr>108課綱畢業條件</vt:lpstr>
      <vt:lpstr>108課綱畢業條件</vt:lpstr>
      <vt:lpstr>108課綱畢業條件</vt:lpstr>
      <vt:lpstr>關 於 重 補 修</vt:lpstr>
      <vt:lpstr>重補修選課</vt:lpstr>
      <vt:lpstr>重補修選課</vt:lpstr>
      <vt:lpstr>重補修選課</vt:lpstr>
      <vt:lpstr>重補修選課</vt:lpstr>
      <vt:lpstr>重補修選課</vt:lpstr>
      <vt:lpstr>重補修選課</vt:lpstr>
      <vt:lpstr>重補修選課</vt:lpstr>
      <vt:lpstr>重補修選課</vt:lpstr>
      <vt:lpstr>重補修選課</vt:lpstr>
      <vt:lpstr>最後提醒！！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秋冬養生    飲品製作</dc:title>
  <dc:creator>liu chih-jen</dc:creator>
  <cp:lastModifiedBy>admin</cp:lastModifiedBy>
  <cp:revision>246</cp:revision>
  <cp:lastPrinted>2021-04-26T00:58:41Z</cp:lastPrinted>
  <dcterms:created xsi:type="dcterms:W3CDTF">2018-11-17T06:48:24Z</dcterms:created>
  <dcterms:modified xsi:type="dcterms:W3CDTF">2024-11-06T01:44:51Z</dcterms:modified>
</cp:coreProperties>
</file>