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57" r:id="rId3"/>
    <p:sldId id="322" r:id="rId4"/>
    <p:sldId id="293" r:id="rId5"/>
    <p:sldId id="296" r:id="rId6"/>
    <p:sldId id="297" r:id="rId7"/>
    <p:sldId id="271" r:id="rId8"/>
    <p:sldId id="304" r:id="rId9"/>
    <p:sldId id="305" r:id="rId10"/>
    <p:sldId id="306" r:id="rId11"/>
    <p:sldId id="274" r:id="rId12"/>
    <p:sldId id="307" r:id="rId13"/>
    <p:sldId id="308" r:id="rId14"/>
    <p:sldId id="311" r:id="rId15"/>
    <p:sldId id="316" r:id="rId16"/>
    <p:sldId id="318" r:id="rId17"/>
    <p:sldId id="317" r:id="rId18"/>
    <p:sldId id="320" r:id="rId19"/>
    <p:sldId id="298" r:id="rId20"/>
    <p:sldId id="326" r:id="rId21"/>
    <p:sldId id="327" r:id="rId22"/>
    <p:sldId id="328" r:id="rId23"/>
    <p:sldId id="323" r:id="rId24"/>
    <p:sldId id="324" r:id="rId25"/>
    <p:sldId id="325" r:id="rId26"/>
    <p:sldId id="354" r:id="rId27"/>
    <p:sldId id="314" r:id="rId28"/>
    <p:sldId id="353" r:id="rId29"/>
    <p:sldId id="355" r:id="rId30"/>
    <p:sldId id="303" r:id="rId31"/>
    <p:sldId id="357" r:id="rId32"/>
    <p:sldId id="359" r:id="rId33"/>
    <p:sldId id="360" r:id="rId34"/>
    <p:sldId id="361" r:id="rId35"/>
    <p:sldId id="262" r:id="rId36"/>
    <p:sldId id="358" r:id="rId37"/>
    <p:sldId id="377" r:id="rId38"/>
    <p:sldId id="263" r:id="rId39"/>
    <p:sldId id="379" r:id="rId40"/>
    <p:sldId id="386" r:id="rId41"/>
    <p:sldId id="387" r:id="rId42"/>
    <p:sldId id="378" r:id="rId43"/>
    <p:sldId id="380" r:id="rId44"/>
    <p:sldId id="381" r:id="rId45"/>
    <p:sldId id="382" r:id="rId46"/>
    <p:sldId id="383" r:id="rId47"/>
    <p:sldId id="384" r:id="rId48"/>
    <p:sldId id="385" r:id="rId49"/>
    <p:sldId id="388" r:id="rId50"/>
  </p:sldIdLst>
  <p:sldSz cx="9144000" cy="6858000" type="screen4x3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=""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C80"/>
    <a:srgbClr val="8E3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淺色樣式 1 - 輔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淺色樣式 1 - 輔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031" autoAdjust="0"/>
    <p:restoredTop sz="94660"/>
  </p:normalViewPr>
  <p:slideViewPr>
    <p:cSldViewPr>
      <p:cViewPr>
        <p:scale>
          <a:sx n="100" d="100"/>
          <a:sy n="100" d="100"/>
        </p:scale>
        <p:origin x="-2238" y="-4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BA854F-A28D-478D-8D20-1FB503C24708}" type="doc">
      <dgm:prSet loTypeId="urn:microsoft.com/office/officeart/2005/8/layout/chevron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4B357EBC-2733-44B3-ABCA-D83FE1FAF03C}">
      <dgm:prSet phldrT="[文字]"/>
      <dgm:spPr>
        <a:xfrm>
          <a:off x="1785" y="1596826"/>
          <a:ext cx="2175867" cy="870346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符合補考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(40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分以上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8D5F0C7-16FC-487A-A314-89486C2EBE5F}" type="parTrans" cxnId="{898251A8-6F03-4039-BD01-691DA17D2AE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48D008-7BF3-4263-9890-00B57370DBD7}" type="sibTrans" cxnId="{898251A8-6F03-4039-BD01-691DA17D2AE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EFEB9C-A675-43C7-9BD2-42E774531348}">
      <dgm:prSet phldrT="[文字]"/>
      <dgm:spPr>
        <a:xfrm>
          <a:off x="1960066" y="1596826"/>
          <a:ext cx="2175867" cy="870346"/>
        </a:xfrm>
        <a:prstGeom prst="chevron">
          <a:avLst/>
        </a:prstGeom>
        <a:solidFill>
          <a:srgbClr val="877F6C">
            <a:hueOff val="-962355"/>
            <a:satOff val="38823"/>
            <a:lumOff val="-813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補考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及格</a:t>
          </a:r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b="1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gm:t>
    </dgm:pt>
    <dgm:pt modelId="{516497A7-2DA8-448E-9838-9AD4666A4D6F}" type="parTrans" cxnId="{88C71581-D8AC-42C3-934C-126D76352DC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CC88498-1FEB-49FE-9317-674C5545C8C0}" type="sibTrans" cxnId="{88C71581-D8AC-42C3-934C-126D76352DC4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8E07C0-AA58-4815-864B-6718C68643FE}">
      <dgm:prSet phldrT="[文字]"/>
      <dgm:spPr>
        <a:xfrm>
          <a:off x="3918346" y="1596826"/>
          <a:ext cx="2175867" cy="870346"/>
        </a:xfrm>
        <a:prstGeom prst="chevron">
          <a:avLst/>
        </a:prstGeom>
        <a:solidFill>
          <a:srgbClr val="877F6C">
            <a:hueOff val="-1924710"/>
            <a:satOff val="77646"/>
            <a:lumOff val="-162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gm:t>
    </dgm:pt>
    <dgm:pt modelId="{B8CF5344-5CA5-4227-A1B0-7914881CE2C7}" type="parTrans" cxnId="{44BB0F35-61DC-43C7-84FA-910CE4BAE25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71A3DDF-5251-4528-BECB-737C9FAE85B4}" type="sibTrans" cxnId="{44BB0F35-61DC-43C7-84FA-910CE4BAE25D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015D6DF-DAE1-4204-A3A5-4898F411197C}" type="pres">
      <dgm:prSet presAssocID="{E5BA854F-A28D-478D-8D20-1FB503C247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5706620-12F1-40FD-A7DB-41A2FE19FE1D}" type="pres">
      <dgm:prSet presAssocID="{4B357EBC-2733-44B3-ABCA-D83FE1FAF03C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E1847EA-9868-4F2E-8313-1A693BC26EB8}" type="pres">
      <dgm:prSet presAssocID="{F848D008-7BF3-4263-9890-00B57370DBD7}" presName="parTxOnlySpace" presStyleCnt="0"/>
      <dgm:spPr/>
    </dgm:pt>
    <dgm:pt modelId="{DA1117AD-94B5-4829-967D-39E52DF5A91C}" type="pres">
      <dgm:prSet presAssocID="{20EFEB9C-A675-43C7-9BD2-42E774531348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D88D72-178A-4A62-8326-92AD1C516B76}" type="pres">
      <dgm:prSet presAssocID="{5CC88498-1FEB-49FE-9317-674C5545C8C0}" presName="parTxOnlySpace" presStyleCnt="0"/>
      <dgm:spPr/>
    </dgm:pt>
    <dgm:pt modelId="{6748AEE2-90E9-49B4-9CA7-9C4038200AEB}" type="pres">
      <dgm:prSet presAssocID="{488E07C0-AA58-4815-864B-6718C68643FE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8C71581-D8AC-42C3-934C-126D76352DC4}" srcId="{E5BA854F-A28D-478D-8D20-1FB503C24708}" destId="{20EFEB9C-A675-43C7-9BD2-42E774531348}" srcOrd="1" destOrd="0" parTransId="{516497A7-2DA8-448E-9838-9AD4666A4D6F}" sibTransId="{5CC88498-1FEB-49FE-9317-674C5545C8C0}"/>
    <dgm:cxn modelId="{58DD16C9-FED4-4148-9D20-B6D0DA40563F}" type="presOf" srcId="{488E07C0-AA58-4815-864B-6718C68643FE}" destId="{6748AEE2-90E9-49B4-9CA7-9C4038200AEB}" srcOrd="0" destOrd="0" presId="urn:microsoft.com/office/officeart/2005/8/layout/chevron1"/>
    <dgm:cxn modelId="{44BB0F35-61DC-43C7-84FA-910CE4BAE25D}" srcId="{E5BA854F-A28D-478D-8D20-1FB503C24708}" destId="{488E07C0-AA58-4815-864B-6718C68643FE}" srcOrd="2" destOrd="0" parTransId="{B8CF5344-5CA5-4227-A1B0-7914881CE2C7}" sibTransId="{B71A3DDF-5251-4528-BECB-737C9FAE85B4}"/>
    <dgm:cxn modelId="{898251A8-6F03-4039-BD01-691DA17D2AE5}" srcId="{E5BA854F-A28D-478D-8D20-1FB503C24708}" destId="{4B357EBC-2733-44B3-ABCA-D83FE1FAF03C}" srcOrd="0" destOrd="0" parTransId="{58D5F0C7-16FC-487A-A314-89486C2EBE5F}" sibTransId="{F848D008-7BF3-4263-9890-00B57370DBD7}"/>
    <dgm:cxn modelId="{1861096D-4180-4A10-A28F-723A5840FBEC}" type="presOf" srcId="{4B357EBC-2733-44B3-ABCA-D83FE1FAF03C}" destId="{A5706620-12F1-40FD-A7DB-41A2FE19FE1D}" srcOrd="0" destOrd="0" presId="urn:microsoft.com/office/officeart/2005/8/layout/chevron1"/>
    <dgm:cxn modelId="{4355EBF9-B7B6-4AAD-9E7E-79F59E556599}" type="presOf" srcId="{E5BA854F-A28D-478D-8D20-1FB503C24708}" destId="{3015D6DF-DAE1-4204-A3A5-4898F411197C}" srcOrd="0" destOrd="0" presId="urn:microsoft.com/office/officeart/2005/8/layout/chevron1"/>
    <dgm:cxn modelId="{13B93063-FCDC-4C82-BF66-61FB34999432}" type="presOf" srcId="{20EFEB9C-A675-43C7-9BD2-42E774531348}" destId="{DA1117AD-94B5-4829-967D-39E52DF5A91C}" srcOrd="0" destOrd="0" presId="urn:microsoft.com/office/officeart/2005/8/layout/chevron1"/>
    <dgm:cxn modelId="{C889A15D-72B1-440A-A960-5E1EFFFDB567}" type="presParOf" srcId="{3015D6DF-DAE1-4204-A3A5-4898F411197C}" destId="{A5706620-12F1-40FD-A7DB-41A2FE19FE1D}" srcOrd="0" destOrd="0" presId="urn:microsoft.com/office/officeart/2005/8/layout/chevron1"/>
    <dgm:cxn modelId="{4D55E089-77F4-479A-9972-B49E3CA80B74}" type="presParOf" srcId="{3015D6DF-DAE1-4204-A3A5-4898F411197C}" destId="{DE1847EA-9868-4F2E-8313-1A693BC26EB8}" srcOrd="1" destOrd="0" presId="urn:microsoft.com/office/officeart/2005/8/layout/chevron1"/>
    <dgm:cxn modelId="{99510882-383A-449E-9F21-61F4616F2607}" type="presParOf" srcId="{3015D6DF-DAE1-4204-A3A5-4898F411197C}" destId="{DA1117AD-94B5-4829-967D-39E52DF5A91C}" srcOrd="2" destOrd="0" presId="urn:microsoft.com/office/officeart/2005/8/layout/chevron1"/>
    <dgm:cxn modelId="{4FFE8781-43AF-4654-B898-5BF91FD11877}" type="presParOf" srcId="{3015D6DF-DAE1-4204-A3A5-4898F411197C}" destId="{B4D88D72-178A-4A62-8326-92AD1C516B76}" srcOrd="3" destOrd="0" presId="urn:microsoft.com/office/officeart/2005/8/layout/chevron1"/>
    <dgm:cxn modelId="{35A96D01-B9AB-499D-9742-A041BBB7D26C}" type="presParOf" srcId="{3015D6DF-DAE1-4204-A3A5-4898F411197C}" destId="{6748AEE2-90E9-49B4-9CA7-9C4038200AEB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DBBE0D3-D74A-4685-AD72-630E59D67A38}" type="doc">
      <dgm:prSet loTypeId="urn:microsoft.com/office/officeart/2005/8/layout/chevron1" loCatId="process" qsTypeId="urn:microsoft.com/office/officeart/2005/8/quickstyle/simple1" qsCatId="simple" csTypeId="urn:microsoft.com/office/officeart/2005/8/colors/colorful1" csCatId="colorful" phldr="1"/>
      <dgm:spPr/>
    </dgm:pt>
    <dgm:pt modelId="{DB10C897-9916-49AB-A21F-C13A0CCC6D02}">
      <dgm:prSet phldrT="[文字]"/>
      <dgm:spPr>
        <a:xfrm>
          <a:off x="75" y="1609910"/>
          <a:ext cx="2050851" cy="820340"/>
        </a:xfrm>
        <a:prstGeom prst="chevron">
          <a:avLst/>
        </a:prstGeom>
        <a:solidFill>
          <a:srgbClr val="D686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en-US" altLang="zh-TW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40</a:t>
          </a:r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分以下</a:t>
          </a:r>
        </a:p>
      </dgm:t>
    </dgm:pt>
    <dgm:pt modelId="{59E8C0F6-0F53-46FC-BAC2-35C4C3BB69C2}" type="parTrans" cxnId="{63BBD746-616C-435F-9E84-1E358D7ED2AF}">
      <dgm:prSet/>
      <dgm:spPr/>
      <dgm:t>
        <a:bodyPr/>
        <a:lstStyle/>
        <a:p>
          <a:endParaRPr lang="zh-TW" altLang="en-US"/>
        </a:p>
      </dgm:t>
    </dgm:pt>
    <dgm:pt modelId="{CAB4D47B-7839-4BC2-A33E-90BE7CFF65BF}" type="sibTrans" cxnId="{63BBD746-616C-435F-9E84-1E358D7ED2AF}">
      <dgm:prSet/>
      <dgm:spPr/>
      <dgm:t>
        <a:bodyPr/>
        <a:lstStyle/>
        <a:p>
          <a:endParaRPr lang="zh-TW" altLang="en-US"/>
        </a:p>
      </dgm:t>
    </dgm:pt>
    <dgm:pt modelId="{F27F673B-78E1-41C0-9024-05D1AC520684}">
      <dgm:prSet phldrT="[文字]"/>
      <dgm:spPr>
        <a:xfrm>
          <a:off x="1847523" y="1621829"/>
          <a:ext cx="2400952" cy="820340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重補修及格</a:t>
          </a:r>
        </a:p>
      </dgm:t>
    </dgm:pt>
    <dgm:pt modelId="{85381274-FE2B-4ECE-9D86-EEF433EB7F0A}" type="parTrans" cxnId="{32EBF9DA-36A0-464B-A0A9-55B218FDEE72}">
      <dgm:prSet/>
      <dgm:spPr/>
      <dgm:t>
        <a:bodyPr/>
        <a:lstStyle/>
        <a:p>
          <a:endParaRPr lang="zh-TW" altLang="en-US"/>
        </a:p>
      </dgm:t>
    </dgm:pt>
    <dgm:pt modelId="{D099B42D-451C-401E-8ECF-3E0E85C3747C}" type="sibTrans" cxnId="{32EBF9DA-36A0-464B-A0A9-55B218FDEE72}">
      <dgm:prSet/>
      <dgm:spPr/>
      <dgm:t>
        <a:bodyPr/>
        <a:lstStyle/>
        <a:p>
          <a:endParaRPr lang="zh-TW" altLang="en-US"/>
        </a:p>
      </dgm:t>
    </dgm:pt>
    <dgm:pt modelId="{7C4070D1-0208-4144-B375-8063595743C1}">
      <dgm:prSet phldrT="[文字]"/>
      <dgm:spPr>
        <a:xfrm>
          <a:off x="4043391" y="1621829"/>
          <a:ext cx="2050851" cy="820340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gm:t>
    </dgm:pt>
    <dgm:pt modelId="{49C23CDE-07F5-4851-A455-1C498F678CE2}" type="parTrans" cxnId="{A9F9E970-928F-41F8-80D1-81D5128D8067}">
      <dgm:prSet/>
      <dgm:spPr/>
      <dgm:t>
        <a:bodyPr/>
        <a:lstStyle/>
        <a:p>
          <a:endParaRPr lang="zh-TW" altLang="en-US"/>
        </a:p>
      </dgm:t>
    </dgm:pt>
    <dgm:pt modelId="{A3E5C9B5-0BFC-4A63-A46E-324C21FEA911}" type="sibTrans" cxnId="{A9F9E970-928F-41F8-80D1-81D5128D8067}">
      <dgm:prSet/>
      <dgm:spPr/>
      <dgm:t>
        <a:bodyPr/>
        <a:lstStyle/>
        <a:p>
          <a:endParaRPr lang="zh-TW" altLang="en-US"/>
        </a:p>
      </dgm:t>
    </dgm:pt>
    <dgm:pt modelId="{9CD66EA9-4DC0-4D27-A2E9-F041EDA79B4A}" type="pres">
      <dgm:prSet presAssocID="{BDBBE0D3-D74A-4685-AD72-630E59D67A38}" presName="Name0" presStyleCnt="0">
        <dgm:presLayoutVars>
          <dgm:dir/>
          <dgm:animLvl val="lvl"/>
          <dgm:resizeHandles val="exact"/>
        </dgm:presLayoutVars>
      </dgm:prSet>
      <dgm:spPr/>
    </dgm:pt>
    <dgm:pt modelId="{0A484304-3728-47B9-8863-B08981E8D15B}" type="pres">
      <dgm:prSet presAssocID="{DB10C897-9916-49AB-A21F-C13A0CCC6D02}" presName="parTxOnly" presStyleLbl="node1" presStyleIdx="0" presStyleCnt="3" custLinFactNeighborX="-820" custLinFactNeighborY="-145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24CC99-9984-4735-8A1D-3B2055996890}" type="pres">
      <dgm:prSet presAssocID="{CAB4D47B-7839-4BC2-A33E-90BE7CFF65BF}" presName="parTxOnlySpace" presStyleCnt="0"/>
      <dgm:spPr/>
    </dgm:pt>
    <dgm:pt modelId="{4AEE0F6B-1A4B-4FF7-A039-783A4C808660}" type="pres">
      <dgm:prSet presAssocID="{F27F673B-78E1-41C0-9024-05D1AC520684}" presName="parTxOnly" presStyleLbl="node1" presStyleIdx="1" presStyleCnt="3" custScaleX="11707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23DBF2-C452-4B3A-9802-4523ED2A301D}" type="pres">
      <dgm:prSet presAssocID="{D099B42D-451C-401E-8ECF-3E0E85C3747C}" presName="parTxOnlySpace" presStyleCnt="0"/>
      <dgm:spPr/>
    </dgm:pt>
    <dgm:pt modelId="{1810F24A-C46E-4709-ABD5-65B3766CA5F1}" type="pres">
      <dgm:prSet presAssocID="{7C4070D1-0208-4144-B375-8063595743C1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56C9DD8-E6BC-40C0-835F-B6239F394349}" type="presOf" srcId="{F27F673B-78E1-41C0-9024-05D1AC520684}" destId="{4AEE0F6B-1A4B-4FF7-A039-783A4C808660}" srcOrd="0" destOrd="0" presId="urn:microsoft.com/office/officeart/2005/8/layout/chevron1"/>
    <dgm:cxn modelId="{0ACA73E6-4A48-4167-B63A-224A717B6C53}" type="presOf" srcId="{7C4070D1-0208-4144-B375-8063595743C1}" destId="{1810F24A-C46E-4709-ABD5-65B3766CA5F1}" srcOrd="0" destOrd="0" presId="urn:microsoft.com/office/officeart/2005/8/layout/chevron1"/>
    <dgm:cxn modelId="{7D24594B-7B44-4F44-B17A-C043FD883981}" type="presOf" srcId="{DB10C897-9916-49AB-A21F-C13A0CCC6D02}" destId="{0A484304-3728-47B9-8863-B08981E8D15B}" srcOrd="0" destOrd="0" presId="urn:microsoft.com/office/officeart/2005/8/layout/chevron1"/>
    <dgm:cxn modelId="{32EBF9DA-36A0-464B-A0A9-55B218FDEE72}" srcId="{BDBBE0D3-D74A-4685-AD72-630E59D67A38}" destId="{F27F673B-78E1-41C0-9024-05D1AC520684}" srcOrd="1" destOrd="0" parTransId="{85381274-FE2B-4ECE-9D86-EEF433EB7F0A}" sibTransId="{D099B42D-451C-401E-8ECF-3E0E85C3747C}"/>
    <dgm:cxn modelId="{63BBD746-616C-435F-9E84-1E358D7ED2AF}" srcId="{BDBBE0D3-D74A-4685-AD72-630E59D67A38}" destId="{DB10C897-9916-49AB-A21F-C13A0CCC6D02}" srcOrd="0" destOrd="0" parTransId="{59E8C0F6-0F53-46FC-BAC2-35C4C3BB69C2}" sibTransId="{CAB4D47B-7839-4BC2-A33E-90BE7CFF65BF}"/>
    <dgm:cxn modelId="{86EDED73-1DCF-450B-A633-0A7420ACFD82}" type="presOf" srcId="{BDBBE0D3-D74A-4685-AD72-630E59D67A38}" destId="{9CD66EA9-4DC0-4D27-A2E9-F041EDA79B4A}" srcOrd="0" destOrd="0" presId="urn:microsoft.com/office/officeart/2005/8/layout/chevron1"/>
    <dgm:cxn modelId="{A9F9E970-928F-41F8-80D1-81D5128D8067}" srcId="{BDBBE0D3-D74A-4685-AD72-630E59D67A38}" destId="{7C4070D1-0208-4144-B375-8063595743C1}" srcOrd="2" destOrd="0" parTransId="{49C23CDE-07F5-4851-A455-1C498F678CE2}" sibTransId="{A3E5C9B5-0BFC-4A63-A46E-324C21FEA911}"/>
    <dgm:cxn modelId="{BE2B84E7-C5E7-428D-8490-8383745C1B47}" type="presParOf" srcId="{9CD66EA9-4DC0-4D27-A2E9-F041EDA79B4A}" destId="{0A484304-3728-47B9-8863-B08981E8D15B}" srcOrd="0" destOrd="0" presId="urn:microsoft.com/office/officeart/2005/8/layout/chevron1"/>
    <dgm:cxn modelId="{CB1FBB35-0F38-4C4A-92FB-2503718C99DA}" type="presParOf" srcId="{9CD66EA9-4DC0-4D27-A2E9-F041EDA79B4A}" destId="{2424CC99-9984-4735-8A1D-3B2055996890}" srcOrd="1" destOrd="0" presId="urn:microsoft.com/office/officeart/2005/8/layout/chevron1"/>
    <dgm:cxn modelId="{C32AC483-2D9D-4B74-812F-2E245361136E}" type="presParOf" srcId="{9CD66EA9-4DC0-4D27-A2E9-F041EDA79B4A}" destId="{4AEE0F6B-1A4B-4FF7-A039-783A4C808660}" srcOrd="2" destOrd="0" presId="urn:microsoft.com/office/officeart/2005/8/layout/chevron1"/>
    <dgm:cxn modelId="{30D8F940-A8FD-4D8F-AADE-69160DC85945}" type="presParOf" srcId="{9CD66EA9-4DC0-4D27-A2E9-F041EDA79B4A}" destId="{7123DBF2-C452-4B3A-9802-4523ED2A301D}" srcOrd="3" destOrd="0" presId="urn:microsoft.com/office/officeart/2005/8/layout/chevron1"/>
    <dgm:cxn modelId="{6C2DB77A-3783-4C42-A4EF-3E54EB261F11}" type="presParOf" srcId="{9CD66EA9-4DC0-4D27-A2E9-F041EDA79B4A}" destId="{1810F24A-C46E-4709-ABD5-65B3766CA5F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28FAA0F-E7D9-4CCC-B4FF-AD784D1449BF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</dgm:pt>
    <dgm:pt modelId="{2760146F-934F-4DB9-B047-3BED35243053}">
      <dgm:prSet phldrT="[文字]" custT="1"/>
      <dgm:spPr>
        <a:xfrm>
          <a:off x="2167" y="627845"/>
          <a:ext cx="1717503" cy="856937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上學期不及格</a:t>
          </a:r>
        </a:p>
      </dgm:t>
    </dgm:pt>
    <dgm:pt modelId="{6F476420-74C3-4068-87A9-9F7B77F668CA}" type="parTrans" cxnId="{3FED1287-E928-4A34-838E-C2CB2F6569DE}">
      <dgm:prSet/>
      <dgm:spPr/>
      <dgm:t>
        <a:bodyPr/>
        <a:lstStyle/>
        <a:p>
          <a:endParaRPr lang="zh-TW" altLang="en-US"/>
        </a:p>
      </dgm:t>
    </dgm:pt>
    <dgm:pt modelId="{C07A5E1B-7B2B-40F5-BF9F-7B6FE7B07101}" type="sibTrans" cxnId="{3FED1287-E928-4A34-838E-C2CB2F6569DE}">
      <dgm:prSet/>
      <dgm:spPr/>
      <dgm:t>
        <a:bodyPr/>
        <a:lstStyle/>
        <a:p>
          <a:endParaRPr lang="zh-TW" altLang="en-US"/>
        </a:p>
      </dgm:t>
    </dgm:pt>
    <dgm:pt modelId="{BB687782-CFE7-4C06-968C-5B15ADCCF488}">
      <dgm:prSet phldrT="[文字]" custT="1"/>
      <dgm:spPr>
        <a:xfrm>
          <a:off x="1547920" y="627845"/>
          <a:ext cx="2481277" cy="856937"/>
        </a:xfrm>
        <a:prstGeom prst="chevron">
          <a:avLst/>
        </a:prstGeom>
        <a:solidFill>
          <a:srgbClr val="D0BE40">
            <a:hueOff val="-308336"/>
            <a:satOff val="-24697"/>
            <a:lumOff val="-284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18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同科目上下學期平均及格</a:t>
          </a:r>
        </a:p>
      </dgm:t>
    </dgm:pt>
    <dgm:pt modelId="{E8AEE606-B376-43FD-97CE-BCCA883E5051}" type="parTrans" cxnId="{1730D5C5-F4F0-4DEE-A27D-A53795034391}">
      <dgm:prSet/>
      <dgm:spPr/>
      <dgm:t>
        <a:bodyPr/>
        <a:lstStyle/>
        <a:p>
          <a:endParaRPr lang="zh-TW" altLang="en-US"/>
        </a:p>
      </dgm:t>
    </dgm:pt>
    <dgm:pt modelId="{F1E12FE4-E6B3-48A6-9C38-7961B4E120F5}" type="sibTrans" cxnId="{1730D5C5-F4F0-4DEE-A27D-A53795034391}">
      <dgm:prSet/>
      <dgm:spPr/>
      <dgm:t>
        <a:bodyPr/>
        <a:lstStyle/>
        <a:p>
          <a:endParaRPr lang="zh-TW" altLang="en-US"/>
        </a:p>
      </dgm:t>
    </dgm:pt>
    <dgm:pt modelId="{6B069181-DD7E-4D37-A655-EE13E4E2EFDD}">
      <dgm:prSet phldrT="[文字]" custT="1"/>
      <dgm:spPr>
        <a:xfrm>
          <a:off x="3857447" y="627845"/>
          <a:ext cx="2333073" cy="856937"/>
        </a:xfrm>
        <a:prstGeom prst="chevron">
          <a:avLst/>
        </a:prstGeom>
        <a:solidFill>
          <a:srgbClr val="D0BE40">
            <a:hueOff val="-616671"/>
            <a:satOff val="-49393"/>
            <a:lumOff val="-568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zh-TW" altLang="en-US" sz="2000" b="1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上下學期均   授予學分</a:t>
          </a:r>
        </a:p>
      </dgm:t>
    </dgm:pt>
    <dgm:pt modelId="{8E9C33B6-F3D9-4A37-97CC-EAC62D472DC8}" type="parTrans" cxnId="{534BA71C-09A3-4510-B870-D6A9C50D6327}">
      <dgm:prSet/>
      <dgm:spPr/>
      <dgm:t>
        <a:bodyPr/>
        <a:lstStyle/>
        <a:p>
          <a:endParaRPr lang="zh-TW" altLang="en-US"/>
        </a:p>
      </dgm:t>
    </dgm:pt>
    <dgm:pt modelId="{02C1F74F-515B-4FD1-A01A-4BE1FD1A93F9}" type="sibTrans" cxnId="{534BA71C-09A3-4510-B870-D6A9C50D6327}">
      <dgm:prSet/>
      <dgm:spPr/>
      <dgm:t>
        <a:bodyPr/>
        <a:lstStyle/>
        <a:p>
          <a:endParaRPr lang="zh-TW" altLang="en-US"/>
        </a:p>
      </dgm:t>
    </dgm:pt>
    <dgm:pt modelId="{534C9569-0C06-457E-86DE-BE2F060A5FE5}" type="pres">
      <dgm:prSet presAssocID="{328FAA0F-E7D9-4CCC-B4FF-AD784D1449BF}" presName="Name0" presStyleCnt="0">
        <dgm:presLayoutVars>
          <dgm:dir/>
          <dgm:animLvl val="lvl"/>
          <dgm:resizeHandles val="exact"/>
        </dgm:presLayoutVars>
      </dgm:prSet>
      <dgm:spPr/>
    </dgm:pt>
    <dgm:pt modelId="{FFBF518B-E847-4A72-8971-C51FA5D88B5E}" type="pres">
      <dgm:prSet presAssocID="{2760146F-934F-4DB9-B047-3BED35243053}" presName="parTxOnly" presStyleLbl="node1" presStyleIdx="0" presStyleCnt="3" custScaleY="124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4A762B8-04DC-42B1-9F8A-EBD4D53E3231}" type="pres">
      <dgm:prSet presAssocID="{C07A5E1B-7B2B-40F5-BF9F-7B6FE7B07101}" presName="parTxOnlySpace" presStyleCnt="0"/>
      <dgm:spPr/>
    </dgm:pt>
    <dgm:pt modelId="{2FC89435-A4B8-4831-8A59-A158BD1A40FA}" type="pres">
      <dgm:prSet presAssocID="{BB687782-CFE7-4C06-968C-5B15ADCCF488}" presName="parTxOnly" presStyleLbl="node1" presStyleIdx="1" presStyleCnt="3" custScaleX="144470" custScaleY="124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BDDEDE-24CE-40F5-8133-1C9073170FF3}" type="pres">
      <dgm:prSet presAssocID="{F1E12FE4-E6B3-48A6-9C38-7961B4E120F5}" presName="parTxOnlySpace" presStyleCnt="0"/>
      <dgm:spPr/>
    </dgm:pt>
    <dgm:pt modelId="{56171EC8-EED5-4112-90E5-89247361FB21}" type="pres">
      <dgm:prSet presAssocID="{6B069181-DD7E-4D37-A655-EE13E4E2EFDD}" presName="parTxOnly" presStyleLbl="node1" presStyleIdx="2" presStyleCnt="3" custScaleX="135841" custScaleY="12473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34BA71C-09A3-4510-B870-D6A9C50D6327}" srcId="{328FAA0F-E7D9-4CCC-B4FF-AD784D1449BF}" destId="{6B069181-DD7E-4D37-A655-EE13E4E2EFDD}" srcOrd="2" destOrd="0" parTransId="{8E9C33B6-F3D9-4A37-97CC-EAC62D472DC8}" sibTransId="{02C1F74F-515B-4FD1-A01A-4BE1FD1A93F9}"/>
    <dgm:cxn modelId="{90896524-69D2-4DC1-81FF-42F423E6B1EB}" type="presOf" srcId="{6B069181-DD7E-4D37-A655-EE13E4E2EFDD}" destId="{56171EC8-EED5-4112-90E5-89247361FB21}" srcOrd="0" destOrd="0" presId="urn:microsoft.com/office/officeart/2005/8/layout/chevron1"/>
    <dgm:cxn modelId="{32A57F81-2B8B-48F4-AE6C-7AD79BF7FFE8}" type="presOf" srcId="{2760146F-934F-4DB9-B047-3BED35243053}" destId="{FFBF518B-E847-4A72-8971-C51FA5D88B5E}" srcOrd="0" destOrd="0" presId="urn:microsoft.com/office/officeart/2005/8/layout/chevron1"/>
    <dgm:cxn modelId="{3FED1287-E928-4A34-838E-C2CB2F6569DE}" srcId="{328FAA0F-E7D9-4CCC-B4FF-AD784D1449BF}" destId="{2760146F-934F-4DB9-B047-3BED35243053}" srcOrd="0" destOrd="0" parTransId="{6F476420-74C3-4068-87A9-9F7B77F668CA}" sibTransId="{C07A5E1B-7B2B-40F5-BF9F-7B6FE7B07101}"/>
    <dgm:cxn modelId="{1730D5C5-F4F0-4DEE-A27D-A53795034391}" srcId="{328FAA0F-E7D9-4CCC-B4FF-AD784D1449BF}" destId="{BB687782-CFE7-4C06-968C-5B15ADCCF488}" srcOrd="1" destOrd="0" parTransId="{E8AEE606-B376-43FD-97CE-BCCA883E5051}" sibTransId="{F1E12FE4-E6B3-48A6-9C38-7961B4E120F5}"/>
    <dgm:cxn modelId="{9FA0D56F-DD20-44B4-AA0B-721514117473}" type="presOf" srcId="{BB687782-CFE7-4C06-968C-5B15ADCCF488}" destId="{2FC89435-A4B8-4831-8A59-A158BD1A40FA}" srcOrd="0" destOrd="0" presId="urn:microsoft.com/office/officeart/2005/8/layout/chevron1"/>
    <dgm:cxn modelId="{08BE3F98-63C4-473B-AE82-6D75D5B39C4C}" type="presOf" srcId="{328FAA0F-E7D9-4CCC-B4FF-AD784D1449BF}" destId="{534C9569-0C06-457E-86DE-BE2F060A5FE5}" srcOrd="0" destOrd="0" presId="urn:microsoft.com/office/officeart/2005/8/layout/chevron1"/>
    <dgm:cxn modelId="{CD51222F-D8D4-41D8-8507-63CC98270927}" type="presParOf" srcId="{534C9569-0C06-457E-86DE-BE2F060A5FE5}" destId="{FFBF518B-E847-4A72-8971-C51FA5D88B5E}" srcOrd="0" destOrd="0" presId="urn:microsoft.com/office/officeart/2005/8/layout/chevron1"/>
    <dgm:cxn modelId="{F1745332-56DA-408E-954B-89BE83F95313}" type="presParOf" srcId="{534C9569-0C06-457E-86DE-BE2F060A5FE5}" destId="{64A762B8-04DC-42B1-9F8A-EBD4D53E3231}" srcOrd="1" destOrd="0" presId="urn:microsoft.com/office/officeart/2005/8/layout/chevron1"/>
    <dgm:cxn modelId="{51AE533F-1AC4-4C03-A1B9-D6C9F7713148}" type="presParOf" srcId="{534C9569-0C06-457E-86DE-BE2F060A5FE5}" destId="{2FC89435-A4B8-4831-8A59-A158BD1A40FA}" srcOrd="2" destOrd="0" presId="urn:microsoft.com/office/officeart/2005/8/layout/chevron1"/>
    <dgm:cxn modelId="{3362BD50-25F1-4B8D-9CA2-68DDE40AB080}" type="presParOf" srcId="{534C9569-0C06-457E-86DE-BE2F060A5FE5}" destId="{97BDDEDE-24CE-40F5-8133-1C9073170FF3}" srcOrd="3" destOrd="0" presId="urn:microsoft.com/office/officeart/2005/8/layout/chevron1"/>
    <dgm:cxn modelId="{79BAA99C-D647-4DDD-BA04-BBD8F9204B18}" type="presParOf" srcId="{534C9569-0C06-457E-86DE-BE2F060A5FE5}" destId="{56171EC8-EED5-4112-90E5-89247361FB21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706620-12F1-40FD-A7DB-41A2FE19FE1D}">
      <dsp:nvSpPr>
        <dsp:cNvPr id="0" name=""/>
        <dsp:cNvSpPr/>
      </dsp:nvSpPr>
      <dsp:spPr>
        <a:xfrm>
          <a:off x="1785" y="1596826"/>
          <a:ext cx="2175867" cy="870346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符合補考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(40</a:t>
          </a: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分以上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436958" y="1596826"/>
        <a:ext cx="1305521" cy="870346"/>
      </dsp:txXfrm>
    </dsp:sp>
    <dsp:sp modelId="{DA1117AD-94B5-4829-967D-39E52DF5A91C}">
      <dsp:nvSpPr>
        <dsp:cNvPr id="0" name=""/>
        <dsp:cNvSpPr/>
      </dsp:nvSpPr>
      <dsp:spPr>
        <a:xfrm>
          <a:off x="1960066" y="1596826"/>
          <a:ext cx="2175867" cy="870346"/>
        </a:xfrm>
        <a:prstGeom prst="chevron">
          <a:avLst/>
        </a:prstGeom>
        <a:solidFill>
          <a:srgbClr val="877F6C">
            <a:hueOff val="-962355"/>
            <a:satOff val="38823"/>
            <a:lumOff val="-8138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補考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(</a:t>
          </a: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及格</a:t>
          </a:r>
          <a:r>
            <a:rPr lang="en-US" altLang="zh-TW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)</a:t>
          </a:r>
          <a:endParaRPr lang="zh-TW" altLang="en-US" sz="2000" b="1" kern="1200" dirty="0">
            <a:solidFill>
              <a:sysClr val="window" lastClr="FFFFFF"/>
            </a:solidFill>
            <a:latin typeface="微軟正黑體" pitchFamily="34" charset="-120"/>
            <a:ea typeface="微軟正黑體" pitchFamily="34" charset="-120"/>
            <a:cs typeface="+mn-cs"/>
          </a:endParaRPr>
        </a:p>
      </dsp:txBody>
      <dsp:txXfrm>
        <a:off x="2395239" y="1596826"/>
        <a:ext cx="1305521" cy="870346"/>
      </dsp:txXfrm>
    </dsp:sp>
    <dsp:sp modelId="{6748AEE2-90E9-49B4-9CA7-9C4038200AEB}">
      <dsp:nvSpPr>
        <dsp:cNvPr id="0" name=""/>
        <dsp:cNvSpPr/>
      </dsp:nvSpPr>
      <dsp:spPr>
        <a:xfrm>
          <a:off x="3918346" y="1596826"/>
          <a:ext cx="2175867" cy="870346"/>
        </a:xfrm>
        <a:prstGeom prst="chevron">
          <a:avLst/>
        </a:prstGeom>
        <a:solidFill>
          <a:srgbClr val="877F6C">
            <a:hueOff val="-1924710"/>
            <a:satOff val="77646"/>
            <a:lumOff val="-1627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sp:txBody>
      <dsp:txXfrm>
        <a:off x="4353519" y="1596826"/>
        <a:ext cx="1305521" cy="8703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84304-3728-47B9-8863-B08981E8D15B}">
      <dsp:nvSpPr>
        <dsp:cNvPr id="0" name=""/>
        <dsp:cNvSpPr/>
      </dsp:nvSpPr>
      <dsp:spPr>
        <a:xfrm>
          <a:off x="75" y="1609910"/>
          <a:ext cx="2050851" cy="820340"/>
        </a:xfrm>
        <a:prstGeom prst="chevron">
          <a:avLst/>
        </a:prstGeom>
        <a:solidFill>
          <a:srgbClr val="D6862D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40</a:t>
          </a: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分以下</a:t>
          </a:r>
        </a:p>
      </dsp:txBody>
      <dsp:txXfrm>
        <a:off x="410245" y="1609910"/>
        <a:ext cx="1230511" cy="820340"/>
      </dsp:txXfrm>
    </dsp:sp>
    <dsp:sp modelId="{4AEE0F6B-1A4B-4FF7-A039-783A4C808660}">
      <dsp:nvSpPr>
        <dsp:cNvPr id="0" name=""/>
        <dsp:cNvSpPr/>
      </dsp:nvSpPr>
      <dsp:spPr>
        <a:xfrm>
          <a:off x="1847523" y="1621829"/>
          <a:ext cx="2400952" cy="820340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重補修及格</a:t>
          </a:r>
        </a:p>
      </dsp:txBody>
      <dsp:txXfrm>
        <a:off x="2257693" y="1621829"/>
        <a:ext cx="1580612" cy="820340"/>
      </dsp:txXfrm>
    </dsp:sp>
    <dsp:sp modelId="{1810F24A-C46E-4709-ABD5-65B3766CA5F1}">
      <dsp:nvSpPr>
        <dsp:cNvPr id="0" name=""/>
        <dsp:cNvSpPr/>
      </dsp:nvSpPr>
      <dsp:spPr>
        <a:xfrm>
          <a:off x="4043391" y="1621829"/>
          <a:ext cx="2050851" cy="820340"/>
        </a:xfrm>
        <a:prstGeom prst="chevron">
          <a:avLst/>
        </a:prstGeom>
        <a:solidFill>
          <a:srgbClr val="877F6C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1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授予學分</a:t>
          </a:r>
        </a:p>
      </dsp:txBody>
      <dsp:txXfrm>
        <a:off x="4453561" y="1621829"/>
        <a:ext cx="1230511" cy="82034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F518B-E847-4A72-8971-C51FA5D88B5E}">
      <dsp:nvSpPr>
        <dsp:cNvPr id="0" name=""/>
        <dsp:cNvSpPr/>
      </dsp:nvSpPr>
      <dsp:spPr>
        <a:xfrm>
          <a:off x="2167" y="627845"/>
          <a:ext cx="1717503" cy="856937"/>
        </a:xfrm>
        <a:prstGeom prst="chevron">
          <a:avLst/>
        </a:prstGeom>
        <a:solidFill>
          <a:srgbClr val="D0BE40">
            <a:hueOff val="0"/>
            <a:satOff val="0"/>
            <a:lumOff val="0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上學期不及格</a:t>
          </a:r>
        </a:p>
      </dsp:txBody>
      <dsp:txXfrm>
        <a:off x="430636" y="627845"/>
        <a:ext cx="860566" cy="856937"/>
      </dsp:txXfrm>
    </dsp:sp>
    <dsp:sp modelId="{2FC89435-A4B8-4831-8A59-A158BD1A40FA}">
      <dsp:nvSpPr>
        <dsp:cNvPr id="0" name=""/>
        <dsp:cNvSpPr/>
      </dsp:nvSpPr>
      <dsp:spPr>
        <a:xfrm>
          <a:off x="1547920" y="627845"/>
          <a:ext cx="2481277" cy="856937"/>
        </a:xfrm>
        <a:prstGeom prst="chevron">
          <a:avLst/>
        </a:prstGeom>
        <a:solidFill>
          <a:srgbClr val="D0BE40">
            <a:hueOff val="-308336"/>
            <a:satOff val="-24697"/>
            <a:lumOff val="-2843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同科目上下學期平均及格</a:t>
          </a:r>
        </a:p>
      </dsp:txBody>
      <dsp:txXfrm>
        <a:off x="1976389" y="627845"/>
        <a:ext cx="1624340" cy="856937"/>
      </dsp:txXfrm>
    </dsp:sp>
    <dsp:sp modelId="{56171EC8-EED5-4112-90E5-89247361FB21}">
      <dsp:nvSpPr>
        <dsp:cNvPr id="0" name=""/>
        <dsp:cNvSpPr/>
      </dsp:nvSpPr>
      <dsp:spPr>
        <a:xfrm>
          <a:off x="3857447" y="627845"/>
          <a:ext cx="2333073" cy="856937"/>
        </a:xfrm>
        <a:prstGeom prst="chevron">
          <a:avLst/>
        </a:prstGeom>
        <a:solidFill>
          <a:srgbClr val="D0BE40">
            <a:hueOff val="-616671"/>
            <a:satOff val="-49393"/>
            <a:lumOff val="-5686"/>
            <a:alphaOff val="0"/>
          </a:srgbClr>
        </a:solidFill>
        <a:ln w="1905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b="1" kern="1200" dirty="0">
              <a:solidFill>
                <a:sysClr val="window" lastClr="FFFFFF"/>
              </a:solidFill>
              <a:latin typeface="微軟正黑體" pitchFamily="34" charset="-120"/>
              <a:ea typeface="微軟正黑體" pitchFamily="34" charset="-120"/>
              <a:cs typeface="+mn-cs"/>
            </a:rPr>
            <a:t>上下學期均   授予學分</a:t>
          </a:r>
        </a:p>
      </dsp:txBody>
      <dsp:txXfrm>
        <a:off x="4285916" y="627845"/>
        <a:ext cx="1476136" cy="856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57661-6FFB-4D1D-87B4-6F488E60E54D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4C3C09-5868-4DF3-A0AE-5DE14724141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10119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761740-7E33-4F86-A08D-0F0D170DCFE3}" type="datetimeFigureOut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8400" y="1243013"/>
            <a:ext cx="447040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21A18D-88D8-457A-A485-344B7371022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167027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59377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9325002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998940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3701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27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63701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28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17998940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29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3698820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30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6502678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34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7063695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35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77183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17319-8BCD-4BD8-A304-F4E57144C0BF}" type="slidenum">
              <a:rPr kumimoji="1" lang="en-US" smtClean="0"/>
              <a:pPr/>
              <a:t>36</a:t>
            </a:fld>
            <a:endParaRPr kumimoji="1" lang="en-US"/>
          </a:p>
        </p:txBody>
      </p:sp>
    </p:spTree>
    <p:extLst>
      <p:ext uri="{BB962C8B-B14F-4D97-AF65-F5344CB8AC3E}">
        <p14:creationId xmlns:p14="http://schemas.microsoft.com/office/powerpoint/2010/main" val="20771836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C7018E-74C4-41A4-BD64-D6C0FA0F65AD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8986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779FDD-DCCF-4762-89B3-80E1BEA0706D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90593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57A25-F0BA-40F6-B4D5-0D9179ED8146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972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5DFDD-DAF5-471F-A5E2-AC8758147F62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272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06C50-E563-4A70-93AA-A5FF450BDFA2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67766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E7D10-56D9-4827-849B-1D532BA52924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7794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ADAC53-A390-4073-B886-1D1C3CC5EB56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0404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A064F-48DB-486F-B3C4-539A85178560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4875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96C06-C461-47F8-99A5-299A97D939B1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207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CB2E6E-5D07-4120-A667-5275FF9556D0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25186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79A11-EA9E-43F4-BC11-316B68CDCEB4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652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FD51FF-7217-4468-B2FE-410CB733812D}" type="datetime1">
              <a:rPr lang="zh-TW" altLang="en-US" smtClean="0"/>
              <a:t>2024/11/6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05AC6-7CC1-4CA8-B355-D085699BB8E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694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&#23478;&#25919;&#31185;&#23637;&#31034;.pdf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kms.ptc.edu.tw/ischool/publish_page/4/?cid=46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&#36650;&#27231;&#31185;&#23637;&#31034;.pdf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標題 4"/>
          <p:cNvSpPr>
            <a:spLocks noGrp="1"/>
          </p:cNvSpPr>
          <p:nvPr>
            <p:ph type="ctrTitle"/>
          </p:nvPr>
        </p:nvSpPr>
        <p:spPr>
          <a:xfrm>
            <a:off x="-108520" y="1052736"/>
            <a:ext cx="4499992" cy="3454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TW" altLang="en-US" sz="72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7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5800" b="1" dirty="0">
                <a:solidFill>
                  <a:srgbClr val="00B05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選課說明會</a:t>
            </a:r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179512" y="144016"/>
            <a:ext cx="6400800" cy="692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ct val="0"/>
              </a:spcBef>
            </a:pP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國立東港海事 </a:t>
            </a:r>
            <a:endParaRPr lang="en-US" altLang="zh-TW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l">
              <a:spcBef>
                <a:spcPct val="0"/>
              </a:spcBef>
            </a:pP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113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學年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度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第一學期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971600" y="5733256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113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800" b="1" dirty="0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sz="28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06</a:t>
            </a:r>
            <a:r>
              <a:rPr lang="zh-TW" altLang="en-US" sz="2800" b="1" smtClean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endParaRPr lang="zh-TW" altLang="en-US" sz="2800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26397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35280" cy="1143000"/>
          </a:xfrm>
        </p:spPr>
        <p:txBody>
          <a:bodyPr>
            <a:no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同科單班選修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家政科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9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42802"/>
            <a:ext cx="7306411" cy="5166518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525334" y="1961321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3628624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多元選修課程選課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484785"/>
            <a:ext cx="3672408" cy="345638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有哪些選修科目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944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選課流程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11</a:t>
            </a:fld>
            <a:endParaRPr lang="zh-TW" altLang="en-US"/>
          </a:p>
        </p:txBody>
      </p:sp>
      <p:pic>
        <p:nvPicPr>
          <p:cNvPr id="5" name="image57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35696" y="1268760"/>
            <a:ext cx="4564663" cy="5087590"/>
          </a:xfrm>
          <a:prstGeom prst="rect">
            <a:avLst/>
          </a:prstGeom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6156176" y="5008036"/>
            <a:ext cx="230425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選課未達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人改選</a:t>
            </a:r>
          </a:p>
        </p:txBody>
      </p:sp>
      <p:sp>
        <p:nvSpPr>
          <p:cNvPr id="7" name="文字方塊 6">
            <a:hlinkClick r:id="rId3"/>
          </p:cNvPr>
          <p:cNvSpPr txBox="1"/>
          <p:nvPr/>
        </p:nvSpPr>
        <p:spPr>
          <a:xfrm>
            <a:off x="323528" y="5013174"/>
            <a:ext cx="2160240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開課需達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人</a:t>
            </a:r>
          </a:p>
        </p:txBody>
      </p:sp>
    </p:spTree>
    <p:extLst>
      <p:ext uri="{BB962C8B-B14F-4D97-AF65-F5344CB8AC3E}">
        <p14:creationId xmlns:p14="http://schemas.microsoft.com/office/powerpoint/2010/main" val="78297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選課時程</a:t>
            </a:r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12</a:t>
            </a:fld>
            <a:endParaRPr lang="zh-TW" altLang="en-US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5112363"/>
              </p:ext>
            </p:extLst>
          </p:nvPr>
        </p:nvGraphicFramePr>
        <p:xfrm>
          <a:off x="251521" y="1297706"/>
          <a:ext cx="8712966" cy="4898818"/>
        </p:xfrm>
        <a:graphic>
          <a:graphicData uri="http://schemas.openxmlformats.org/drawingml/2006/table">
            <a:tbl>
              <a:tblPr firstRow="1" firstCol="1" bandRow="1" bandCol="1">
                <a:tableStyleId>{7DF18680-E054-41AD-8BC1-D1AEF772440D}</a:tableStyleId>
              </a:tblPr>
              <a:tblGrid>
                <a:gridCol w="620851">
                  <a:extLst>
                    <a:ext uri="{9D8B030D-6E8A-4147-A177-3AD203B41FA5}">
                      <a16:colId xmlns="" xmlns:a16="http://schemas.microsoft.com/office/drawing/2014/main" val="3965814715"/>
                    </a:ext>
                  </a:extLst>
                </a:gridCol>
                <a:gridCol w="2168590">
                  <a:extLst>
                    <a:ext uri="{9D8B030D-6E8A-4147-A177-3AD203B41FA5}">
                      <a16:colId xmlns="" xmlns:a16="http://schemas.microsoft.com/office/drawing/2014/main" val="1905471337"/>
                    </a:ext>
                  </a:extLst>
                </a:gridCol>
                <a:gridCol w="2611158">
                  <a:extLst>
                    <a:ext uri="{9D8B030D-6E8A-4147-A177-3AD203B41FA5}">
                      <a16:colId xmlns="" xmlns:a16="http://schemas.microsoft.com/office/drawing/2014/main" val="2360808033"/>
                    </a:ext>
                  </a:extLst>
                </a:gridCol>
                <a:gridCol w="3312367">
                  <a:extLst>
                    <a:ext uri="{9D8B030D-6E8A-4147-A177-3AD203B41FA5}">
                      <a16:colId xmlns="" xmlns:a16="http://schemas.microsoft.com/office/drawing/2014/main" val="443768413"/>
                    </a:ext>
                  </a:extLst>
                </a:gridCol>
              </a:tblGrid>
              <a:tr h="410354">
                <a:tc>
                  <a:txBody>
                    <a:bodyPr/>
                    <a:lstStyle/>
                    <a:p>
                      <a:pPr marL="31115" marR="10795" algn="ctr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序號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時間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1115" marR="10795" algn="ctr" defTabSz="914400" rtl="0" eaLnBrk="1" latinLnBrk="0" hangingPunct="1">
                        <a:lnSpc>
                          <a:spcPct val="100000"/>
                        </a:lnSpc>
                        <a:spcBef>
                          <a:spcPts val="15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活動內容</a:t>
                      </a:r>
                      <a:endParaRPr lang="zh-TW" sz="2000" b="1" kern="1200" baseline="0" dirty="0">
                        <a:solidFill>
                          <a:schemeClr val="lt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995045" marR="977265" algn="ctr">
                        <a:lnSpc>
                          <a:spcPct val="100000"/>
                        </a:lnSpc>
                        <a:spcBef>
                          <a:spcPts val="68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說明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80359187"/>
                  </a:ext>
                </a:extLst>
              </a:tr>
              <a:tr h="712828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2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200" spc="-5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</a:t>
                      </a:r>
                      <a:r>
                        <a:rPr lang="en-US" altLang="zh-TW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2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辦理次學期選課宣導說明會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marR="10795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新生利用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始業輔導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時段進行選課宣導</a:t>
                      </a:r>
                      <a:endParaRPr lang="zh-TW" sz="2000" b="0" kern="1200" baseline="0" dirty="0">
                        <a:solidFill>
                          <a:schemeClr val="tx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40700038"/>
                  </a:ext>
                </a:extLst>
              </a:tr>
              <a:tr h="190374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2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11月(</a:t>
                      </a:r>
                      <a:r>
                        <a:rPr lang="zh-TW" alt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2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學生進行次學期選課作業</a:t>
                      </a:r>
                      <a:endParaRPr lang="en-US" alt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教師提供諮詢輔導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新生利用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始業輔導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時</a:t>
                      </a:r>
                      <a:r>
                        <a:rPr lang="zh-TW" alt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段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進行選課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以電腦選課方式進行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規劃</a:t>
                      </a: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1.2~1.5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倍選修課程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4.</a:t>
                      </a:r>
                      <a:r>
                        <a:rPr lang="zh-TW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相關選課流程參閱流程圖</a:t>
                      </a:r>
                    </a:p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5.選課諮詢輔導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17838059"/>
                  </a:ext>
                </a:extLst>
              </a:tr>
              <a:tr h="957491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3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6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889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12</a:t>
                      </a:r>
                      <a:r>
                        <a:rPr lang="en-US" sz="2400" spc="-38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 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</a:t>
                      </a:r>
                      <a:r>
                        <a:rPr 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(</a:t>
                      </a:r>
                      <a:r>
                        <a:rPr lang="zh-TW" alt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選</a:t>
                      </a:r>
                      <a:r>
                        <a:rPr lang="en-US" sz="2000" spc="-5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公告學生選課結果</a:t>
                      </a:r>
                      <a:endParaRPr lang="en-US" altLang="zh-TW" sz="2000" spc="-5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辦理學生加退選作業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得於學期前兩週進行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95894137"/>
                  </a:ext>
                </a:extLst>
              </a:tr>
              <a:tr h="892869"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15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4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spc="-5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9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月(</a:t>
                      </a:r>
                      <a:r>
                        <a:rPr lang="en-US" sz="24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上學期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</a:p>
                    <a:p>
                      <a:pPr marL="24130" marR="139700" algn="ctr">
                        <a:lnSpc>
                          <a:spcPct val="100000"/>
                        </a:lnSpc>
                        <a:spcBef>
                          <a:spcPts val="105"/>
                        </a:spcBef>
                        <a:spcAft>
                          <a:spcPts val="0"/>
                        </a:spcAft>
                      </a:pPr>
                      <a:r>
                        <a:rPr lang="en-US" altLang="zh-TW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0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2月(</a:t>
                      </a:r>
                      <a:r>
                        <a:rPr lang="en-US" sz="24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下學期</a:t>
                      </a:r>
                      <a:r>
                        <a:rPr lang="en-US" sz="24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)</a:t>
                      </a:r>
                      <a:endParaRPr lang="zh-TW" sz="24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1.</a:t>
                      </a:r>
                      <a:r>
                        <a:rPr lang="zh-TW" sz="2000" spc="-1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公告學期課表 </a:t>
                      </a:r>
                      <a:endParaRPr lang="en-US" altLang="zh-TW" sz="2000" spc="-10" baseline="0" dirty="0">
                        <a:effectLst/>
                        <a:latin typeface="微軟正黑體" pitchFamily="34" charset="-120"/>
                        <a:ea typeface="微軟正黑體" pitchFamily="34" charset="-120"/>
                      </a:endParaRPr>
                    </a:p>
                    <a:p>
                      <a:pPr marL="3600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2.</a:t>
                      </a:r>
                      <a:r>
                        <a:rPr lang="zh-TW" sz="2000" baseline="0" dirty="0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公告確定版學生選課名單</a:t>
                      </a:r>
                      <a:endParaRPr lang="zh-TW" sz="2000" baseline="0" dirty="0">
                        <a:effectLst/>
                        <a:latin typeface="微軟正黑體" pitchFamily="34" charset="-120"/>
                        <a:ea typeface="微軟正黑體" pitchFamily="34" charset="-120"/>
                        <a:cs typeface="標楷體" panose="03000509000000000000" pitchFamily="65" charset="-12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360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kern="1200" baseline="0" dirty="0" err="1">
                          <a:effectLst/>
                          <a:latin typeface="微軟正黑體" pitchFamily="34" charset="-120"/>
                          <a:ea typeface="微軟正黑體" pitchFamily="34" charset="-120"/>
                        </a:rPr>
                        <a:t>正式上課</a:t>
                      </a:r>
                      <a:endParaRPr lang="zh-TW" sz="2000" kern="1200" baseline="0" dirty="0">
                        <a:solidFill>
                          <a:schemeClr val="dk1"/>
                        </a:solidFill>
                        <a:effectLst/>
                        <a:latin typeface="微軟正黑體" pitchFamily="34" charset="-120"/>
                        <a:ea typeface="微軟正黑體" pitchFamily="34" charset="-120"/>
                        <a:cs typeface="+mn-cs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877126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896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選課說明單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彈性、校訂選修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803783"/>
            <a:ext cx="3312368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03783"/>
            <a:ext cx="3237691" cy="4390186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424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988839"/>
            <a:ext cx="3240360" cy="4289493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404664"/>
            <a:ext cx="3672408" cy="5873669"/>
          </a:xfrm>
          <a:prstGeom prst="rect">
            <a:avLst/>
          </a:prstGeom>
          <a:ln w="38100" cap="sq">
            <a:solidFill>
              <a:srgbClr val="92D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164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選課畫面</a:t>
            </a:r>
            <a:r>
              <a:rPr lang="en-US" altLang="zh-TW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校訂選修</a:t>
            </a:r>
            <a:endParaRPr lang="en-US" altLang="zh-TW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15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15425"/>
            <a:ext cx="3287078" cy="4293895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460759"/>
            <a:ext cx="3863141" cy="5838689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8273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選課系統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16</a:t>
            </a:fld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539552" y="1206961"/>
            <a:ext cx="777686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zh-TW"/>
            </a:defPPr>
            <a:lvl1pPr>
              <a:spcBef>
                <a:spcPct val="0"/>
              </a:spcBef>
              <a:buNone/>
              <a:defRPr sz="3600" b="1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3200" dirty="0"/>
              <a:t>選修完成，在選課截止時間內</a:t>
            </a:r>
            <a:r>
              <a:rPr lang="zh-TW" altLang="en-US" sz="3200" dirty="0">
                <a:solidFill>
                  <a:srgbClr val="C00000"/>
                </a:solidFill>
              </a:rPr>
              <a:t>可進行修改</a:t>
            </a:r>
            <a:r>
              <a:rPr lang="zh-TW" altLang="en-US" sz="3200" dirty="0"/>
              <a:t>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 rotWithShape="1">
          <a:blip r:embed="rId2"/>
          <a:srcRect l="4721" t="10540" r="4472" b="35461"/>
          <a:stretch/>
        </p:blipFill>
        <p:spPr>
          <a:xfrm>
            <a:off x="755576" y="2348880"/>
            <a:ext cx="7704856" cy="3592204"/>
          </a:xfrm>
          <a:prstGeom prst="rect">
            <a:avLst/>
          </a:prstGeom>
          <a:ln w="38100" cap="sq">
            <a:solidFill>
              <a:schemeClr val="accent4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向左箭號 2"/>
          <p:cNvSpPr/>
          <p:nvPr/>
        </p:nvSpPr>
        <p:spPr>
          <a:xfrm>
            <a:off x="2339752" y="5157192"/>
            <a:ext cx="936104" cy="432048"/>
          </a:xfrm>
          <a:prstGeom prst="leftArrow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9027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20563"/>
              </p:ext>
            </p:extLst>
          </p:nvPr>
        </p:nvGraphicFramePr>
        <p:xfrm>
          <a:off x="899592" y="1916832"/>
          <a:ext cx="6480719" cy="27363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692775">
                  <a:extLst>
                    <a:ext uri="{9D8B030D-6E8A-4147-A177-3AD203B41FA5}">
                      <a16:colId xmlns="" xmlns:a16="http://schemas.microsoft.com/office/drawing/2014/main" val="2244360213"/>
                    </a:ext>
                  </a:extLst>
                </a:gridCol>
                <a:gridCol w="2214632">
                  <a:extLst>
                    <a:ext uri="{9D8B030D-6E8A-4147-A177-3AD203B41FA5}">
                      <a16:colId xmlns="" xmlns:a16="http://schemas.microsoft.com/office/drawing/2014/main" val="1217556704"/>
                    </a:ext>
                  </a:extLst>
                </a:gridCol>
                <a:gridCol w="2573312">
                  <a:extLst>
                    <a:ext uri="{9D8B030D-6E8A-4147-A177-3AD203B41FA5}">
                      <a16:colId xmlns="" xmlns:a16="http://schemas.microsoft.com/office/drawing/2014/main" val="721252097"/>
                    </a:ext>
                  </a:extLst>
                </a:gridCol>
              </a:tblGrid>
              <a:tr h="751545"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400" b="1" dirty="0">
                          <a:solidFill>
                            <a:schemeClr val="bg1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每周彈性學習時間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6209443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節數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133972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二年級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718704"/>
                  </a:ext>
                </a:extLst>
              </a:tr>
              <a:tr h="66158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三年級</a:t>
                      </a:r>
                      <a:endParaRPr lang="zh-TW" sz="2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第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或</a:t>
                      </a:r>
                      <a:r>
                        <a:rPr lang="en-US" altLang="zh-TW" sz="28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1-2)</a:t>
                      </a:r>
                      <a:endParaRPr lang="zh-TW" altLang="en-US" sz="28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24147"/>
                  </a:ext>
                </a:extLst>
              </a:tr>
            </a:tbl>
          </a:graphicData>
        </a:graphic>
      </p:graphicFrame>
      <p:sp>
        <p:nvSpPr>
          <p:cNvPr id="9" name="標題 6"/>
          <p:cNvSpPr txBox="1">
            <a:spLocks/>
          </p:cNvSpPr>
          <p:nvPr/>
        </p:nvSpPr>
        <p:spPr>
          <a:xfrm>
            <a:off x="457200" y="4766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彈性學習時間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135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363004"/>
            <a:ext cx="1090464" cy="3362140"/>
          </a:xfrm>
        </p:spPr>
        <p:txBody>
          <a:bodyPr vert="eaVert" anchor="ctr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有選課問題找誰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17149"/>
              </p:ext>
            </p:extLst>
          </p:nvPr>
        </p:nvGraphicFramePr>
        <p:xfrm>
          <a:off x="1539814" y="1345632"/>
          <a:ext cx="6632586" cy="489070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1732443">
                  <a:extLst>
                    <a:ext uri="{9D8B030D-6E8A-4147-A177-3AD203B41FA5}">
                      <a16:colId xmlns="" xmlns:a16="http://schemas.microsoft.com/office/drawing/2014/main" val="2244360213"/>
                    </a:ext>
                  </a:extLst>
                </a:gridCol>
                <a:gridCol w="2451871">
                  <a:extLst>
                    <a:ext uri="{9D8B030D-6E8A-4147-A177-3AD203B41FA5}">
                      <a16:colId xmlns="" xmlns:a16="http://schemas.microsoft.com/office/drawing/2014/main" val="1217556704"/>
                    </a:ext>
                  </a:extLst>
                </a:gridCol>
                <a:gridCol w="2448272">
                  <a:extLst>
                    <a:ext uri="{9D8B030D-6E8A-4147-A177-3AD203B41FA5}">
                      <a16:colId xmlns="" xmlns:a16="http://schemas.microsoft.com/office/drawing/2014/main" val="721252097"/>
                    </a:ext>
                  </a:extLst>
                </a:gridCol>
              </a:tblGrid>
              <a:tr h="670768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課程諮詢輔導教師諮詢時間表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46209443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科別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負責課諮師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諮詢時間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53133972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輪機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船舶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郭文凱老師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00735838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食品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烘焙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林郁茹老師</a:t>
                      </a:r>
                      <a:endParaRPr lang="en-US" alt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節</a:t>
                      </a:r>
                      <a:endParaRPr lang="zh-TW" sz="24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5071870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養殖科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王嘉穗老師</a:t>
                      </a:r>
                      <a:endParaRPr lang="zh-TW" sz="2400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19924147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航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管</a:t>
                      </a:r>
                      <a:r>
                        <a:rPr lang="en-US" alt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商資</a:t>
                      </a:r>
                      <a:r>
                        <a:rPr lang="zh-TW" sz="2000" kern="100" dirty="0" smtClean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吳倚萱主任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83828619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家政</a:t>
                      </a:r>
                      <a:r>
                        <a:rPr lang="en-US" alt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餐飲</a:t>
                      </a:r>
                      <a:r>
                        <a:rPr lang="zh-TW" sz="20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科</a:t>
                      </a:r>
                      <a:endParaRPr lang="zh-TW" sz="20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史淑穎</a:t>
                      </a:r>
                      <a:r>
                        <a:rPr lang="zh-TW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35784644"/>
                  </a:ext>
                </a:extLst>
              </a:tr>
              <a:tr h="5366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電子科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蔡明</a:t>
                      </a:r>
                      <a:r>
                        <a:rPr lang="zh-TW" altLang="en-US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峰主任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31914998"/>
                  </a:ext>
                </a:extLst>
              </a:tr>
              <a:tr h="4636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70C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召集人</a:t>
                      </a:r>
                      <a:endParaRPr lang="zh-TW" sz="1800" kern="100" dirty="0">
                        <a:solidFill>
                          <a:srgbClr val="0070C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洪耀臨組長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星期三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</a:t>
                      </a:r>
                      <a:r>
                        <a:rPr lang="en-US" alt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</a:t>
                      </a:r>
                      <a:r>
                        <a:rPr lang="zh-TW" sz="24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節</a:t>
                      </a:r>
                      <a:endParaRPr lang="zh-TW" sz="1800" kern="100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683271"/>
                  </a:ext>
                </a:extLst>
              </a:tr>
            </a:tbl>
          </a:graphicData>
        </a:graphic>
      </p:graphicFrame>
      <p:pic>
        <p:nvPicPr>
          <p:cNvPr id="1027" name="Picture 3" descr="emojidex - custom emoji service and apps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48" y="4725144"/>
            <a:ext cx="1294568" cy="129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標題 6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113</a:t>
            </a:r>
            <a:r>
              <a:rPr lang="zh-TW" altLang="en-US" b="1" dirty="0" smtClean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學年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度課程諮詢教師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05634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9797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學校首頁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206823"/>
            <a:ext cx="6768752" cy="37579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文字方塊 5">
            <a:hlinkClick r:id="rId3"/>
          </p:cNvPr>
          <p:cNvSpPr txBox="1"/>
          <p:nvPr/>
        </p:nvSpPr>
        <p:spPr>
          <a:xfrm>
            <a:off x="7884368" y="3470163"/>
            <a:ext cx="1115616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</a:p>
        </p:txBody>
      </p:sp>
      <p:sp>
        <p:nvSpPr>
          <p:cNvPr id="9" name="弧形箭號 (下彎) 8"/>
          <p:cNvSpPr/>
          <p:nvPr/>
        </p:nvSpPr>
        <p:spPr>
          <a:xfrm rot="-600000" flipH="1">
            <a:off x="7256957" y="2859727"/>
            <a:ext cx="966841" cy="677326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83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772816"/>
            <a:ext cx="3888432" cy="3259816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772816"/>
            <a:ext cx="4176464" cy="325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035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/>
          <a:lstStyle/>
          <a:p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課諮師有沒有進行選課說明</a:t>
            </a:r>
            <a:r>
              <a:rPr lang="en-US" altLang="zh-TW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40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44824"/>
            <a:ext cx="4032448" cy="3547047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844824"/>
            <a:ext cx="4139952" cy="3535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99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課諮師有沒有進行團體諮詢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268760"/>
            <a:ext cx="3741000" cy="5292588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131907" y="184482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2419365" y="191823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995" y="1268760"/>
            <a:ext cx="3791500" cy="4987018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7236296" y="1776554"/>
            <a:ext cx="720080" cy="44134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449526" y="1792742"/>
            <a:ext cx="360040" cy="220670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16581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4306" y="553908"/>
            <a:ext cx="8294158" cy="557748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170111"/>
            <a:ext cx="3312368" cy="5162017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338437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41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星期三彈性學習有沒有跑班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68" y="1268760"/>
            <a:ext cx="8359864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64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404664"/>
            <a:ext cx="8712968" cy="5361459"/>
          </a:xfrm>
        </p:spPr>
        <p:txBody>
          <a:bodyPr>
            <a:normAutofit/>
          </a:bodyPr>
          <a:lstStyle/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有沒有進行選課說明會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06</a:t>
            </a:r>
            <a:r>
              <a:rPr lang="zh-TW" altLang="en-US" sz="4000" b="1" dirty="0" smtClean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星期三週會 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何謂跑班</a:t>
            </a:r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只要該節課班上有其他班級的學生 </a:t>
            </a:r>
            <a:endParaRPr lang="en-US" altLang="zh-TW" sz="40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都是跑班。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如：輪一甲班上有輪一乙學生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4211960" y="3356992"/>
            <a:ext cx="4032448" cy="57606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97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0107245B-540F-4BDD-9812-D44343F02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098578"/>
          </a:xfrm>
        </p:spPr>
        <p:txBody>
          <a:bodyPr>
            <a:normAutofit/>
          </a:bodyPr>
          <a:lstStyle/>
          <a:p>
            <a:r>
              <a:rPr lang="zh-TW" altLang="en-US" sz="130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</a:rPr>
              <a:t>教學組</a:t>
            </a:r>
            <a:endParaRPr lang="zh-TW" altLang="en-US" sz="13000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975058BC-DD65-4100-89C5-8A26ADC9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4804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17912" y="116632"/>
            <a:ext cx="8229600" cy="1143000"/>
          </a:xfrm>
          <a:effectLst/>
        </p:spPr>
        <p:txBody>
          <a:bodyPr/>
          <a:lstStyle/>
          <a:p>
            <a:r>
              <a:rPr lang="zh-TW" altLang="en-US" sz="54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教學組</a:t>
            </a:r>
            <a:endParaRPr lang="zh-TW" altLang="en-US" b="1" dirty="0">
              <a:solidFill>
                <a:schemeClr val="accent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1047311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排課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：安排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全學期課程、</a:t>
            </a:r>
            <a:endParaRPr lang="en-US" altLang="zh-TW" sz="40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1371600" lvl="3" indent="0">
              <a:lnSpc>
                <a:spcPct val="150000"/>
              </a:lnSpc>
              <a:buNone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教師臨時差假調代課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測驗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：各次期中期末評量、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              模擬考、複習考等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其他有關教學相關工作的處理。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34880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83" y="116632"/>
            <a:ext cx="8229600" cy="1143000"/>
          </a:xfrm>
        </p:spPr>
        <p:txBody>
          <a:bodyPr/>
          <a:lstStyle/>
          <a:p>
            <a:r>
              <a:rPr lang="zh-TW" altLang="en-US" sz="5400" b="1" dirty="0">
                <a:ln w="1905"/>
                <a:solidFill>
                  <a:schemeClr val="accent1"/>
                </a:solidFill>
                <a:latin typeface="微軟正黑體" pitchFamily="34" charset="-120"/>
                <a:ea typeface="微軟正黑體" pitchFamily="34" charset="-120"/>
                <a:cs typeface="+mn-cs"/>
              </a:rPr>
              <a:t>教學組</a:t>
            </a:r>
          </a:p>
        </p:txBody>
      </p:sp>
      <p:sp>
        <p:nvSpPr>
          <p:cNvPr id="4" name="內容版面配置區 2"/>
          <p:cNvSpPr txBox="1">
            <a:spLocks/>
          </p:cNvSpPr>
          <p:nvPr/>
        </p:nvSpPr>
        <p:spPr>
          <a:xfrm>
            <a:off x="251520" y="908720"/>
            <a:ext cx="8712968" cy="504056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32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28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24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7"/>
              </a:buBlip>
              <a:defRPr kumimoji="1" sz="2000" kern="1200" baseline="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3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4"/>
              </a:buBlip>
              <a:defRPr kumimoji="1" sz="18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5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Tx/>
              <a:buBlip>
                <a:blip r:embed="rId6"/>
              </a:buBlip>
              <a:defRPr kumimoji="1" sz="1600" kern="1200">
                <a:solidFill>
                  <a:srgbClr val="4B350D"/>
                </a:solidFill>
                <a:latin typeface="+mn-lt"/>
                <a:ea typeface="+mn-ea"/>
                <a:cs typeface="Microsoft Sans Serif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zh-TW" altLang="en-US" sz="40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上課期間請各位學藝股長注意：</a:t>
            </a:r>
            <a:endParaRPr lang="en-US" altLang="zh-TW" sz="4000" b="1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如果上課超過 </a:t>
            </a:r>
            <a:r>
              <a:rPr lang="en-US" altLang="zh-TW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分鐘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400" b="1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任課老師未到班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，請至</a:t>
            </a:r>
            <a:r>
              <a:rPr lang="zh-TW" altLang="en-US" sz="7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教學組</a:t>
            </a:r>
            <a:r>
              <a:rPr lang="zh-TW" altLang="en-US" sz="4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詢問。</a:t>
            </a:r>
            <a:endParaRPr lang="en-US" altLang="zh-TW" sz="44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8221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11560" y="2636912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關 於 學 習</a:t>
            </a:r>
          </a:p>
        </p:txBody>
      </p:sp>
    </p:spTree>
    <p:extLst>
      <p:ext uri="{BB962C8B-B14F-4D97-AF65-F5344CB8AC3E}">
        <p14:creationId xmlns:p14="http://schemas.microsoft.com/office/powerpoint/2010/main" val="1402477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="" xmlns:a16="http://schemas.microsoft.com/office/drawing/2014/main" id="{6C2C95B6-A202-4760-A46B-FAA1B5774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708" y="1955648"/>
            <a:ext cx="6745146" cy="4400702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三年課程哪裡看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教務處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教學組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總體課程計畫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6" name="文字方塊 5">
            <a:hlinkClick r:id="rId3"/>
          </p:cNvPr>
          <p:cNvSpPr txBox="1"/>
          <p:nvPr/>
        </p:nvSpPr>
        <p:spPr>
          <a:xfrm>
            <a:off x="7203221" y="4283919"/>
            <a:ext cx="1107629" cy="120032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這裏查詢</a:t>
            </a:r>
          </a:p>
        </p:txBody>
      </p:sp>
      <p:sp>
        <p:nvSpPr>
          <p:cNvPr id="7" name="弧形箭號 (下彎) 6"/>
          <p:cNvSpPr/>
          <p:nvPr/>
        </p:nvSpPr>
        <p:spPr>
          <a:xfrm rot="-600000" flipH="1">
            <a:off x="6628741" y="3576123"/>
            <a:ext cx="925037" cy="684698"/>
          </a:xfrm>
          <a:prstGeom prst="curvedDownArrow">
            <a:avLst>
              <a:gd name="adj1" fmla="val 25000"/>
              <a:gd name="adj2" fmla="val 50000"/>
              <a:gd name="adj3" fmla="val 40187"/>
            </a:avLst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71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7632848" cy="504056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學分計算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以每學期每週授課一節</a:t>
            </a: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總授課節數達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18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節，為</a:t>
            </a:r>
            <a:r>
              <a:rPr lang="en-US" altLang="zh-TW" sz="3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zh-TW" sz="3600" b="1" dirty="0">
                <a:latin typeface="微軟正黑體" pitchFamily="34" charset="-120"/>
                <a:ea typeface="微軟正黑體" pitchFamily="34" charset="-120"/>
              </a:rPr>
              <a:t>學分。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班會、社團活動不算學分。</a:t>
            </a:r>
            <a:endParaRPr lang="en-US" altLang="zh-TW" sz="3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286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644008" y="1268760"/>
            <a:ext cx="3600400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0" y="4725144"/>
            <a:ext cx="9144000" cy="15121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成績及格，就有學分，成績不及格怎麼辦</a:t>
            </a:r>
            <a:r>
              <a:rPr lang="en-US" altLang="zh-TW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!!</a:t>
            </a:r>
          </a:p>
          <a:p>
            <a:pPr lvl="1">
              <a:spcBef>
                <a:spcPts val="1800"/>
              </a:spcBef>
            </a:pPr>
            <a:r>
              <a:rPr lang="zh-TW" altLang="en-US" sz="35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上下學期如平均及格，</a:t>
            </a:r>
            <a:endParaRPr lang="en-US" altLang="zh-TW" sz="35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spcBef>
                <a:spcPts val="1800"/>
              </a:spcBef>
              <a:buNone/>
            </a:pPr>
            <a:r>
              <a:rPr lang="zh-TW" altLang="en-US" sz="35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   則上下學期均算有學分。</a:t>
            </a:r>
            <a:endParaRPr lang="en-US" altLang="zh-TW" sz="3500" b="1" dirty="0">
              <a:solidFill>
                <a:srgbClr val="C0000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達補考標準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(40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分以上</a:t>
            </a:r>
            <a:r>
              <a:rPr lang="en-US" altLang="zh-TW" sz="35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，可參加補考，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lnSpc>
                <a:spcPct val="150000"/>
              </a:lnSpc>
              <a:buNone/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   及格，就有學分。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500" b="1" dirty="0">
                <a:latin typeface="微軟正黑體" pitchFamily="34" charset="-120"/>
                <a:ea typeface="微軟正黑體" pitchFamily="34" charset="-120"/>
              </a:rPr>
              <a:t>未達補考標準，或補考不及格，就沒有學分。</a:t>
            </a:r>
            <a:endParaRPr lang="en-US" altLang="zh-TW" sz="35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6144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圖說文字 3"/>
          <p:cNvSpPr/>
          <p:nvPr/>
        </p:nvSpPr>
        <p:spPr>
          <a:xfrm rot="955983">
            <a:off x="128111" y="325893"/>
            <a:ext cx="2592288" cy="1296144"/>
          </a:xfrm>
          <a:prstGeom prst="wedgeRectCallout">
            <a:avLst>
              <a:gd name="adj1" fmla="val 64786"/>
              <a:gd name="adj2" fmla="val 2628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5039" y="839231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學年學分制</a:t>
            </a:r>
          </a:p>
        </p:txBody>
      </p:sp>
      <p:sp>
        <p:nvSpPr>
          <p:cNvPr id="12" name="內容版面配置區 3"/>
          <p:cNvSpPr txBox="1">
            <a:spLocks/>
          </p:cNvSpPr>
          <p:nvPr/>
        </p:nvSpPr>
        <p:spPr>
          <a:xfrm>
            <a:off x="411215" y="1115133"/>
            <a:ext cx="8337249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Wingdings" pitchFamily="2" charset="2"/>
              <a:buNone/>
            </a:pPr>
            <a:endParaRPr kumimoji="0"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14" name="資料庫圖表 13"/>
          <p:cNvGraphicFramePr/>
          <p:nvPr>
            <p:extLst>
              <p:ext uri="{D42A27DB-BD31-4B8C-83A1-F6EECF244321}">
                <p14:modId xmlns:p14="http://schemas.microsoft.com/office/powerpoint/2010/main" val="3100452501"/>
              </p:ext>
            </p:extLst>
          </p:nvPr>
        </p:nvGraphicFramePr>
        <p:xfrm>
          <a:off x="1531839" y="184482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5" name="資料庫圖表 14"/>
          <p:cNvGraphicFramePr/>
          <p:nvPr>
            <p:extLst>
              <p:ext uri="{D42A27DB-BD31-4B8C-83A1-F6EECF244321}">
                <p14:modId xmlns:p14="http://schemas.microsoft.com/office/powerpoint/2010/main" val="1004000056"/>
              </p:ext>
            </p:extLst>
          </p:nvPr>
        </p:nvGraphicFramePr>
        <p:xfrm>
          <a:off x="1531839" y="764704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114541006"/>
              </p:ext>
            </p:extLst>
          </p:nvPr>
        </p:nvGraphicFramePr>
        <p:xfrm>
          <a:off x="1547664" y="4005064"/>
          <a:ext cx="6192688" cy="21126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7" name="文字方塊 16"/>
          <p:cNvSpPr txBox="1"/>
          <p:nvPr/>
        </p:nvSpPr>
        <p:spPr>
          <a:xfrm rot="819446">
            <a:off x="235546" y="653466"/>
            <a:ext cx="37469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b="1" dirty="0">
                <a:solidFill>
                  <a:schemeClr val="tx2">
                    <a:lumMod val="90000"/>
                    <a:lumOff val="1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丟係供</a:t>
            </a:r>
          </a:p>
        </p:txBody>
      </p:sp>
    </p:spTree>
    <p:extLst>
      <p:ext uri="{BB962C8B-B14F-4D97-AF65-F5344CB8AC3E}">
        <p14:creationId xmlns:p14="http://schemas.microsoft.com/office/powerpoint/2010/main" val="201435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1412776"/>
            <a:ext cx="7848872" cy="1224136"/>
          </a:xfrm>
        </p:spPr>
        <p:txBody>
          <a:bodyPr>
            <a:noAutofit/>
          </a:bodyPr>
          <a:lstStyle/>
          <a:p>
            <a:pPr algn="l"/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那我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>
          <a:xfrm>
            <a:off x="827584" y="2276872"/>
            <a:ext cx="7848872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b="1" kern="1200" cap="none" spc="0">
                <a:ln w="19050" cmpd="sng">
                  <a:solidFill>
                    <a:schemeClr val="bg1"/>
                  </a:solidFill>
                  <a:prstDash val="solid"/>
                  <a:miter lim="800000"/>
                </a:ln>
                <a:solidFill>
                  <a:srgbClr val="4B350D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成績太多</a:t>
            </a:r>
            <a:r>
              <a:rPr lang="zh-TW" altLang="en-US" sz="6600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都不及格</a:t>
            </a:r>
            <a:r>
              <a:rPr lang="zh-TW" altLang="en-US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，怎麼辦</a:t>
            </a:r>
            <a:r>
              <a:rPr lang="en-US" altLang="zh-TW" sz="66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????????????</a:t>
            </a:r>
            <a:endParaRPr lang="zh-TW" altLang="en-US" sz="66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400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67544" y="27964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>
                <a:latin typeface="微軟正黑體" pitchFamily="34" charset="-120"/>
                <a:ea typeface="微軟正黑體" pitchFamily="34" charset="-120"/>
                <a:cs typeface="+mj-cs"/>
              </a:defRPr>
            </a:lvl1pPr>
          </a:lstStyle>
          <a:p>
            <a:r>
              <a:rPr lang="zh-TW" altLang="en-US" dirty="0"/>
              <a:t>學年學分制</a:t>
            </a:r>
          </a:p>
        </p:txBody>
      </p:sp>
      <p:sp>
        <p:nvSpPr>
          <p:cNvPr id="3" name="矩形 2"/>
          <p:cNvSpPr/>
          <p:nvPr/>
        </p:nvSpPr>
        <p:spPr>
          <a:xfrm>
            <a:off x="467544" y="1404640"/>
            <a:ext cx="8136904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學年學分制</a:t>
            </a:r>
            <a:r>
              <a:rPr kumimoji="0" lang="zh-TW" altLang="en-US" sz="40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沒有留級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</a:p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學生學年成績不及格科目學分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1480" lvl="1">
              <a:spcBef>
                <a:spcPts val="2400"/>
              </a:spcBef>
              <a:buClr>
                <a:srgbClr val="873624"/>
              </a:buClr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    數，逾當學年學分數</a:t>
            </a:r>
            <a:r>
              <a:rPr kumimoji="0" lang="en-US" altLang="zh-TW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1/2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者，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411480" lvl="1">
              <a:spcBef>
                <a:spcPts val="2400"/>
              </a:spcBef>
              <a:buClr>
                <a:srgbClr val="873624"/>
              </a:buClr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     </a:t>
            </a:r>
            <a:r>
              <a:rPr kumimoji="0" lang="zh-TW" altLang="en-US" sz="54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得重讀</a:t>
            </a: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kumimoji="0" lang="en-US" altLang="zh-TW" sz="4000" b="1" dirty="0">
              <a:solidFill>
                <a:prstClr val="black">
                  <a:lumMod val="85000"/>
                  <a:lumOff val="15000"/>
                </a:prstClr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777240" lvl="1" indent="-365760">
              <a:spcBef>
                <a:spcPts val="2400"/>
              </a:spcBef>
              <a:buClr>
                <a:srgbClr val="873624"/>
              </a:buClr>
              <a:buFont typeface="Wingdings" pitchFamily="2" charset="2"/>
              <a:buChar char=""/>
            </a:pPr>
            <a:r>
              <a:rPr kumimoji="0" lang="zh-TW" altLang="en-US" sz="40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軟正黑體" pitchFamily="34" charset="-120"/>
                <a:ea typeface="微軟正黑體" pitchFamily="34" charset="-120"/>
              </a:rPr>
              <a:t>其成績以重讀之分數採計。</a:t>
            </a:r>
          </a:p>
        </p:txBody>
      </p:sp>
    </p:spTree>
    <p:extLst>
      <p:ext uri="{BB962C8B-B14F-4D97-AF65-F5344CB8AC3E}">
        <p14:creationId xmlns:p14="http://schemas.microsoft.com/office/powerpoint/2010/main" val="3524081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640960" cy="4968552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技術型高中畢業學分應達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160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輪、食、養、管、家、電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 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部定必修學分及格率：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專業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+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實習科目至少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60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及格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實習科目至少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45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及格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5894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340769"/>
            <a:ext cx="8640960" cy="352839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實用技能學程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b="1" dirty="0" smtClean="0">
                <a:latin typeface="微軟正黑體" pitchFamily="34" charset="-120"/>
                <a:ea typeface="微軟正黑體" pitchFamily="34" charset="-120"/>
              </a:rPr>
              <a:t>船、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烘、餐</a:t>
            </a: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畢業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marL="457200" lvl="1" indent="0">
              <a:buNone/>
            </a:pPr>
            <a:r>
              <a:rPr lang="en-US" altLang="zh-TW" sz="4000" b="1" dirty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學分應達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150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部定必修學分及格率：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85%</a:t>
            </a:r>
            <a:r>
              <a:rPr lang="zh-TW" altLang="en-US" sz="4000" b="1" dirty="0">
                <a:latin typeface="微軟正黑體" pitchFamily="34" charset="-120"/>
                <a:ea typeface="微軟正黑體" pitchFamily="34" charset="-120"/>
              </a:rPr>
              <a:t>以上</a:t>
            </a:r>
            <a:endParaRPr lang="en-US" altLang="zh-TW" sz="40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58241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1"/>
            <a:ext cx="8640960" cy="36004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TW" altLang="en-US" sz="28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畢業條件</a:t>
            </a:r>
            <a:r>
              <a:rPr lang="zh-TW" altLang="en-US" sz="2800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2800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sz="4400" b="1" dirty="0">
                <a:latin typeface="微軟正黑體" pitchFamily="34" charset="-120"/>
                <a:ea typeface="微軟正黑體" pitchFamily="34" charset="-120"/>
              </a:rPr>
              <a:t>符合以上條件且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德行評量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之獎懲紀錄相抵後</a:t>
            </a:r>
            <a:r>
              <a:rPr lang="zh-TW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未滿三大過者</a:t>
            </a:r>
            <a:r>
              <a:rPr lang="zh-TW" altLang="zh-TW" sz="4400" b="1" dirty="0">
                <a:latin typeface="微軟正黑體" pitchFamily="34" charset="-120"/>
                <a:ea typeface="微軟正黑體" pitchFamily="34" charset="-120"/>
              </a:rPr>
              <a:t>，准予畢業並發給畢業證書</a:t>
            </a:r>
            <a:endParaRPr lang="en-US" altLang="zh-TW" sz="44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82872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-8773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108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課綱畢業條件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251520" y="980728"/>
            <a:ext cx="8784976" cy="396044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zh-TW" altLang="en-US" sz="3600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未達畢業標準</a:t>
            </a:r>
            <a:r>
              <a:rPr lang="zh-TW" altLang="en-US" b="1" dirty="0">
                <a:solidFill>
                  <a:srgbClr val="0070C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b="1" dirty="0">
              <a:solidFill>
                <a:srgbClr val="0070C0"/>
              </a:solidFill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申請延修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，並於剩餘修業年限內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(2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3200" b="1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達畢業標準，可取得畢業證書。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  <a:p>
            <a:pPr lvl="1">
              <a:lnSpc>
                <a:spcPct val="150000"/>
              </a:lnSpc>
            </a:pPr>
            <a:r>
              <a:rPr lang="zh-TW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申請修業證明書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，修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滿</a:t>
            </a:r>
            <a:r>
              <a:rPr lang="en-US" altLang="zh-TW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120</a:t>
            </a:r>
            <a:r>
              <a:rPr lang="zh-TW" altLang="en-US" sz="44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以上，可申請修業證明，以同等學力升讀技專校院。</a:t>
            </a:r>
            <a:endParaRPr lang="en-US" altLang="zh-TW" sz="32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074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636912"/>
            <a:ext cx="8352928" cy="1362075"/>
          </a:xfrm>
        </p:spPr>
        <p:txBody>
          <a:bodyPr>
            <a:noAutofit/>
          </a:bodyPr>
          <a:lstStyle/>
          <a:p>
            <a:pPr algn="ctr"/>
            <a:r>
              <a:rPr lang="zh-TW" altLang="en-US" sz="9600" dirty="0">
                <a:latin typeface="微軟正黑體" pitchFamily="34" charset="-120"/>
                <a:ea typeface="微軟正黑體" pitchFamily="34" charset="-120"/>
              </a:rPr>
              <a:t>關 於 重 補 修</a:t>
            </a:r>
          </a:p>
        </p:txBody>
      </p:sp>
    </p:spTree>
    <p:extLst>
      <p:ext uri="{BB962C8B-B14F-4D97-AF65-F5344CB8AC3E}">
        <p14:creationId xmlns:p14="http://schemas.microsoft.com/office/powerpoint/2010/main" val="198578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107504" y="1340768"/>
            <a:ext cx="6480000" cy="3528000"/>
          </a:xfrm>
        </p:spPr>
        <p:txBody>
          <a:bodyPr>
            <a:noAutofit/>
          </a:bodyPr>
          <a:lstStyle/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自發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互動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共好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（合稱「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自動好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」）為精神。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4000"/>
              </a:lnSpc>
              <a:buNone/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4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核心素養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」作為課程發展的主軸，強調培養以人為本的「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終身學習者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600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468289D9-E00A-4BE9-AB18-9503EFED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29928285-BE68-486B-89DA-A404F907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268760"/>
            <a:ext cx="8280920" cy="4808189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月開設</a:t>
            </a:r>
            <a:r>
              <a:rPr lang="en-US" altLang="zh-TW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下、</a:t>
            </a:r>
            <a:r>
              <a:rPr lang="en-US" altLang="zh-TW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下部定必修</a:t>
            </a:r>
            <a:endParaRPr lang="en-US" altLang="zh-TW" sz="4000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000" b="1" dirty="0">
                <a:solidFill>
                  <a:srgbClr val="00B0F0"/>
                </a:solidFill>
                <a:latin typeface="+mn-ea"/>
              </a:rPr>
              <a:t>  </a:t>
            </a:r>
            <a:r>
              <a:rPr lang="zh-TW" altLang="en-US" sz="4000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國英數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重補修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b="1" u="sng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僅開放高三學生選課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月公告選課時間</a:t>
            </a:r>
            <a: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 smtClean="0">
                <a:latin typeface="微軟正黑體" pitchFamily="34" charset="-120"/>
                <a:ea typeface="微軟正黑體" pitchFamily="34" charset="-120"/>
              </a:rPr>
              <a:t>上限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學分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4D7C8ED-C6BD-4A22-9EEE-2D377DB6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39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0546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AB069FD1-A0B2-40AF-9728-279FCE797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584" y="404664"/>
            <a:ext cx="8229600" cy="1143000"/>
          </a:xfrm>
        </p:spPr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CA913A7-06E9-4B27-A2FE-737022AAEB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月開設「上學期」重補修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月開設「下學期」重補修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選課時間之後再公告</a:t>
            </a:r>
            <a:endParaRPr lang="en-US" altLang="zh-TW" sz="4000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上限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高三學生、轉科生、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sz="4000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轉學生上限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sz="4000" dirty="0">
                <a:latin typeface="微軟正黑體" pitchFamily="34" charset="-120"/>
                <a:ea typeface="微軟正黑體" pitchFamily="34" charset="-120"/>
              </a:rPr>
              <a:t>學分</a:t>
            </a:r>
            <a:r>
              <a:rPr lang="en-US" altLang="zh-TW" sz="4000" dirty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40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A9083C07-D75C-4B8E-8FB0-0B38C8055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504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pic>
        <p:nvPicPr>
          <p:cNvPr id="7" name="圖片 6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172689"/>
            <a:ext cx="7693919" cy="538162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8" name="圓角矩形 7"/>
          <p:cNvSpPr/>
          <p:nvPr/>
        </p:nvSpPr>
        <p:spPr>
          <a:xfrm>
            <a:off x="467544" y="4077072"/>
            <a:ext cx="1872208" cy="36004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8520957">
            <a:off x="1763101" y="3152133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2956370" y="2253537"/>
            <a:ext cx="5054818" cy="1797008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在網站選單，點選「校務行政系統」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="" xmlns:a16="http://schemas.microsoft.com/office/drawing/2014/main" id="{74AD72E8-373D-419A-8216-5E8D83CCCB16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第１步</a:t>
            </a:r>
          </a:p>
        </p:txBody>
      </p:sp>
    </p:spTree>
    <p:extLst>
      <p:ext uri="{BB962C8B-B14F-4D97-AF65-F5344CB8AC3E}">
        <p14:creationId xmlns:p14="http://schemas.microsoft.com/office/powerpoint/2010/main" val="188785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3"/>
          <a:stretch/>
        </p:blipFill>
        <p:spPr>
          <a:xfrm>
            <a:off x="1403648" y="1124743"/>
            <a:ext cx="6912768" cy="5046335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6988720" y="1340768"/>
            <a:ext cx="1584176" cy="576064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6530709" y="2204082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907704" y="3356992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點選「登入」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62265015-8703-4198-8482-E1E258D96D6F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第２步</a:t>
            </a:r>
          </a:p>
        </p:txBody>
      </p:sp>
    </p:spTree>
    <p:extLst>
      <p:ext uri="{BB962C8B-B14F-4D97-AF65-F5344CB8AC3E}">
        <p14:creationId xmlns:p14="http://schemas.microsoft.com/office/powerpoint/2010/main" val="8563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98" y="967721"/>
            <a:ext cx="7200800" cy="5328592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724128" y="1340768"/>
            <a:ext cx="2848768" cy="2664296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4499114" y="3428220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305972" y="4366486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輸入自己的學號、密碼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917EB14C-FC3D-4780-A813-6EB6E6B68AA1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第３步</a:t>
            </a:r>
          </a:p>
        </p:txBody>
      </p:sp>
    </p:spTree>
    <p:extLst>
      <p:ext uri="{BB962C8B-B14F-4D97-AF65-F5344CB8AC3E}">
        <p14:creationId xmlns:p14="http://schemas.microsoft.com/office/powerpoint/2010/main" val="412037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" y="1061707"/>
            <a:ext cx="9030960" cy="4734586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7148512" y="2492896"/>
            <a:ext cx="951880" cy="1368152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9181677">
            <a:off x="6180965" y="3891945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189855" y="4437112"/>
            <a:ext cx="3869093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點選「重修」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AD9AC786-0D92-481C-A2FE-27755562A523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第４步</a:t>
            </a:r>
          </a:p>
        </p:txBody>
      </p:sp>
    </p:spTree>
    <p:extLst>
      <p:ext uri="{BB962C8B-B14F-4D97-AF65-F5344CB8AC3E}">
        <p14:creationId xmlns:p14="http://schemas.microsoft.com/office/powerpoint/2010/main" val="271034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35" y="1579176"/>
            <a:ext cx="8954750" cy="3715268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21998" y="2766446"/>
            <a:ext cx="951880" cy="1486765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615067">
            <a:off x="980682" y="4023699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215074" y="4166650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點選「重修意願調查」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82887A46-6C51-47D3-BDBA-123D2DAA4247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第５步</a:t>
            </a:r>
          </a:p>
        </p:txBody>
      </p:sp>
    </p:spTree>
    <p:extLst>
      <p:ext uri="{BB962C8B-B14F-4D97-AF65-F5344CB8AC3E}">
        <p14:creationId xmlns:p14="http://schemas.microsoft.com/office/powerpoint/2010/main" val="387995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8053677" cy="54006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595784" y="3698797"/>
            <a:ext cx="1095896" cy="2548557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9370609">
            <a:off x="1850513" y="5502747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415409" y="4168345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確定要修的課，打「</a:t>
            </a:r>
            <a:r>
              <a:rPr lang="en-US" altLang="zh-TW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V</a:t>
            </a:r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」。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="" xmlns:a16="http://schemas.microsoft.com/office/drawing/2014/main" id="{8C1F95AD-1C4F-435A-A0A2-5D63CCF85278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第６步</a:t>
            </a:r>
          </a:p>
        </p:txBody>
      </p:sp>
    </p:spTree>
    <p:extLst>
      <p:ext uri="{BB962C8B-B14F-4D97-AF65-F5344CB8AC3E}">
        <p14:creationId xmlns:p14="http://schemas.microsoft.com/office/powerpoint/2010/main" val="271866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畫面剪輯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80729"/>
            <a:ext cx="8053677" cy="5400600"/>
          </a:xfrm>
          <a:prstGeom prst="rect">
            <a:avLst/>
          </a:prstGeom>
        </p:spPr>
      </p:pic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559743" y="57545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重補修選課</a:t>
            </a:r>
          </a:p>
        </p:txBody>
      </p:sp>
      <p:sp>
        <p:nvSpPr>
          <p:cNvPr id="8" name="圓角矩形 7"/>
          <p:cNvSpPr/>
          <p:nvPr/>
        </p:nvSpPr>
        <p:spPr>
          <a:xfrm>
            <a:off x="395536" y="3212977"/>
            <a:ext cx="1095896" cy="720080"/>
          </a:xfrm>
          <a:prstGeom prst="round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向右箭號 8"/>
          <p:cNvSpPr/>
          <p:nvPr/>
        </p:nvSpPr>
        <p:spPr>
          <a:xfrm rot="13615067">
            <a:off x="1412728" y="3571790"/>
            <a:ext cx="1153302" cy="722535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矩形 2"/>
          <p:cNvSpPr/>
          <p:nvPr/>
        </p:nvSpPr>
        <p:spPr>
          <a:xfrm>
            <a:off x="2123728" y="4600992"/>
            <a:ext cx="6192688" cy="113226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點選「存檔」，選課完成。</a:t>
            </a:r>
          </a:p>
        </p:txBody>
      </p:sp>
      <p:sp>
        <p:nvSpPr>
          <p:cNvPr id="7" name="文字方塊 6">
            <a:extLst>
              <a:ext uri="{FF2B5EF4-FFF2-40B4-BE49-F238E27FC236}">
                <a16:creationId xmlns="" xmlns:a16="http://schemas.microsoft.com/office/drawing/2014/main" id="{8C822BCD-D618-4ADD-8FBF-7DB6486BE6AE}"/>
              </a:ext>
            </a:extLst>
          </p:cNvPr>
          <p:cNvSpPr txBox="1"/>
          <p:nvPr/>
        </p:nvSpPr>
        <p:spPr>
          <a:xfrm>
            <a:off x="354657" y="303682"/>
            <a:ext cx="162505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b="1" dirty="0">
                <a:solidFill>
                  <a:srgbClr val="00B050"/>
                </a:solidFill>
                <a:highlight>
                  <a:srgbClr val="FFFF00"/>
                </a:highlight>
              </a:rPr>
              <a:t>第７步</a:t>
            </a:r>
          </a:p>
        </p:txBody>
      </p:sp>
    </p:spTree>
    <p:extLst>
      <p:ext uri="{BB962C8B-B14F-4D97-AF65-F5344CB8AC3E}">
        <p14:creationId xmlns:p14="http://schemas.microsoft.com/office/powerpoint/2010/main" val="27574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="" xmlns:a16="http://schemas.microsoft.com/office/drawing/2014/main" id="{CC2D59FC-BDED-41C1-A609-8F3B08E2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最後提醒！！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="" xmlns:a16="http://schemas.microsoft.com/office/drawing/2014/main" id="{1F57FED0-E65C-4318-9A0C-B9A1CB97A0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請各班學藝股長 負責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轉傳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學藝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群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組訊息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全校同學隨時留意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班級群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組</a:t>
            </a:r>
            <a:endParaRPr lang="en-US" altLang="zh-TW" b="1" dirty="0" smtClean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b="1" dirty="0" smtClean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  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及</a:t>
            </a:r>
            <a:r>
              <a:rPr lang="zh-TW" altLang="en-US" b="1" dirty="0">
                <a:solidFill>
                  <a:srgbClr val="00B0F0"/>
                </a:solidFill>
                <a:latin typeface="微軟正黑體" pitchFamily="34" charset="-120"/>
                <a:ea typeface="微軟正黑體" pitchFamily="34" charset="-120"/>
              </a:rPr>
              <a:t>學校首頁</a:t>
            </a:r>
            <a:endParaRPr lang="en-US" altLang="zh-TW" b="1" dirty="0">
              <a:solidFill>
                <a:srgbClr val="00B0F0"/>
              </a:solidFill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="" xmlns:a16="http://schemas.microsoft.com/office/drawing/2014/main" id="{7B71DFF9-EC7E-40BD-97D2-43DE8CBB9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2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457200" y="1988840"/>
            <a:ext cx="6480000" cy="313936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課程類型區分為二大類：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」與「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073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新課綱精神與特色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b="1" dirty="0">
              <a:solidFill>
                <a:srgbClr val="00206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23528" y="1340768"/>
            <a:ext cx="6480000" cy="3528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部定課程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一般科目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實習科目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」包含「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校訂必修課程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選修課程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」、「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團體活動時間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」及「</a:t>
            </a:r>
            <a:r>
              <a:rPr lang="zh-TW" altLang="en-US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彈性學習時間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383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pPr algn="l"/>
            <a:r>
              <a:rPr lang="zh-TW" altLang="en-US" b="1" dirty="0">
                <a:solidFill>
                  <a:srgbClr val="00206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校訂多元選修課程</a:t>
            </a: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95536" y="1340768"/>
            <a:ext cx="5688632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精神：多元展能，增廣學習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單科單班分組選修</a:t>
            </a: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ct val="150000"/>
              </a:lnSpc>
            </a:pPr>
            <a:endParaRPr lang="en-US" altLang="zh-TW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91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專業分流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以電子科為例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96752"/>
            <a:ext cx="7848872" cy="5112568"/>
          </a:xfrm>
          <a:prstGeom prst="rect">
            <a:avLst/>
          </a:prstGeom>
          <a:ln w="38100" cap="sq">
            <a:solidFill>
              <a:srgbClr val="00B0F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681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同科跨班選修</a:t>
            </a:r>
            <a:r>
              <a:rPr lang="en-US" altLang="zh-TW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以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航管科</a:t>
            </a:r>
            <a:r>
              <a:rPr lang="zh-TW" altLang="en-US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為例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C05AC6-7CC1-4CA8-B355-D085699BB8EA}" type="slidenum">
              <a:rPr lang="zh-TW" altLang="en-US" smtClean="0"/>
              <a:t>8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268760"/>
            <a:ext cx="7200800" cy="4947740"/>
          </a:xfrm>
          <a:prstGeom prst="rect">
            <a:avLst/>
          </a:prstGeom>
          <a:ln w="38100" cap="sq">
            <a:solidFill>
              <a:srgbClr val="FFC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矩形 6">
            <a:hlinkClick r:id="rId3" action="ppaction://hlinkfile"/>
          </p:cNvPr>
          <p:cNvSpPr/>
          <p:nvPr/>
        </p:nvSpPr>
        <p:spPr>
          <a:xfrm>
            <a:off x="5438045" y="2060848"/>
            <a:ext cx="2752677" cy="317009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TW" altLang="en-US" sz="200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標楷體" panose="03000509000000000000" pitchFamily="65" charset="-120"/>
                <a:ea typeface="標楷體" panose="03000509000000000000" pitchFamily="65" charset="-120"/>
              </a:rPr>
              <a:t>例</a:t>
            </a:r>
          </a:p>
        </p:txBody>
      </p:sp>
    </p:spTree>
    <p:extLst>
      <p:ext uri="{BB962C8B-B14F-4D97-AF65-F5344CB8AC3E}">
        <p14:creationId xmlns:p14="http://schemas.microsoft.com/office/powerpoint/2010/main" val="8845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5687</TotalTime>
  <Words>1367</Words>
  <Application>Microsoft Office PowerPoint</Application>
  <PresentationFormat>如螢幕大小 (4:3)</PresentationFormat>
  <Paragraphs>266</Paragraphs>
  <Slides>49</Slides>
  <Notes>11</Notes>
  <HiddenSlides>7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49</vt:i4>
      </vt:variant>
    </vt:vector>
  </HeadingPairs>
  <TitlesOfParts>
    <vt:vector size="50" baseType="lpstr">
      <vt:lpstr>Office 佈景主題</vt:lpstr>
      <vt:lpstr>教務處 選課說明會</vt:lpstr>
      <vt:lpstr>三年課程哪裡看?</vt:lpstr>
      <vt:lpstr>三年課程哪裡看?</vt:lpstr>
      <vt:lpstr>新課綱精神與特色(一)</vt:lpstr>
      <vt:lpstr>新課綱精神與特色(二)</vt:lpstr>
      <vt:lpstr>新課綱精神與特色(三)</vt:lpstr>
      <vt:lpstr>校訂多元選修課程</vt:lpstr>
      <vt:lpstr>專業分流-以電子科為例</vt:lpstr>
      <vt:lpstr>同科跨班選修-以航管科為例</vt:lpstr>
      <vt:lpstr>同科單班選修-以家政科為例</vt:lpstr>
      <vt:lpstr>多元選修課程選課</vt:lpstr>
      <vt:lpstr>選課流程</vt:lpstr>
      <vt:lpstr>選課時程</vt:lpstr>
      <vt:lpstr>選課系統1</vt:lpstr>
      <vt:lpstr>選課系統2</vt:lpstr>
      <vt:lpstr>選課系統3</vt:lpstr>
      <vt:lpstr>選課系統4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教學組</vt:lpstr>
      <vt:lpstr>教學組</vt:lpstr>
      <vt:lpstr>教學組</vt:lpstr>
      <vt:lpstr>關 於 學 習</vt:lpstr>
      <vt:lpstr>學年學分制</vt:lpstr>
      <vt:lpstr>學年學分制</vt:lpstr>
      <vt:lpstr>學年學分制</vt:lpstr>
      <vt:lpstr>那我</vt:lpstr>
      <vt:lpstr>PowerPoint 簡報</vt:lpstr>
      <vt:lpstr>108課綱畢業條件</vt:lpstr>
      <vt:lpstr>108課綱畢業條件</vt:lpstr>
      <vt:lpstr>108課綱畢業條件</vt:lpstr>
      <vt:lpstr>108課綱畢業條件</vt:lpstr>
      <vt:lpstr>關 於 重 補 修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重補修選課</vt:lpstr>
      <vt:lpstr>最後提醒！！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秋冬養生    飲品製作</dc:title>
  <dc:creator>liu chih-jen</dc:creator>
  <cp:lastModifiedBy>admin</cp:lastModifiedBy>
  <cp:revision>246</cp:revision>
  <cp:lastPrinted>2021-04-26T00:58:41Z</cp:lastPrinted>
  <dcterms:created xsi:type="dcterms:W3CDTF">2018-11-17T06:48:24Z</dcterms:created>
  <dcterms:modified xsi:type="dcterms:W3CDTF">2024-11-06T01:44:51Z</dcterms:modified>
</cp:coreProperties>
</file>