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5"/>
  </p:notesMasterIdLst>
  <p:sldIdLst>
    <p:sldId id="258" r:id="rId2"/>
    <p:sldId id="266" r:id="rId3"/>
    <p:sldId id="265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06" r:id="rId13"/>
    <p:sldId id="307" r:id="rId14"/>
    <p:sldId id="308" r:id="rId15"/>
    <p:sldId id="309" r:id="rId16"/>
    <p:sldId id="310" r:id="rId17"/>
    <p:sldId id="311" r:id="rId18"/>
    <p:sldId id="312" r:id="rId19"/>
    <p:sldId id="313" r:id="rId20"/>
    <p:sldId id="314" r:id="rId21"/>
    <p:sldId id="316" r:id="rId22"/>
    <p:sldId id="315" r:id="rId23"/>
    <p:sldId id="317" r:id="rId24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5" d="100"/>
          <a:sy n="85" d="100"/>
        </p:scale>
        <p:origin x="-101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E52FF6-D5F5-40EA-B8E9-BBBAFC79F58C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C830862-2572-44BE-858B-F21B78A883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8032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830862-2572-44BE-858B-F21B78A8832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6559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E55F8C1-38EB-4624-843B-3B03A719B9B4}" type="datetimeFigureOut">
              <a:rPr lang="zh-TW" altLang="en-US" smtClean="0"/>
              <a:t>2021/11/16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9F4CC40-B33B-4C6D-A32A-FB0ED8765963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&#23478;&#25919;&#31185;&#23637;&#31034;.pdf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hyperlink" Target="https://www.tkms.ptc.edu.tw/ischool/publish_page/4/?cid=46" TargetMode="Externa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hyperlink" Target="https://docs.google.com/forms/d/1mZNezSoz0FkesuMR2rYqjhhzkIX7L3GJJDzuRj6kI4c/edit?usp=sharing" TargetMode="Externa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&#22283;&#31435;&#26481;&#28207;&#28023;&#20107;&#24392;&#24615;&#23416;&#32722;&#26178;&#38291;&#23526;&#26045;&#35215;&#23450;(&#33258;&#20027;&#23416;&#32722;).doc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hyperlink" Target="&#33258;&#20027;&#23416;&#32722;&#25104;&#26524;&#22577;&#21578;.docx" TargetMode="External"/><Relationship Id="rId5" Type="http://schemas.openxmlformats.org/officeDocument/2006/relationships/hyperlink" Target="&#33258;&#20027;&#23416;&#32722;&#31684;&#20363;2.pdf" TargetMode="External"/><Relationship Id="rId4" Type="http://schemas.openxmlformats.org/officeDocument/2006/relationships/hyperlink" Target="&#33258;&#20027;&#23416;&#32722;&#31684;&#20363;1.pdf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&#36650;&#27231;&#31185;&#23637;&#31034;.pdf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教務處週會宣導</a:t>
            </a: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110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學年度第一學期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3960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435280" cy="1143000"/>
          </a:xfrm>
        </p:spPr>
        <p:txBody>
          <a:bodyPr>
            <a:noAutofit/>
          </a:bodyPr>
          <a:lstStyle/>
          <a:p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</a:t>
            </a:r>
            <a:r>
              <a:rPr lang="zh-TW" altLang="en-US" sz="4800" b="1" dirty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班選修</a:t>
            </a:r>
            <a:r>
              <a:rPr lang="en-US" altLang="zh-TW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 smtClean="0">
                <a:solidFill>
                  <a:schemeClr val="accent1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以家政科為例</a:t>
            </a:r>
            <a:endParaRPr lang="zh-TW" altLang="en-US"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10</a:t>
            </a:fld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142802"/>
            <a:ext cx="7306411" cy="5166518"/>
          </a:xfrm>
          <a:prstGeom prst="rect">
            <a:avLst/>
          </a:prstGeom>
        </p:spPr>
      </p:pic>
      <p:sp>
        <p:nvSpPr>
          <p:cNvPr id="7" name="矩形 6">
            <a:hlinkClick r:id="rId3" action="ppaction://hlinkfile"/>
          </p:cNvPr>
          <p:cNvSpPr/>
          <p:nvPr/>
        </p:nvSpPr>
        <p:spPr>
          <a:xfrm>
            <a:off x="5580112" y="1916832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7799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選課流程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有哪些選修科目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14761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流程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12</a:t>
            </a:fld>
            <a:endParaRPr lang="zh-TW" altLang="en-US"/>
          </a:p>
        </p:txBody>
      </p:sp>
      <p:pic>
        <p:nvPicPr>
          <p:cNvPr id="5" name="image57.jpe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67944" y="404664"/>
            <a:ext cx="4564663" cy="5832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3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260648"/>
            <a:ext cx="7756263" cy="1054250"/>
          </a:xfrm>
        </p:spPr>
        <p:txBody>
          <a:bodyPr>
            <a:normAutofit/>
          </a:bodyPr>
          <a:lstStyle/>
          <a:p>
            <a:pPr algn="l"/>
            <a:r>
              <a:rPr lang="zh-TW" altLang="en-US" sz="44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選課時程</a:t>
            </a:r>
            <a:endParaRPr lang="zh-TW" altLang="en-US" sz="4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13</a:t>
            </a:fld>
            <a:endParaRPr lang="zh-TW" altLang="en-US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947544"/>
              </p:ext>
            </p:extLst>
          </p:nvPr>
        </p:nvGraphicFramePr>
        <p:xfrm>
          <a:off x="457200" y="1196752"/>
          <a:ext cx="8579297" cy="5400600"/>
        </p:xfrm>
        <a:graphic>
          <a:graphicData uri="http://schemas.openxmlformats.org/drawingml/2006/table">
            <a:tbl>
              <a:tblPr firstRow="1" firstCol="1" bandRow="1" bandCol="1">
                <a:tableStyleId>{5C22544A-7EE6-4342-B048-85BDC9FD1C3A}</a:tableStyleId>
              </a:tblPr>
              <a:tblGrid>
                <a:gridCol w="611326">
                  <a:extLst>
                    <a:ext uri="{9D8B030D-6E8A-4147-A177-3AD203B41FA5}">
                      <a16:colId xmlns:a16="http://schemas.microsoft.com/office/drawing/2014/main" xmlns="" val="3965814715"/>
                    </a:ext>
                  </a:extLst>
                </a:gridCol>
                <a:gridCol w="2135322">
                  <a:extLst>
                    <a:ext uri="{9D8B030D-6E8A-4147-A177-3AD203B41FA5}">
                      <a16:colId xmlns:a16="http://schemas.microsoft.com/office/drawing/2014/main" xmlns="" val="1905471337"/>
                    </a:ext>
                  </a:extLst>
                </a:gridCol>
                <a:gridCol w="2268697">
                  <a:extLst>
                    <a:ext uri="{9D8B030D-6E8A-4147-A177-3AD203B41FA5}">
                      <a16:colId xmlns:a16="http://schemas.microsoft.com/office/drawing/2014/main" xmlns="" val="2360808033"/>
                    </a:ext>
                  </a:extLst>
                </a:gridCol>
                <a:gridCol w="3563952">
                  <a:extLst>
                    <a:ext uri="{9D8B030D-6E8A-4147-A177-3AD203B41FA5}">
                      <a16:colId xmlns:a16="http://schemas.microsoft.com/office/drawing/2014/main" xmlns="" val="443768413"/>
                    </a:ext>
                  </a:extLst>
                </a:gridCol>
              </a:tblGrid>
              <a:tr h="325084">
                <a:tc>
                  <a:txBody>
                    <a:bodyPr/>
                    <a:lstStyle/>
                    <a:p>
                      <a:pPr marL="31115" marR="10795" algn="ctr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序號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時間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1115" marR="10795" algn="ctr" defTabSz="914400" rtl="0" eaLnBrk="1" latinLnBrk="0" hangingPunct="1">
                        <a:lnSpc>
                          <a:spcPct val="100000"/>
                        </a:lnSpc>
                        <a:spcBef>
                          <a:spcPts val="15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lt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活動內容</a:t>
                      </a:r>
                      <a:endParaRPr lang="zh-TW" sz="2000" b="1" kern="1200" baseline="0" dirty="0">
                        <a:solidFill>
                          <a:schemeClr val="lt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995045" marR="977265" algn="ctr">
                        <a:lnSpc>
                          <a:spcPct val="100000"/>
                        </a:lnSpc>
                        <a:spcBef>
                          <a:spcPts val="68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說明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80359187"/>
                  </a:ext>
                </a:extLst>
              </a:tr>
              <a:tr h="97525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r>
                        <a:rPr lang="en-US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000" b="1" spc="-5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</a:t>
                      </a:r>
                      <a:r>
                        <a:rPr lang="en-US" altLang="zh-TW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0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en-US" sz="20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辦理次學期選課宣導說明會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10795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舊</a:t>
                      </a:r>
                      <a:r>
                        <a:rPr lang="zh-TW" sz="2000" b="1" kern="1200" baseline="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生利用前一學期末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進行選課</a:t>
                      </a:r>
                      <a:r>
                        <a:rPr lang="en-US" alt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新生利用</a:t>
                      </a:r>
                      <a:r>
                        <a:rPr lang="zh-TW" altLang="en-US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始業輔導</a:t>
                      </a:r>
                      <a:r>
                        <a:rPr lang="zh-TW" sz="2000" b="1" kern="1200" baseline="0" dirty="0" smtClean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時段</a:t>
                      </a:r>
                      <a:r>
                        <a:rPr lang="zh-TW" sz="2000" b="1" kern="1200" baseline="0" dirty="0">
                          <a:solidFill>
                            <a:schemeClr val="tx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進行選課宣導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2840700038"/>
                  </a:ext>
                </a:extLst>
              </a:tr>
              <a:tr h="195050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Bef>
                          <a:spcPts val="2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2794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 </a:t>
                      </a:r>
                      <a:r>
                        <a:rPr lang="en-US" sz="24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5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4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11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4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4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學生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進行次學期選課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作業</a:t>
                      </a:r>
                      <a:endParaRPr lang="en-US" altLang="zh-TW" sz="2000" b="1" baseline="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教師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提供諮詢輔導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新生利用訓練時間進行分組選課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2.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以電腦選課方式進行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3.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規劃</a:t>
                      </a: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1.2~1.5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倍選修課程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4.</a:t>
                      </a:r>
                      <a:r>
                        <a:rPr lang="zh-TW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相關選課流程參閱流程圖</a:t>
                      </a:r>
                    </a:p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5.選課諮詢輔導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017838059"/>
                  </a:ext>
                </a:extLst>
              </a:tr>
              <a:tr h="975252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3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6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b="1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889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12</a:t>
                      </a:r>
                      <a:r>
                        <a:rPr lang="en-US" sz="2400" b="1" spc="-38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 </a:t>
                      </a: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 </a:t>
                      </a:r>
                      <a:r>
                        <a:rPr 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(</a:t>
                      </a:r>
                      <a:r>
                        <a:rPr lang="zh-TW" altLang="en-US" sz="2000" b="1" spc="-5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選</a:t>
                      </a:r>
                      <a:r>
                        <a:rPr lang="en-US" sz="2000" b="1" spc="-5" baseline="0" dirty="0" err="1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公告學生選課結果。 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2.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辦理學生加退選作業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得於學期前兩週進行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495894137"/>
                  </a:ext>
                </a:extLst>
              </a:tr>
              <a:tr h="1174508">
                <a:tc>
                  <a:txBody>
                    <a:bodyPr/>
                    <a:lstStyle/>
                    <a:p>
                      <a:pPr marL="27940" algn="ctr">
                        <a:lnSpc>
                          <a:spcPct val="100000"/>
                        </a:lnSpc>
                        <a:spcBef>
                          <a:spcPts val="515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4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spc="-5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9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4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上學期</a:t>
                      </a: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</a:p>
                    <a:p>
                      <a:pPr marL="24130" marR="139700" algn="ctr">
                        <a:lnSpc>
                          <a:spcPct val="100000"/>
                        </a:lnSpc>
                        <a:spcBef>
                          <a:spcPts val="105"/>
                        </a:spcBef>
                        <a:spcAft>
                          <a:spcPts val="0"/>
                        </a:spcAft>
                      </a:pPr>
                      <a:r>
                        <a:rPr lang="en-US" sz="24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月(</a:t>
                      </a:r>
                      <a:r>
                        <a:rPr lang="en-US" sz="2400" b="1" baseline="0" dirty="0" err="1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下學期</a:t>
                      </a:r>
                      <a:r>
                        <a:rPr lang="en-US" sz="24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)</a:t>
                      </a:r>
                      <a:endParaRPr lang="zh-TW" sz="24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1.</a:t>
                      </a:r>
                      <a:r>
                        <a:rPr lang="zh-TW" sz="2000" b="1" spc="-10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公告學期課表 </a:t>
                      </a:r>
                      <a:endParaRPr lang="en-US" altLang="zh-TW" sz="2000" b="1" spc="-10" baseline="0" dirty="0" smtClean="0">
                        <a:effectLst/>
                        <a:latin typeface="微軟正黑體" pitchFamily="34" charset="-120"/>
                        <a:ea typeface="微軟正黑體" pitchFamily="34" charset="-120"/>
                      </a:endParaRPr>
                    </a:p>
                    <a:p>
                      <a:pPr marL="3600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baseline="0" dirty="0" smtClean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2</a:t>
                      </a:r>
                      <a:r>
                        <a:rPr lang="en-US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.</a:t>
                      </a:r>
                      <a:r>
                        <a:rPr lang="zh-TW" sz="2000" b="1" baseline="0" dirty="0">
                          <a:effectLst/>
                          <a:latin typeface="微軟正黑體" pitchFamily="34" charset="-120"/>
                          <a:ea typeface="微軟正黑體" pitchFamily="34" charset="-120"/>
                        </a:rPr>
                        <a:t>公告確定版學生選課名單</a:t>
                      </a:r>
                      <a:endParaRPr lang="zh-TW" sz="2000" b="1" baseline="0" dirty="0">
                        <a:effectLst/>
                        <a:latin typeface="微軟正黑體" pitchFamily="34" charset="-120"/>
                        <a:ea typeface="微軟正黑體" pitchFamily="34" charset="-120"/>
                        <a:cs typeface="標楷體" panose="03000509000000000000" pitchFamily="65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algn="l" defTabSz="914400" rtl="0" eaLnBrk="1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b="1" kern="1200" baseline="0" dirty="0" err="1">
                          <a:solidFill>
                            <a:schemeClr val="dk1"/>
                          </a:solidFill>
                          <a:effectLst/>
                          <a:latin typeface="微軟正黑體" pitchFamily="34" charset="-120"/>
                          <a:ea typeface="微軟正黑體" pitchFamily="34" charset="-120"/>
                          <a:cs typeface="+mn-cs"/>
                        </a:rPr>
                        <a:t>正式上課</a:t>
                      </a:r>
                      <a:endParaRPr lang="zh-TW" sz="2000" b="1" kern="1200" baseline="0" dirty="0">
                        <a:solidFill>
                          <a:schemeClr val="dk1"/>
                        </a:solidFill>
                        <a:effectLst/>
                        <a:latin typeface="微軟正黑體" pitchFamily="34" charset="-120"/>
                        <a:ea typeface="微軟正黑體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xmlns="" val="3087712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1322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有哪些選修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科目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14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7556448" y="5157192"/>
            <a:ext cx="1417240" cy="120032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這裏查詢</a:t>
            </a:r>
            <a:endParaRPr lang="zh-TW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/>
          <a:srcRect l="12348" t="10539" r="13825"/>
          <a:stretch/>
        </p:blipFill>
        <p:spPr>
          <a:xfrm>
            <a:off x="1115616" y="1142298"/>
            <a:ext cx="6372000" cy="5489393"/>
          </a:xfrm>
          <a:prstGeom prst="rect">
            <a:avLst/>
          </a:prstGeom>
        </p:spPr>
      </p:pic>
      <p:sp>
        <p:nvSpPr>
          <p:cNvPr id="9" name="弧形箭號 (下彎) 8"/>
          <p:cNvSpPr/>
          <p:nvPr/>
        </p:nvSpPr>
        <p:spPr>
          <a:xfrm rot="-600000" flipH="1">
            <a:off x="6757543" y="5728577"/>
            <a:ext cx="966841" cy="677326"/>
          </a:xfrm>
          <a:prstGeom prst="curvedDownArrow">
            <a:avLst>
              <a:gd name="adj1" fmla="val 25000"/>
              <a:gd name="adj2" fmla="val 50000"/>
              <a:gd name="adj3" fmla="val 40187"/>
            </a:avLst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804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15</a:t>
            </a:fld>
            <a:endParaRPr lang="zh-TW" altLang="en-US"/>
          </a:p>
        </p:txBody>
      </p:sp>
      <p:sp>
        <p:nvSpPr>
          <p:cNvPr id="5" name="文字方塊 4">
            <a:hlinkClick r:id="rId2"/>
          </p:cNvPr>
          <p:cNvSpPr txBox="1"/>
          <p:nvPr/>
        </p:nvSpPr>
        <p:spPr>
          <a:xfrm>
            <a:off x="651801" y="1700808"/>
            <a:ext cx="2645479" cy="55913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4400" b="1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>
                <a:solidFill>
                  <a:srgbClr val="0070C0"/>
                </a:solidFill>
              </a:rPr>
              <a:t>線上</a:t>
            </a:r>
            <a:r>
              <a:rPr lang="zh-TW" altLang="en-US" sz="3200" dirty="0" smtClean="0">
                <a:solidFill>
                  <a:srgbClr val="0070C0"/>
                </a:solidFill>
              </a:rPr>
              <a:t>選修連結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25101" t="11184" r="27650" b="155"/>
          <a:stretch/>
        </p:blipFill>
        <p:spPr>
          <a:xfrm>
            <a:off x="3491880" y="274638"/>
            <a:ext cx="4608512" cy="614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906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16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68094" y="1556792"/>
            <a:ext cx="2036828" cy="93164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填選班級</a:t>
            </a:r>
            <a:endParaRPr lang="zh-TW" altLang="en-US" sz="3200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/>
          <a:srcRect l="19731" t="9431" r="20469" b="26116"/>
          <a:stretch/>
        </p:blipFill>
        <p:spPr>
          <a:xfrm>
            <a:off x="2915816" y="1590745"/>
            <a:ext cx="5832648" cy="4469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284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3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17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674083" y="1556792"/>
            <a:ext cx="2592288" cy="10506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 smtClean="0"/>
              <a:t>進行選課</a:t>
            </a:r>
            <a:endParaRPr lang="zh-TW" altLang="en-US" sz="3200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2"/>
          <a:srcRect l="20737" t="9501" r="22417" b="10539"/>
          <a:stretch/>
        </p:blipFill>
        <p:spPr>
          <a:xfrm>
            <a:off x="3059833" y="1523673"/>
            <a:ext cx="5112568" cy="5112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693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4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18</a:t>
            </a:fld>
            <a:endParaRPr lang="zh-TW" altLang="en-US"/>
          </a:p>
        </p:txBody>
      </p:sp>
      <p:sp>
        <p:nvSpPr>
          <p:cNvPr id="6" name="文字方塊 5"/>
          <p:cNvSpPr txBox="1"/>
          <p:nvPr/>
        </p:nvSpPr>
        <p:spPr>
          <a:xfrm>
            <a:off x="890255" y="1196752"/>
            <a:ext cx="7776864" cy="12241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defPPr>
              <a:defRPr lang="zh-TW"/>
            </a:defPPr>
            <a:lvl1pPr>
              <a:spcBef>
                <a:spcPct val="0"/>
              </a:spcBef>
              <a:buNone/>
              <a:defRPr sz="3600" b="1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j-cs"/>
              </a:defRPr>
            </a:lvl1pPr>
          </a:lstStyle>
          <a:p>
            <a:r>
              <a:rPr lang="zh-TW" altLang="en-US" sz="3200" dirty="0"/>
              <a:t>選修完成，</a:t>
            </a:r>
            <a:r>
              <a:rPr lang="zh-TW" altLang="en-US" sz="3200" dirty="0" smtClean="0"/>
              <a:t>在選課截止</a:t>
            </a:r>
            <a:r>
              <a:rPr lang="zh-TW" altLang="en-US" sz="3200" dirty="0"/>
              <a:t>時間內</a:t>
            </a:r>
            <a:r>
              <a:rPr lang="zh-TW" altLang="en-US" sz="3200" dirty="0">
                <a:solidFill>
                  <a:srgbClr val="C00000"/>
                </a:solidFill>
              </a:rPr>
              <a:t>可進行修改</a:t>
            </a:r>
            <a:r>
              <a:rPr lang="zh-TW" altLang="en-US" sz="3200" dirty="0"/>
              <a:t>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2"/>
          <a:srcRect l="4721" t="10540" r="4472" b="35461"/>
          <a:stretch/>
        </p:blipFill>
        <p:spPr>
          <a:xfrm>
            <a:off x="179512" y="2420888"/>
            <a:ext cx="8856984" cy="3744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55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1296362"/>
              </p:ext>
            </p:extLst>
          </p:nvPr>
        </p:nvGraphicFramePr>
        <p:xfrm>
          <a:off x="1475656" y="2204864"/>
          <a:ext cx="5912505" cy="3024334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44357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020458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347690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6892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400" b="1" dirty="0" smtClean="0">
                          <a:solidFill>
                            <a:schemeClr val="bg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每周彈性學習時間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節數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一年級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1</a:t>
                      </a:r>
                      <a:r>
                        <a:rPr lang="zh-TW" altLang="en-US" sz="2800" dirty="0" smtClean="0"/>
                        <a:t>節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二年級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2</a:t>
                      </a:r>
                      <a:r>
                        <a:rPr lang="zh-TW" altLang="en-US" sz="2800" dirty="0" smtClean="0"/>
                        <a:t>節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8885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三年級</a:t>
                      </a:r>
                      <a:endParaRPr lang="zh-TW" sz="2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星期三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800" dirty="0" smtClean="0"/>
                        <a:t>第</a:t>
                      </a:r>
                      <a:r>
                        <a:rPr lang="en-US" altLang="zh-TW" sz="2800" dirty="0" smtClean="0"/>
                        <a:t>3</a:t>
                      </a:r>
                      <a:r>
                        <a:rPr lang="zh-TW" altLang="en-US" sz="2800" dirty="0" smtClean="0"/>
                        <a:t>節</a:t>
                      </a:r>
                      <a:r>
                        <a:rPr lang="en-US" altLang="zh-TW" sz="2800" dirty="0" smtClean="0"/>
                        <a:t>(</a:t>
                      </a:r>
                      <a:r>
                        <a:rPr lang="zh-TW" altLang="en-US" sz="2800" dirty="0" smtClean="0"/>
                        <a:t>或</a:t>
                      </a:r>
                      <a:r>
                        <a:rPr lang="en-US" altLang="zh-TW" sz="2800" dirty="0" smtClean="0"/>
                        <a:t>3-4)</a:t>
                      </a:r>
                      <a:endParaRPr lang="zh-TW" altLang="en-US" sz="2800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</a:tbl>
          </a:graphicData>
        </a:graphic>
      </p:graphicFrame>
      <p:sp>
        <p:nvSpPr>
          <p:cNvPr id="9" name="標題 6"/>
          <p:cNvSpPr txBox="1">
            <a:spLocks/>
          </p:cNvSpPr>
          <p:nvPr/>
        </p:nvSpPr>
        <p:spPr>
          <a:xfrm>
            <a:off x="611560" y="620688"/>
            <a:ext cx="8075240" cy="936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endParaRPr lang="zh-TW" altLang="en-US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9967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11215" y="2179477"/>
            <a:ext cx="8337249" cy="3877815"/>
          </a:xfrm>
        </p:spPr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部定必修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一般共同科目：各領域課程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以群科規畫為主：群科核心專業及實習科目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校訂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必修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依據本校願景與學生圖像規劃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學校願景：有禮貌、負責任、技術優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學生圖像：品德力、學習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力、專業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力、統整力、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課程規劃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向上箭號圖說文字 2">
            <a:hlinkClick r:id="rId2" action="ppaction://hlinksldjump"/>
          </p:cNvPr>
          <p:cNvSpPr/>
          <p:nvPr/>
        </p:nvSpPr>
        <p:spPr>
          <a:xfrm>
            <a:off x="7740352" y="5733256"/>
            <a:ext cx="1008112" cy="64807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565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7756263" cy="1054250"/>
          </a:xfrm>
        </p:spPr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彈性學習選修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紙本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20</a:t>
            </a:fld>
            <a:endParaRPr lang="zh-TW" altLang="en-US"/>
          </a:p>
        </p:txBody>
      </p:sp>
      <p:pic>
        <p:nvPicPr>
          <p:cNvPr id="1026" name="Picture 2" descr="C:\Users\admin\Desktop\新增資料夾\螢幕擷取畫面 2021-11-09 1011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696743" cy="524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45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r>
              <a:rPr lang="zh-TW" altLang="en-US" sz="2800" b="1" dirty="0" smtClean="0">
                <a:latin typeface="微軟正黑體" pitchFamily="34" charset="-120"/>
                <a:ea typeface="微軟正黑體" pitchFamily="34" charset="-120"/>
              </a:rPr>
              <a:t>自主學習申請時程：</a:t>
            </a:r>
            <a:endParaRPr lang="en-US" altLang="zh-TW" sz="28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每學期</a:t>
            </a:r>
            <a:r>
              <a:rPr lang="zh-TW" altLang="en-US" sz="26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開學第一週</a:t>
            </a:r>
            <a:r>
              <a:rPr lang="zh-TW" altLang="en-US" sz="2600" b="1" dirty="0" smtClean="0">
                <a:latin typeface="微軟正黑體" pitchFamily="34" charset="-120"/>
                <a:ea typeface="微軟正黑體" pitchFamily="34" charset="-120"/>
              </a:rPr>
              <a:t>前提出申請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sz="2600" b="1" dirty="0">
                <a:latin typeface="微軟正黑體" pitchFamily="34" charset="-120"/>
                <a:ea typeface="微軟正黑體" pitchFamily="34" charset="-120"/>
              </a:rPr>
              <a:t>經審核後可於各年級彈性學習時間進行自主學習</a:t>
            </a:r>
            <a:endParaRPr lang="en-US" altLang="zh-TW" sz="2600" b="1" dirty="0" smtClean="0">
              <a:latin typeface="微軟正黑體" pitchFamily="34" charset="-120"/>
              <a:ea typeface="微軟正黑體" pitchFamily="34" charset="-120"/>
              <a:hlinkClick r:id="rId3" action="ppaction://hlinkfile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3" action="ppaction://hlinkfile"/>
              </a:rPr>
              <a:t>自主學習申請表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申請表書寫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範例</a:t>
            </a: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4" action="ppaction://hlinkfile"/>
              </a:rPr>
              <a:t>1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範例</a:t>
            </a:r>
            <a:r>
              <a:rPr lang="en-US" altLang="zh-TW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5" action="ppaction://hlinkfile"/>
              </a:rPr>
              <a:t>2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b="1" dirty="0" smtClean="0">
                <a:solidFill>
                  <a:srgbClr val="C00000"/>
                </a:solidFill>
                <a:latin typeface="微軟正黑體" pitchFamily="34" charset="-120"/>
                <a:ea typeface="微軟正黑體" pitchFamily="34" charset="-120"/>
                <a:hlinkClick r:id="rId6" action="ppaction://hlinkfile"/>
              </a:rPr>
              <a:t>自主學習成果書寫範例</a:t>
            </a:r>
            <a:endParaRPr lang="en-US" altLang="zh-TW" sz="2800" b="1" dirty="0" smtClean="0">
              <a:solidFill>
                <a:srgbClr val="C00000"/>
              </a:solidFill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endParaRPr lang="zh-TW" altLang="en-US" sz="28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21</a:t>
            </a:fld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自主學習申請與規範</a:t>
            </a:r>
            <a:endParaRPr lang="zh-TW" altLang="en-US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51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457200" y="1363004"/>
            <a:ext cx="1090464" cy="3362140"/>
          </a:xfrm>
        </p:spPr>
        <p:txBody>
          <a:bodyPr vert="eaVert" anchor="ctr"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zh-TW" altLang="en-US" sz="3600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有選修問題找誰</a:t>
            </a:r>
            <a:endParaRPr lang="en-US" altLang="zh-TW" sz="3600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2525342"/>
              </p:ext>
            </p:extLst>
          </p:nvPr>
        </p:nvGraphicFramePr>
        <p:xfrm>
          <a:off x="1539814" y="1345632"/>
          <a:ext cx="5912505" cy="497571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1544357">
                  <a:extLst>
                    <a:ext uri="{9D8B030D-6E8A-4147-A177-3AD203B41FA5}">
                      <a16:colId xmlns:a16="http://schemas.microsoft.com/office/drawing/2014/main" xmlns="" val="2244360213"/>
                    </a:ext>
                  </a:extLst>
                </a:gridCol>
                <a:gridCol w="2020458">
                  <a:extLst>
                    <a:ext uri="{9D8B030D-6E8A-4147-A177-3AD203B41FA5}">
                      <a16:colId xmlns:a16="http://schemas.microsoft.com/office/drawing/2014/main" xmlns="" val="1217556704"/>
                    </a:ext>
                  </a:extLst>
                </a:gridCol>
                <a:gridCol w="2347690">
                  <a:extLst>
                    <a:ext uri="{9D8B030D-6E8A-4147-A177-3AD203B41FA5}">
                      <a16:colId xmlns:a16="http://schemas.microsoft.com/office/drawing/2014/main" xmlns="" val="721252097"/>
                    </a:ext>
                  </a:extLst>
                </a:gridCol>
              </a:tblGrid>
              <a:tr h="670768"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3200" kern="100" dirty="0">
                          <a:effectLst/>
                        </a:rPr>
                        <a:t>課程諮詢輔導教師諮詢時間表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46209443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輔導室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張俶萍老師</a:t>
                      </a:r>
                      <a:endParaRPr lang="zh-TW" sz="24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星期二第</a:t>
                      </a:r>
                      <a:r>
                        <a:rPr lang="en-US" altLang="zh-TW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en-US" altLang="zh-TW" sz="1800" kern="100" smtClean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1800" kern="10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星期三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第</a:t>
                      </a:r>
                      <a:r>
                        <a:rPr lang="en-US" altLang="zh-TW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7</a:t>
                      </a:r>
                      <a:r>
                        <a:rPr lang="zh-TW" altLang="en-US" sz="1800" kern="100" dirty="0" smtClean="0">
                          <a:effectLst/>
                          <a:latin typeface="Calibri" panose="020F0502020204030204" pitchFamily="34" charset="0"/>
                          <a:ea typeface="新細明體" panose="02020500000000000000" pitchFamily="18" charset="-120"/>
                          <a:cs typeface="Times New Roman" panose="02020603050405020304" pitchFamily="18" charset="0"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53133972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輪機科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蕭守進組長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073583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食品科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李百齡</a:t>
                      </a:r>
                      <a:r>
                        <a:rPr lang="zh-TW" sz="2400" kern="100" dirty="0" smtClean="0">
                          <a:effectLst/>
                        </a:rPr>
                        <a:t>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</a:t>
                      </a:r>
                      <a:r>
                        <a:rPr lang="zh-TW" altLang="en-US" sz="2400" kern="100" dirty="0" smtClean="0">
                          <a:effectLst/>
                        </a:rPr>
                        <a:t>三</a:t>
                      </a:r>
                      <a:r>
                        <a:rPr lang="en-US" altLang="zh-TW" sz="2400" kern="100" dirty="0" smtClean="0">
                          <a:effectLst/>
                        </a:rPr>
                        <a:t>3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</a:rPr>
                        <a:t>4</a:t>
                      </a:r>
                      <a:r>
                        <a:rPr lang="zh-TW" sz="2400" kern="100" dirty="0" smtClean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5071870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養殖科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王嘉穗老師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19924147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航管科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張茹茗主任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5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6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3828619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家政科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史淑穎主任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</a:rPr>
                        <a:t>2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5784644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>
                          <a:effectLst/>
                        </a:rPr>
                        <a:t>電子科</a:t>
                      </a:r>
                      <a:endParaRPr lang="zh-TW" sz="1800" kern="10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蔡明</a:t>
                      </a:r>
                      <a:r>
                        <a:rPr lang="zh-TW" sz="2400" kern="100" dirty="0" smtClean="0">
                          <a:effectLst/>
                        </a:rPr>
                        <a:t>徑</a:t>
                      </a:r>
                      <a:r>
                        <a:rPr lang="zh-TW" altLang="en-US" sz="2400" kern="100" dirty="0" smtClean="0">
                          <a:effectLst/>
                        </a:rPr>
                        <a:t>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星期三</a:t>
                      </a:r>
                      <a:r>
                        <a:rPr lang="en-US" sz="2400" kern="100" dirty="0">
                          <a:effectLst/>
                        </a:rPr>
                        <a:t>2</a:t>
                      </a:r>
                      <a:r>
                        <a:rPr lang="zh-TW" sz="2400" kern="100" dirty="0">
                          <a:effectLst/>
                        </a:rPr>
                        <a:t>、</a:t>
                      </a:r>
                      <a:r>
                        <a:rPr lang="en-US" sz="2400" kern="100" dirty="0">
                          <a:effectLst/>
                        </a:rPr>
                        <a:t>3</a:t>
                      </a:r>
                      <a:r>
                        <a:rPr lang="zh-TW" sz="2400" kern="100" dirty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731914998"/>
                  </a:ext>
                </a:extLst>
              </a:tr>
              <a:tr h="53661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>
                          <a:effectLst/>
                        </a:rPr>
                        <a:t>召集人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altLang="en-US" sz="2400" kern="100" dirty="0" smtClean="0">
                          <a:effectLst/>
                        </a:rPr>
                        <a:t>邱玉瑾</a:t>
                      </a:r>
                      <a:r>
                        <a:rPr lang="zh-TW" sz="2400" kern="100" dirty="0" smtClean="0">
                          <a:effectLst/>
                        </a:rPr>
                        <a:t>老師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2400" kern="100" dirty="0" smtClean="0">
                          <a:effectLst/>
                        </a:rPr>
                        <a:t>星期三</a:t>
                      </a:r>
                      <a:r>
                        <a:rPr lang="en-US" altLang="zh-TW" sz="2400" kern="100" dirty="0">
                          <a:effectLst/>
                        </a:rPr>
                        <a:t>5</a:t>
                      </a:r>
                      <a:r>
                        <a:rPr lang="zh-TW" sz="2400" kern="100" dirty="0" smtClean="0">
                          <a:effectLst/>
                        </a:rPr>
                        <a:t>、</a:t>
                      </a:r>
                      <a:r>
                        <a:rPr lang="en-US" altLang="zh-TW" sz="2400" kern="100" dirty="0">
                          <a:effectLst/>
                        </a:rPr>
                        <a:t>6</a:t>
                      </a:r>
                      <a:r>
                        <a:rPr lang="zh-TW" sz="2400" kern="100" dirty="0" smtClean="0">
                          <a:effectLst/>
                        </a:rPr>
                        <a:t>節</a:t>
                      </a:r>
                      <a:endParaRPr lang="zh-TW" sz="1800" kern="100" dirty="0">
                        <a:effectLst/>
                        <a:latin typeface="Calibri" panose="020F0502020204030204" pitchFamily="34" charset="0"/>
                        <a:ea typeface="新細明體" panose="02020500000000000000" pitchFamily="18" charset="-12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7683271"/>
                  </a:ext>
                </a:extLst>
              </a:tr>
            </a:tbl>
          </a:graphicData>
        </a:graphic>
      </p:graphicFrame>
      <p:pic>
        <p:nvPicPr>
          <p:cNvPr id="1027" name="Picture 3" descr="emojidex - custom emoji service and apps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148" y="4725144"/>
            <a:ext cx="1294568" cy="129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標題 6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2502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感謝聆聽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如有任何問題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，</a:t>
            </a:r>
            <a: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altLang="zh-TW" b="1" dirty="0" smtClean="0">
                <a:latin typeface="微軟正黑體" pitchFamily="34" charset="-120"/>
                <a:ea typeface="微軟正黑體" pitchFamily="34" charset="-120"/>
              </a:rPr>
            </a:b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歡迎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至教務處詢問</a:t>
            </a:r>
          </a:p>
        </p:txBody>
      </p:sp>
      <p:sp>
        <p:nvSpPr>
          <p:cNvPr id="2" name="副標題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東港海事教務處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76735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411215" y="2179477"/>
            <a:ext cx="8337249" cy="3877815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選修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專業精進：選修課程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 lvl="1"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專業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分流：配合多元選修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彈性</a:t>
            </a: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學習</a:t>
            </a:r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時間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>
                <a:latin typeface="微軟正黑體" pitchFamily="34" charset="-120"/>
                <a:ea typeface="微軟正黑體" pitchFamily="34" charset="-120"/>
              </a:rPr>
              <a:t>自主學習申請與執行</a:t>
            </a:r>
            <a:endParaRPr lang="en-US" altLang="zh-TW" b="1" dirty="0" smtClean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latin typeface="微軟正黑體" pitchFamily="34" charset="-120"/>
                <a:ea typeface="微軟正黑體" pitchFamily="34" charset="-120"/>
              </a:rPr>
              <a:t>課程規劃</a:t>
            </a:r>
            <a:endParaRPr lang="zh-TW" altLang="en-US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向上箭號圖說文字 2">
            <a:hlinkClick r:id="rId2" action="ppaction://hlinksldjump"/>
          </p:cNvPr>
          <p:cNvSpPr/>
          <p:nvPr/>
        </p:nvSpPr>
        <p:spPr>
          <a:xfrm>
            <a:off x="7740352" y="5733256"/>
            <a:ext cx="1008112" cy="648072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3657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115616" y="2348880"/>
            <a:ext cx="6480000" cy="3528000"/>
          </a:xfrm>
        </p:spPr>
        <p:txBody>
          <a:bodyPr>
            <a:noAutofit/>
          </a:bodyPr>
          <a:lstStyle/>
          <a:p>
            <a:pPr>
              <a:lnSpc>
                <a:spcPts val="5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自發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互動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共好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ts val="5000"/>
              </a:lnSpc>
              <a:buNone/>
            </a:pPr>
            <a:r>
              <a:rPr lang="en-US" altLang="zh-TW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（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合稱「</a:t>
            </a:r>
            <a:r>
              <a:rPr lang="zh-TW" altLang="en-US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自動好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）為精神。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ts val="5000"/>
              </a:lnSpc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核心素養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」作為課程發展的主軸，強調培養以人為本的「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終身學習者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0584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二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043608" y="2420888"/>
            <a:ext cx="6480000" cy="352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課程類型區分為二大類：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lnSpc>
                <a:spcPct val="150000"/>
              </a:lnSpc>
              <a:spcBef>
                <a:spcPts val="600"/>
              </a:spcBef>
              <a:buNone/>
            </a:pPr>
            <a:r>
              <a:rPr lang="en-US" altLang="zh-TW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」與「</a:t>
            </a:r>
            <a:r>
              <a:rPr lang="zh-TW" altLang="en-US" sz="36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sz="3600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sz="3600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6185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新課綱精神與特色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en-US" altLang="zh-TW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chemeClr val="tx2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>
          <a:xfrm>
            <a:off x="1115616" y="2564904"/>
            <a:ext cx="6480000" cy="352800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部定課程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一般科目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實習科目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  <a:spcBef>
                <a:spcPts val="600"/>
              </a:spcBef>
            </a:pP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en-US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」包含「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校訂必修課程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選修課程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」、「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團體活動時間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」及「</a:t>
            </a:r>
            <a:r>
              <a:rPr lang="zh-TW" altLang="en-US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彈性學習時間</a:t>
            </a:r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」。</a:t>
            </a:r>
            <a:endParaRPr lang="en-US" altLang="zh-TW" b="1" dirty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13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多元選修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一</a:t>
            </a:r>
            <a:r>
              <a:rPr lang="en-US" altLang="zh-TW" b="1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b="1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 sz="3600" b="1" dirty="0" smtClean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精神：多元展能，增廣學習</a:t>
            </a:r>
            <a:endParaRPr lang="en-US" altLang="zh-TW" sz="3600" b="1" dirty="0" smtClean="0">
              <a:solidFill>
                <a:srgbClr val="C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專業分流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同科跨班選修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單科單班分組選修</a:t>
            </a: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lnSpc>
                <a:spcPct val="150000"/>
              </a:lnSpc>
            </a:pPr>
            <a:endParaRPr lang="en-US" altLang="zh-TW" b="1" dirty="0" smtClean="0">
              <a:solidFill>
                <a:srgbClr val="7030A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6607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b="1" dirty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專業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分流</a:t>
            </a:r>
            <a:r>
              <a:rPr lang="en-US" altLang="zh-TW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b="1" dirty="0" smtClean="0">
                <a:solidFill>
                  <a:srgbClr val="7030A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以電子科為例</a:t>
            </a:r>
            <a:endParaRPr lang="zh-TW" altLang="en-US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872297" y="-147796"/>
            <a:ext cx="5399405" cy="79444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48255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同</a:t>
            </a:r>
            <a:r>
              <a:rPr lang="zh-TW" altLang="en-US" sz="4800" b="1" dirty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科跨班</a:t>
            </a:r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選修</a:t>
            </a:r>
            <a:r>
              <a:rPr lang="en-US" altLang="zh-TW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</a:t>
            </a:r>
            <a:r>
              <a:rPr lang="zh-TW" altLang="en-US" sz="4800" b="1" dirty="0" smtClean="0">
                <a:solidFill>
                  <a:schemeClr val="tx2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以輪機科為例</a:t>
            </a:r>
            <a:endParaRPr lang="zh-TW" altLang="en-US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C05AC6-7CC1-4CA8-B355-D085699BB8EA}" type="slidenum">
              <a:rPr lang="zh-TW" altLang="en-US" smtClean="0"/>
              <a:t>9</a:t>
            </a:fld>
            <a:endParaRPr lang="zh-TW" altLang="en-US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412776"/>
            <a:ext cx="7219122" cy="5134053"/>
          </a:xfrm>
          <a:prstGeom prst="rect">
            <a:avLst/>
          </a:prstGeom>
        </p:spPr>
      </p:pic>
      <p:sp>
        <p:nvSpPr>
          <p:cNvPr id="8" name="矩形 7">
            <a:hlinkClick r:id="rId3" action="ppaction://hlinkfile"/>
          </p:cNvPr>
          <p:cNvSpPr/>
          <p:nvPr/>
        </p:nvSpPr>
        <p:spPr>
          <a:xfrm>
            <a:off x="5438045" y="2060848"/>
            <a:ext cx="2752677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20000" b="1" cap="none" spc="0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標楷體" panose="03000509000000000000" pitchFamily="65" charset="-120"/>
                <a:ea typeface="標楷體" panose="03000509000000000000" pitchFamily="65" charset="-120"/>
              </a:rPr>
              <a:t>例</a:t>
            </a:r>
            <a:endParaRPr lang="zh-TW" altLang="en-US" sz="20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055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精裝版">
  <a:themeElements>
    <a:clrScheme name="精裝版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精裝版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精裝版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327</TotalTime>
  <Words>711</Words>
  <Application>Microsoft Office PowerPoint</Application>
  <PresentationFormat>如螢幕大小 (4:3)</PresentationFormat>
  <Paragraphs>160</Paragraphs>
  <Slides>23</Slides>
  <Notes>1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23</vt:i4>
      </vt:variant>
    </vt:vector>
  </HeadingPairs>
  <TitlesOfParts>
    <vt:vector size="24" baseType="lpstr">
      <vt:lpstr>精裝版</vt:lpstr>
      <vt:lpstr>教務處週會宣導</vt:lpstr>
      <vt:lpstr>課程規劃</vt:lpstr>
      <vt:lpstr>課程規劃</vt:lpstr>
      <vt:lpstr>新課綱精神與特色(一)</vt:lpstr>
      <vt:lpstr>新課綱精神與特色(二)</vt:lpstr>
      <vt:lpstr>新課綱精神與特色(三)</vt:lpstr>
      <vt:lpstr>多元選修(一)</vt:lpstr>
      <vt:lpstr>專業分流-以電子科為例</vt:lpstr>
      <vt:lpstr>同科跨班選修-以輪機科為例</vt:lpstr>
      <vt:lpstr>同科單班選修-以家政科為例</vt:lpstr>
      <vt:lpstr>多元選修(二)</vt:lpstr>
      <vt:lpstr>選課流程</vt:lpstr>
      <vt:lpstr>選課時程</vt:lpstr>
      <vt:lpstr>有哪些選修科目</vt:lpstr>
      <vt:lpstr>如何選修1</vt:lpstr>
      <vt:lpstr>如何選修2</vt:lpstr>
      <vt:lpstr>如何選修3</vt:lpstr>
      <vt:lpstr>如何選修4</vt:lpstr>
      <vt:lpstr>PowerPoint 簡報</vt:lpstr>
      <vt:lpstr>彈性學習選修(紙本)</vt:lpstr>
      <vt:lpstr>自主學習申請與規範</vt:lpstr>
      <vt:lpstr>PowerPoint 簡報</vt:lpstr>
      <vt:lpstr>感謝聆聽 如有任何問題， 歡迎至教務處詢問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內容概要</dc:title>
  <dc:creator>username</dc:creator>
  <cp:lastModifiedBy>admin</cp:lastModifiedBy>
  <cp:revision>86</cp:revision>
  <dcterms:created xsi:type="dcterms:W3CDTF">2021-11-07T00:57:01Z</dcterms:created>
  <dcterms:modified xsi:type="dcterms:W3CDTF">2021-11-16T05:20:40Z</dcterms:modified>
</cp:coreProperties>
</file>