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8" r:id="rId2"/>
    <p:sldId id="266" r:id="rId3"/>
    <p:sldId id="265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6" r:id="rId22"/>
    <p:sldId id="315" r:id="rId23"/>
    <p:sldId id="317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101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52FF6-D5F5-40EA-B8E9-BBBAFC79F58C}" type="datetimeFigureOut">
              <a:rPr lang="zh-TW" altLang="en-US" smtClean="0"/>
              <a:t>2021/11/16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30862-2572-44BE-858B-F21B78A883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8032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0862-2572-44BE-858B-F21B78A88324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6559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55F8C1-38EB-4624-843B-3B03A719B9B4}" type="datetimeFigureOut">
              <a:rPr lang="zh-TW" altLang="en-US" smtClean="0"/>
              <a:t>2021/11/16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F4CC40-B33B-4C6D-A32A-FB0ED8765963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F8C1-38EB-4624-843B-3B03A719B9B4}" type="datetimeFigureOut">
              <a:rPr lang="zh-TW" altLang="en-US" smtClean="0"/>
              <a:t>2021/11/16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CC40-B33B-4C6D-A32A-FB0ED8765963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F8C1-38EB-4624-843B-3B03A719B9B4}" type="datetimeFigureOut">
              <a:rPr lang="zh-TW" altLang="en-US" smtClean="0"/>
              <a:t>2021/11/16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CC40-B33B-4C6D-A32A-FB0ED8765963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F8C1-38EB-4624-843B-3B03A719B9B4}" type="datetimeFigureOut">
              <a:rPr lang="zh-TW" altLang="en-US" smtClean="0"/>
              <a:t>2021/11/16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CC40-B33B-4C6D-A32A-FB0ED876596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F8C1-38EB-4624-843B-3B03A719B9B4}" type="datetimeFigureOut">
              <a:rPr lang="zh-TW" altLang="en-US" smtClean="0"/>
              <a:t>2021/11/16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CC40-B33B-4C6D-A32A-FB0ED876596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F8C1-38EB-4624-843B-3B03A719B9B4}" type="datetimeFigureOut">
              <a:rPr lang="zh-TW" altLang="en-US" smtClean="0"/>
              <a:t>2021/11/16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CC40-B33B-4C6D-A32A-FB0ED876596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F8C1-38EB-4624-843B-3B03A719B9B4}" type="datetimeFigureOut">
              <a:rPr lang="zh-TW" altLang="en-US" smtClean="0"/>
              <a:t>2021/11/16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CC40-B33B-4C6D-A32A-FB0ED8765963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F8C1-38EB-4624-843B-3B03A719B9B4}" type="datetimeFigureOut">
              <a:rPr lang="zh-TW" altLang="en-US" smtClean="0"/>
              <a:t>2021/11/16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CC40-B33B-4C6D-A32A-FB0ED8765963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F8C1-38EB-4624-843B-3B03A719B9B4}" type="datetimeFigureOut">
              <a:rPr lang="zh-TW" altLang="en-US" smtClean="0"/>
              <a:t>2021/11/16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CC40-B33B-4C6D-A32A-FB0ED876596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F8C1-38EB-4624-843B-3B03A719B9B4}" type="datetimeFigureOut">
              <a:rPr lang="zh-TW" altLang="en-US" smtClean="0"/>
              <a:t>2021/11/16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CC40-B33B-4C6D-A32A-FB0ED876596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F8C1-38EB-4624-843B-3B03A719B9B4}" type="datetimeFigureOut">
              <a:rPr lang="zh-TW" altLang="en-US" smtClean="0"/>
              <a:t>2021/11/16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CC40-B33B-4C6D-A32A-FB0ED876596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E55F8C1-38EB-4624-843B-3B03A719B9B4}" type="datetimeFigureOut">
              <a:rPr lang="zh-TW" altLang="en-US" smtClean="0"/>
              <a:t>2021/11/16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9F4CC40-B33B-4C6D-A32A-FB0ED876596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23478;&#25919;&#31185;&#23637;&#31034;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tkms.ptc.edu.tw/ischool/publish_page/4/?cid=46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docs.google.com/forms/d/1mZNezSoz0FkesuMR2rYqjhhzkIX7L3GJJDzuRj6kI4c/edit?usp=sharing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&#22283;&#31435;&#26481;&#28207;&#28023;&#20107;&#24392;&#24615;&#23416;&#32722;&#26178;&#38291;&#23526;&#26045;&#35215;&#23450;(&#33258;&#20027;&#23416;&#32722;).doc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33258;&#20027;&#23416;&#32722;&#25104;&#26524;&#22577;&#21578;.docx" TargetMode="External"/><Relationship Id="rId5" Type="http://schemas.openxmlformats.org/officeDocument/2006/relationships/hyperlink" Target="&#33258;&#20027;&#23416;&#32722;&#31684;&#20363;2.pdf" TargetMode="External"/><Relationship Id="rId4" Type="http://schemas.openxmlformats.org/officeDocument/2006/relationships/hyperlink" Target="&#33258;&#20027;&#23416;&#32722;&#31684;&#20363;1.pdf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36650;&#27231;&#31185;&#23637;&#31034;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教務處週會宣導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學年度第一學期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6396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35280" cy="1143000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</a:t>
            </a:r>
            <a:r>
              <a:rPr lang="zh-TW" altLang="en-US" sz="48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</a:t>
            </a:r>
            <a:r>
              <a:rPr lang="zh-TW" altLang="en-US" sz="4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</a:t>
            </a:r>
            <a:r>
              <a:rPr lang="zh-TW" altLang="en-US" sz="48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班選修</a:t>
            </a:r>
            <a:r>
              <a:rPr lang="en-US" altLang="zh-TW" sz="48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8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以家政科為例</a:t>
            </a:r>
            <a:endParaRPr lang="zh-TW" alt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42802"/>
            <a:ext cx="7306411" cy="5166518"/>
          </a:xfrm>
          <a:prstGeom prst="rect">
            <a:avLst/>
          </a:prstGeom>
        </p:spPr>
      </p:pic>
      <p:sp>
        <p:nvSpPr>
          <p:cNvPr id="7" name="矩形 6">
            <a:hlinkClick r:id="rId3" action="ppaction://hlinkfile"/>
          </p:cNvPr>
          <p:cNvSpPr/>
          <p:nvPr/>
        </p:nvSpPr>
        <p:spPr>
          <a:xfrm>
            <a:off x="5580112" y="1916832"/>
            <a:ext cx="2752677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0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endParaRPr lang="zh-TW" altLang="en-US" sz="20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779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多元選修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選課流程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選課時程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有哪些選修科目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如何選修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476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流程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5" name="image57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7944" y="404664"/>
            <a:ext cx="4564663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3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56263" cy="1054250"/>
          </a:xfrm>
        </p:spPr>
        <p:txBody>
          <a:bodyPr>
            <a:normAutofit/>
          </a:bodyPr>
          <a:lstStyle/>
          <a:p>
            <a:pPr algn="l"/>
            <a:r>
              <a:rPr lang="zh-TW" altLang="en-US" sz="44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選課時程</a:t>
            </a:r>
            <a:endParaRPr lang="zh-TW" altLang="en-US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13</a:t>
            </a:fld>
            <a:endParaRPr lang="zh-TW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947544"/>
              </p:ext>
            </p:extLst>
          </p:nvPr>
        </p:nvGraphicFramePr>
        <p:xfrm>
          <a:off x="457200" y="1196752"/>
          <a:ext cx="8579297" cy="54006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11326">
                  <a:extLst>
                    <a:ext uri="{9D8B030D-6E8A-4147-A177-3AD203B41FA5}">
                      <a16:colId xmlns:a16="http://schemas.microsoft.com/office/drawing/2014/main" xmlns="" val="3965814715"/>
                    </a:ext>
                  </a:extLst>
                </a:gridCol>
                <a:gridCol w="2135322">
                  <a:extLst>
                    <a:ext uri="{9D8B030D-6E8A-4147-A177-3AD203B41FA5}">
                      <a16:colId xmlns:a16="http://schemas.microsoft.com/office/drawing/2014/main" xmlns="" val="1905471337"/>
                    </a:ext>
                  </a:extLst>
                </a:gridCol>
                <a:gridCol w="2268697">
                  <a:extLst>
                    <a:ext uri="{9D8B030D-6E8A-4147-A177-3AD203B41FA5}">
                      <a16:colId xmlns:a16="http://schemas.microsoft.com/office/drawing/2014/main" xmlns="" val="2360808033"/>
                    </a:ext>
                  </a:extLst>
                </a:gridCol>
                <a:gridCol w="3563952">
                  <a:extLst>
                    <a:ext uri="{9D8B030D-6E8A-4147-A177-3AD203B41FA5}">
                      <a16:colId xmlns:a16="http://schemas.microsoft.com/office/drawing/2014/main" xmlns="" val="443768413"/>
                    </a:ext>
                  </a:extLst>
                </a:gridCol>
              </a:tblGrid>
              <a:tr h="325084">
                <a:tc>
                  <a:txBody>
                    <a:bodyPr/>
                    <a:lstStyle/>
                    <a:p>
                      <a:pPr marL="31115" marR="10795"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 err="1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序號</a:t>
                      </a:r>
                      <a:endParaRPr lang="zh-TW" sz="2000" b="1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115" marR="107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baseline="0" dirty="0" err="1">
                          <a:solidFill>
                            <a:schemeClr val="lt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時間</a:t>
                      </a:r>
                      <a:endParaRPr lang="zh-TW" sz="2000" b="1" kern="1200" baseline="0" dirty="0">
                        <a:solidFill>
                          <a:schemeClr val="lt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115" marR="107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baseline="0" dirty="0" err="1">
                          <a:solidFill>
                            <a:schemeClr val="lt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活動內容</a:t>
                      </a:r>
                      <a:endParaRPr lang="zh-TW" sz="2000" b="1" kern="1200" baseline="0" dirty="0">
                        <a:solidFill>
                          <a:schemeClr val="lt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95045" marR="977265" algn="ctr">
                        <a:lnSpc>
                          <a:spcPct val="100000"/>
                        </a:lnSpc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 err="1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說明</a:t>
                      </a:r>
                      <a:endParaRPr lang="zh-TW" sz="2000" b="1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80359187"/>
                  </a:ext>
                </a:extLst>
              </a:tr>
              <a:tr h="975252"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sz="2000" b="1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130" marR="139700" algn="ctr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-1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r>
                        <a:rPr lang="en-US" sz="2000" b="1" spc="-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sz="2000" b="1" spc="-5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en-US" sz="2000" b="1" spc="-5" baseline="0" dirty="0" err="1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上學期</a:t>
                      </a:r>
                      <a:r>
                        <a:rPr lang="en-US" sz="2000" b="1" spc="-5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</a:p>
                    <a:p>
                      <a:pPr marL="24130" marR="139700" algn="ctr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-5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en-US" altLang="zh-TW" sz="2000" b="1" spc="-5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  <a:r>
                        <a:rPr lang="en-US" sz="2000" b="1" spc="-5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sz="2000" b="1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en-US" sz="2000" b="1" baseline="0" dirty="0" err="1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下學期</a:t>
                      </a:r>
                      <a:r>
                        <a:rPr lang="en-US" sz="2000" b="1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sz="2000" b="1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000" b="1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辦理次學期選課宣導說明會</a:t>
                      </a:r>
                      <a:endParaRPr lang="zh-TW" sz="2000" b="1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marR="1079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1.</a:t>
                      </a:r>
                      <a:r>
                        <a:rPr lang="zh-TW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舊</a:t>
                      </a:r>
                      <a:r>
                        <a:rPr lang="zh-TW" sz="2000" b="1" kern="1200" baseline="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生利用前一學期末</a:t>
                      </a:r>
                      <a:r>
                        <a:rPr lang="zh-TW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進行選課</a:t>
                      </a:r>
                      <a:r>
                        <a:rPr lang="en-US" altLang="zh-TW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2.</a:t>
                      </a:r>
                      <a:r>
                        <a:rPr lang="zh-TW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新生利用</a:t>
                      </a:r>
                      <a:r>
                        <a:rPr lang="zh-TW" altLang="en-US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始業輔導</a:t>
                      </a:r>
                      <a:r>
                        <a:rPr lang="zh-TW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時段</a:t>
                      </a:r>
                      <a:r>
                        <a:rPr lang="zh-TW" sz="2000" b="1" kern="1200" baseline="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進行選課宣導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840700038"/>
                  </a:ext>
                </a:extLst>
              </a:tr>
              <a:tr h="19505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 </a:t>
                      </a:r>
                      <a:endParaRPr lang="zh-TW" sz="2000" b="1" baseline="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 </a:t>
                      </a:r>
                      <a:endParaRPr lang="zh-TW" sz="2000" b="1" baseline="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279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endParaRPr lang="zh-TW" sz="2000" b="1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2400" b="1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 </a:t>
                      </a:r>
                      <a:r>
                        <a:rPr lang="en-US" sz="2400" b="1" spc="-5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</a:t>
                      </a:r>
                      <a:r>
                        <a:rPr lang="en-US" sz="2400" b="1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sz="2400" b="1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400" b="1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選</a:t>
                      </a:r>
                      <a:r>
                        <a:rPr lang="en-US" sz="2400" b="1" baseline="0" dirty="0" err="1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上學期</a:t>
                      </a:r>
                      <a:r>
                        <a:rPr lang="en-US" sz="2400" b="1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</a:p>
                    <a:p>
                      <a:pPr marL="24130" marR="889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11</a:t>
                      </a:r>
                      <a:r>
                        <a:rPr lang="en-US" sz="2400" b="1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sz="2400" b="1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400" b="1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選</a:t>
                      </a:r>
                      <a:r>
                        <a:rPr lang="en-US" sz="2400" b="1" baseline="0" dirty="0" err="1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下學期</a:t>
                      </a:r>
                      <a:r>
                        <a:rPr lang="en-US" sz="2400" b="1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sz="2400" b="1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000" b="1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1.</a:t>
                      </a:r>
                      <a:r>
                        <a:rPr lang="zh-TW" sz="2000" b="1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學生</a:t>
                      </a:r>
                      <a:r>
                        <a:rPr lang="zh-TW" sz="2000" b="1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進行次學期選課</a:t>
                      </a:r>
                      <a:r>
                        <a:rPr lang="zh-TW" sz="2000" b="1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作業</a:t>
                      </a:r>
                      <a:endParaRPr lang="en-US" altLang="zh-TW" sz="2000" b="1" baseline="0" dirty="0" smtClean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36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000" b="1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2.</a:t>
                      </a:r>
                      <a:r>
                        <a:rPr lang="zh-TW" sz="2000" b="1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教師</a:t>
                      </a:r>
                      <a:r>
                        <a:rPr lang="zh-TW" sz="2000" b="1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提供諮詢輔導</a:t>
                      </a:r>
                      <a:endParaRPr lang="zh-TW" sz="2000" b="1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baseline="0" dirty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1.</a:t>
                      </a:r>
                      <a:r>
                        <a:rPr lang="zh-TW" sz="2000" b="1" kern="1200" baseline="0" dirty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新生利用訓練時間進行分組選課</a:t>
                      </a:r>
                    </a:p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baseline="0" dirty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2.</a:t>
                      </a:r>
                      <a:r>
                        <a:rPr lang="zh-TW" sz="2000" b="1" kern="1200" baseline="0" dirty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以電腦選課方式進行</a:t>
                      </a:r>
                    </a:p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baseline="0" dirty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3.</a:t>
                      </a:r>
                      <a:r>
                        <a:rPr lang="zh-TW" sz="2000" b="1" kern="1200" baseline="0" dirty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規劃</a:t>
                      </a:r>
                      <a:r>
                        <a:rPr lang="en-US" sz="2000" b="1" kern="1200" baseline="0" dirty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1.2~1.5</a:t>
                      </a:r>
                      <a:r>
                        <a:rPr lang="zh-TW" sz="2000" b="1" kern="1200" baseline="0" dirty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倍選修課程</a:t>
                      </a:r>
                    </a:p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baseline="0" dirty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4.</a:t>
                      </a:r>
                      <a:r>
                        <a:rPr lang="zh-TW" sz="2000" b="1" kern="1200" baseline="0" dirty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相關選課流程參閱流程圖</a:t>
                      </a:r>
                    </a:p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baseline="0" dirty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5.選課諮詢輔導</a:t>
                      </a:r>
                      <a:endParaRPr lang="zh-TW" sz="2000" b="1" kern="1200" baseline="0" dirty="0">
                        <a:solidFill>
                          <a:schemeClr val="dk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017838059"/>
                  </a:ext>
                </a:extLst>
              </a:tr>
              <a:tr h="975252"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endParaRPr lang="zh-TW" sz="2000" b="1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130" marR="88900" algn="ctr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r>
                        <a:rPr lang="en-US" sz="2400" b="1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sz="2000" b="1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000" b="1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選</a:t>
                      </a:r>
                      <a:r>
                        <a:rPr lang="en-US" sz="2000" b="1" baseline="0" dirty="0" err="1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上學期</a:t>
                      </a:r>
                      <a:r>
                        <a:rPr lang="en-US" sz="2000" b="1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</a:p>
                    <a:p>
                      <a:pPr marL="24130" marR="88900" algn="ctr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400" b="1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r>
                        <a:rPr lang="en-US" sz="2400" b="1" spc="-385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sz="2400" b="1" spc="-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 </a:t>
                      </a:r>
                      <a:r>
                        <a:rPr lang="en-US" sz="2000" b="1" spc="-5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000" b="1" spc="-5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選</a:t>
                      </a:r>
                      <a:r>
                        <a:rPr lang="en-US" sz="2000" b="1" spc="-5" baseline="0" dirty="0" err="1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下學期</a:t>
                      </a:r>
                      <a:r>
                        <a:rPr lang="en-US" sz="2000" b="1" spc="-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sz="2000" b="1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1.</a:t>
                      </a:r>
                      <a:r>
                        <a:rPr lang="zh-TW" sz="2000" b="1" spc="-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公告學生選課結果。 </a:t>
                      </a:r>
                      <a:r>
                        <a:rPr lang="en-US" sz="2000" b="1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2.</a:t>
                      </a:r>
                      <a:r>
                        <a:rPr lang="zh-TW" sz="2000" b="1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辦理學生加退選作業</a:t>
                      </a:r>
                      <a:endParaRPr lang="zh-TW" sz="2000" b="1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baseline="0" dirty="0" err="1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得於學期前兩週進行</a:t>
                      </a:r>
                      <a:endParaRPr lang="zh-TW" sz="2000" b="1" kern="1200" baseline="0" dirty="0">
                        <a:solidFill>
                          <a:schemeClr val="dk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95894137"/>
                  </a:ext>
                </a:extLst>
              </a:tr>
              <a:tr h="1174508"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endParaRPr lang="zh-TW" sz="2000" b="1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130" marR="139700" algn="ctr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9</a:t>
                      </a:r>
                      <a:r>
                        <a:rPr lang="en-US" sz="2400" b="1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月(</a:t>
                      </a:r>
                      <a:r>
                        <a:rPr lang="en-US" sz="2400" b="1" baseline="0" dirty="0" err="1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上學期</a:t>
                      </a:r>
                      <a:r>
                        <a:rPr lang="en-US" sz="2400" b="1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</a:p>
                    <a:p>
                      <a:pPr marL="24130" marR="139700" algn="ctr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400" b="1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r>
                        <a:rPr lang="en-US" sz="2400" b="1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月(</a:t>
                      </a:r>
                      <a:r>
                        <a:rPr lang="en-US" sz="2400" b="1" baseline="0" dirty="0" err="1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下學期</a:t>
                      </a:r>
                      <a:r>
                        <a:rPr lang="en-US" sz="2400" b="1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sz="2400" b="1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1.</a:t>
                      </a:r>
                      <a:r>
                        <a:rPr lang="zh-TW" sz="2000" b="1" spc="-1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公告學期課表 </a:t>
                      </a:r>
                      <a:endParaRPr lang="en-US" altLang="zh-TW" sz="2000" b="1" spc="-10" baseline="0" dirty="0" smtClean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36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r>
                        <a:rPr lang="en-US" sz="2000" b="1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.</a:t>
                      </a:r>
                      <a:r>
                        <a:rPr lang="zh-TW" sz="2000" b="1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公告確定版學生選課名單</a:t>
                      </a:r>
                      <a:endParaRPr lang="zh-TW" sz="2000" b="1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baseline="0" dirty="0" err="1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正式上課</a:t>
                      </a:r>
                      <a:endParaRPr lang="zh-TW" sz="2000" b="1" kern="1200" baseline="0" dirty="0">
                        <a:solidFill>
                          <a:schemeClr val="dk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087712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322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56263" cy="1054250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有哪些選修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科目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5" name="文字方塊 4">
            <a:hlinkClick r:id="rId2"/>
          </p:cNvPr>
          <p:cNvSpPr txBox="1"/>
          <p:nvPr/>
        </p:nvSpPr>
        <p:spPr>
          <a:xfrm>
            <a:off x="7556448" y="5157192"/>
            <a:ext cx="141724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這裏查詢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l="12348" t="10539" r="13825"/>
          <a:stretch/>
        </p:blipFill>
        <p:spPr>
          <a:xfrm>
            <a:off x="1115616" y="1142298"/>
            <a:ext cx="6372000" cy="5489393"/>
          </a:xfrm>
          <a:prstGeom prst="rect">
            <a:avLst/>
          </a:prstGeom>
        </p:spPr>
      </p:pic>
      <p:sp>
        <p:nvSpPr>
          <p:cNvPr id="9" name="弧形箭號 (下彎) 8"/>
          <p:cNvSpPr/>
          <p:nvPr/>
        </p:nvSpPr>
        <p:spPr>
          <a:xfrm rot="-600000" flipH="1">
            <a:off x="6757543" y="5728577"/>
            <a:ext cx="966841" cy="677326"/>
          </a:xfrm>
          <a:prstGeom prst="curvedDownArrow">
            <a:avLst>
              <a:gd name="adj1" fmla="val 25000"/>
              <a:gd name="adj2" fmla="val 50000"/>
              <a:gd name="adj3" fmla="val 4018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04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選修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5" name="文字方塊 4">
            <a:hlinkClick r:id="rId2"/>
          </p:cNvPr>
          <p:cNvSpPr txBox="1"/>
          <p:nvPr/>
        </p:nvSpPr>
        <p:spPr>
          <a:xfrm>
            <a:off x="651801" y="1700808"/>
            <a:ext cx="2645479" cy="559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4400" b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3200" dirty="0">
                <a:solidFill>
                  <a:srgbClr val="0070C0"/>
                </a:solidFill>
              </a:rPr>
              <a:t>線上</a:t>
            </a:r>
            <a:r>
              <a:rPr lang="zh-TW" altLang="en-US" sz="3200" dirty="0" smtClean="0">
                <a:solidFill>
                  <a:srgbClr val="0070C0"/>
                </a:solidFill>
              </a:rPr>
              <a:t>選修連結</a:t>
            </a:r>
            <a:endParaRPr lang="zh-TW" altLang="en-US" sz="3200" dirty="0">
              <a:solidFill>
                <a:srgbClr val="0070C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25101" t="11184" r="27650" b="155"/>
          <a:stretch/>
        </p:blipFill>
        <p:spPr>
          <a:xfrm>
            <a:off x="3491880" y="274638"/>
            <a:ext cx="4608512" cy="614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0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選修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68094" y="1556792"/>
            <a:ext cx="2036828" cy="9316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TW"/>
            </a:defPPr>
            <a:lvl1pPr>
              <a:spcBef>
                <a:spcPct val="0"/>
              </a:spcBef>
              <a:buNone/>
              <a:defRPr sz="36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3200" dirty="0" smtClean="0"/>
              <a:t>填選班級</a:t>
            </a:r>
            <a:endParaRPr lang="zh-TW" altLang="en-US" sz="32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19731" t="9431" r="20469" b="26116"/>
          <a:stretch/>
        </p:blipFill>
        <p:spPr>
          <a:xfrm>
            <a:off x="2915816" y="1590745"/>
            <a:ext cx="5832648" cy="446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8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選修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74083" y="1556792"/>
            <a:ext cx="2592288" cy="10506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TW"/>
            </a:defPPr>
            <a:lvl1pPr>
              <a:spcBef>
                <a:spcPct val="0"/>
              </a:spcBef>
              <a:buNone/>
              <a:defRPr sz="36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3200" dirty="0" smtClean="0"/>
              <a:t>進行選課</a:t>
            </a:r>
            <a:endParaRPr lang="zh-TW" altLang="en-US" sz="32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20737" t="9501" r="22417" b="10539"/>
          <a:stretch/>
        </p:blipFill>
        <p:spPr>
          <a:xfrm>
            <a:off x="3059833" y="1523673"/>
            <a:ext cx="5112568" cy="511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9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選修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890255" y="1196752"/>
            <a:ext cx="777686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TW"/>
            </a:defPPr>
            <a:lvl1pPr>
              <a:spcBef>
                <a:spcPct val="0"/>
              </a:spcBef>
              <a:buNone/>
              <a:defRPr sz="36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3200" dirty="0"/>
              <a:t>選修完成，</a:t>
            </a:r>
            <a:r>
              <a:rPr lang="zh-TW" altLang="en-US" sz="3200" dirty="0" smtClean="0"/>
              <a:t>在選課截止</a:t>
            </a:r>
            <a:r>
              <a:rPr lang="zh-TW" altLang="en-US" sz="3200" dirty="0"/>
              <a:t>時間內</a:t>
            </a:r>
            <a:r>
              <a:rPr lang="zh-TW" altLang="en-US" sz="3200" dirty="0">
                <a:solidFill>
                  <a:srgbClr val="C00000"/>
                </a:solidFill>
              </a:rPr>
              <a:t>可進行修改</a:t>
            </a:r>
            <a:r>
              <a:rPr lang="zh-TW" altLang="en-US" sz="3200" dirty="0"/>
              <a:t>。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/>
          <a:srcRect l="4721" t="10540" r="4472" b="35461"/>
          <a:stretch/>
        </p:blipFill>
        <p:spPr>
          <a:xfrm>
            <a:off x="179512" y="2420888"/>
            <a:ext cx="885698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5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296362"/>
              </p:ext>
            </p:extLst>
          </p:nvPr>
        </p:nvGraphicFramePr>
        <p:xfrm>
          <a:off x="1475656" y="2204864"/>
          <a:ext cx="5912505" cy="302433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544357">
                  <a:extLst>
                    <a:ext uri="{9D8B030D-6E8A-4147-A177-3AD203B41FA5}">
                      <a16:colId xmlns:a16="http://schemas.microsoft.com/office/drawing/2014/main" xmlns="" val="2244360213"/>
                    </a:ext>
                  </a:extLst>
                </a:gridCol>
                <a:gridCol w="2020458">
                  <a:extLst>
                    <a:ext uri="{9D8B030D-6E8A-4147-A177-3AD203B41FA5}">
                      <a16:colId xmlns:a16="http://schemas.microsoft.com/office/drawing/2014/main" xmlns="" val="1217556704"/>
                    </a:ext>
                  </a:extLst>
                </a:gridCol>
                <a:gridCol w="2347690">
                  <a:extLst>
                    <a:ext uri="{9D8B030D-6E8A-4147-A177-3AD203B41FA5}">
                      <a16:colId xmlns:a16="http://schemas.microsoft.com/office/drawing/2014/main" xmlns="" val="721252097"/>
                    </a:ext>
                  </a:extLst>
                </a:gridCol>
              </a:tblGrid>
              <a:tr h="66892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每周彈性學習時間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6209443"/>
                  </a:ext>
                </a:extLst>
              </a:tr>
              <a:tr h="588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年級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星期</a:t>
                      </a:r>
                      <a:endParaRPr lang="zh-TW" altLang="en-US" sz="2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節數</a:t>
                      </a:r>
                      <a:endParaRPr lang="zh-TW" altLang="en-US" sz="2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3133972"/>
                  </a:ext>
                </a:extLst>
              </a:tr>
              <a:tr h="588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一年級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星期三</a:t>
                      </a:r>
                      <a:endParaRPr lang="zh-TW" altLang="en-US" sz="2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第</a:t>
                      </a:r>
                      <a:r>
                        <a:rPr lang="en-US" altLang="zh-TW" sz="2800" dirty="0" smtClean="0"/>
                        <a:t>1</a:t>
                      </a:r>
                      <a:r>
                        <a:rPr lang="zh-TW" altLang="en-US" sz="2800" dirty="0" smtClean="0"/>
                        <a:t>節</a:t>
                      </a:r>
                      <a:endParaRPr lang="zh-TW" altLang="en-US" sz="2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0735838"/>
                  </a:ext>
                </a:extLst>
              </a:tr>
              <a:tr h="588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二年級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星期三</a:t>
                      </a:r>
                      <a:endParaRPr lang="zh-TW" altLang="en-US" sz="2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第</a:t>
                      </a:r>
                      <a:r>
                        <a:rPr lang="en-US" altLang="zh-TW" sz="2800" dirty="0" smtClean="0"/>
                        <a:t>2</a:t>
                      </a:r>
                      <a:r>
                        <a:rPr lang="zh-TW" altLang="en-US" sz="2800" dirty="0" smtClean="0"/>
                        <a:t>節</a:t>
                      </a:r>
                      <a:endParaRPr lang="zh-TW" altLang="en-US" sz="2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0718704"/>
                  </a:ext>
                </a:extLst>
              </a:tr>
              <a:tr h="588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三年級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星期三</a:t>
                      </a:r>
                      <a:endParaRPr lang="zh-TW" altLang="en-US" sz="2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第</a:t>
                      </a:r>
                      <a:r>
                        <a:rPr lang="en-US" altLang="zh-TW" sz="2800" dirty="0" smtClean="0"/>
                        <a:t>3</a:t>
                      </a:r>
                      <a:r>
                        <a:rPr lang="zh-TW" altLang="en-US" sz="2800" dirty="0" smtClean="0"/>
                        <a:t>節</a:t>
                      </a:r>
                      <a:r>
                        <a:rPr lang="en-US" altLang="zh-TW" sz="2800" dirty="0" smtClean="0"/>
                        <a:t>(</a:t>
                      </a:r>
                      <a:r>
                        <a:rPr lang="zh-TW" altLang="en-US" sz="2800" dirty="0" smtClean="0"/>
                        <a:t>或</a:t>
                      </a:r>
                      <a:r>
                        <a:rPr lang="en-US" altLang="zh-TW" sz="2800" dirty="0" smtClean="0"/>
                        <a:t>3-4)</a:t>
                      </a:r>
                      <a:endParaRPr lang="zh-TW" altLang="en-US" sz="2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9924147"/>
                  </a:ext>
                </a:extLst>
              </a:tr>
            </a:tbl>
          </a:graphicData>
        </a:graphic>
      </p:graphicFrame>
      <p:sp>
        <p:nvSpPr>
          <p:cNvPr id="9" name="標題 6"/>
          <p:cNvSpPr txBox="1">
            <a:spLocks/>
          </p:cNvSpPr>
          <p:nvPr/>
        </p:nvSpPr>
        <p:spPr>
          <a:xfrm>
            <a:off x="611560" y="620688"/>
            <a:ext cx="807524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彈性學習時間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996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11215" y="2179477"/>
            <a:ext cx="8337249" cy="387781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部定必修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一般共同科目：各領域課程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以群科規畫為主：群科核心專業及實習科目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校訂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必修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依據本校願景與學生圖像規劃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學校願景：有禮貌、負責任、技術優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學生圖像：品德力、學習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力、專業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力、統整力、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課程規劃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向上箭號圖說文字 2">
            <a:hlinkClick r:id="rId2" action="ppaction://hlinksldjump"/>
          </p:cNvPr>
          <p:cNvSpPr/>
          <p:nvPr/>
        </p:nvSpPr>
        <p:spPr>
          <a:xfrm>
            <a:off x="7740352" y="5733256"/>
            <a:ext cx="1008112" cy="64807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565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56263" cy="1054250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彈性學習選修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紙本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1026" name="Picture 2" descr="C:\Users\admin\Desktop\新增資料夾\螢幕擷取畫面 2021-11-09 1011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696743" cy="5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4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自主學習申請時程：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</a:rPr>
              <a:t>每學期</a:t>
            </a:r>
            <a:r>
              <a:rPr lang="zh-TW" altLang="en-US" sz="26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開學第一週</a:t>
            </a:r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</a:rPr>
              <a:t>前提出申請</a:t>
            </a:r>
            <a:endParaRPr lang="en-US" altLang="zh-TW" sz="2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經審核後可於各年級彈性學習時間進行自主學習</a:t>
            </a:r>
            <a:endParaRPr lang="en-US" altLang="zh-TW" sz="2600" b="1" dirty="0" smtClean="0">
              <a:latin typeface="微軟正黑體" pitchFamily="34" charset="-120"/>
              <a:ea typeface="微軟正黑體" pitchFamily="34" charset="-120"/>
              <a:hlinkClick r:id="rId3" action="ppaction://hlinkfile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hlinkClick r:id="rId3" action="ppaction://hlinkfile"/>
              </a:rPr>
              <a:t>自主學習申請表</a:t>
            </a:r>
            <a:endParaRPr lang="en-US" altLang="zh-TW" sz="28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hlinkClick r:id="rId4" action="ppaction://hlinkfile"/>
              </a:rPr>
              <a:t>申請表書寫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hlinkClick r:id="rId4" action="ppaction://hlinkfile"/>
              </a:rPr>
              <a:t>範例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hlinkClick r:id="rId4" action="ppaction://hlinkfile"/>
              </a:rPr>
              <a:t>1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hlinkClick r:id="rId5" action="ppaction://hlinkfile"/>
              </a:rPr>
              <a:t>範例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hlinkClick r:id="rId5" action="ppaction://hlinkfile"/>
              </a:rPr>
              <a:t>2</a:t>
            </a:r>
            <a:endParaRPr lang="en-US" altLang="zh-TW" sz="28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hlinkClick r:id="rId6" action="ppaction://hlinkfile"/>
              </a:rPr>
              <a:t>自主學習成果書寫範例</a:t>
            </a:r>
            <a:endParaRPr lang="en-US" altLang="zh-TW" sz="28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21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自主學習申請與規範</a:t>
            </a:r>
            <a:endParaRPr lang="zh-TW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1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457200" y="1363004"/>
            <a:ext cx="1090464" cy="3362140"/>
          </a:xfrm>
        </p:spPr>
        <p:txBody>
          <a:bodyPr vert="eaVert" anchor="ctr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有選修問題找誰</a:t>
            </a:r>
            <a:endParaRPr lang="en-US" altLang="zh-TW" sz="36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525342"/>
              </p:ext>
            </p:extLst>
          </p:nvPr>
        </p:nvGraphicFramePr>
        <p:xfrm>
          <a:off x="1539814" y="1345632"/>
          <a:ext cx="5912505" cy="497571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544357">
                  <a:extLst>
                    <a:ext uri="{9D8B030D-6E8A-4147-A177-3AD203B41FA5}">
                      <a16:colId xmlns:a16="http://schemas.microsoft.com/office/drawing/2014/main" xmlns="" val="2244360213"/>
                    </a:ext>
                  </a:extLst>
                </a:gridCol>
                <a:gridCol w="2020458">
                  <a:extLst>
                    <a:ext uri="{9D8B030D-6E8A-4147-A177-3AD203B41FA5}">
                      <a16:colId xmlns:a16="http://schemas.microsoft.com/office/drawing/2014/main" xmlns="" val="1217556704"/>
                    </a:ext>
                  </a:extLst>
                </a:gridCol>
                <a:gridCol w="2347690">
                  <a:extLst>
                    <a:ext uri="{9D8B030D-6E8A-4147-A177-3AD203B41FA5}">
                      <a16:colId xmlns:a16="http://schemas.microsoft.com/office/drawing/2014/main" xmlns="" val="721252097"/>
                    </a:ext>
                  </a:extLst>
                </a:gridCol>
              </a:tblGrid>
              <a:tr h="67076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課程諮詢輔導教師諮詢時間表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6209443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輔導室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張俶萍老師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星期二第</a:t>
                      </a:r>
                      <a:r>
                        <a:rPr lang="en-US" altLang="zh-TW" sz="18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18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節</a:t>
                      </a:r>
                      <a:endParaRPr lang="en-US" altLang="zh-TW" sz="1800" kern="100" smtClean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星期三</a:t>
                      </a:r>
                      <a:r>
                        <a:rPr lang="zh-TW" altLang="en-US" sz="18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altLang="zh-TW" sz="18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altLang="en-US" sz="18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節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3133972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輪機科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</a:rPr>
                        <a:t>蕭守進組長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星期三</a:t>
                      </a:r>
                      <a:r>
                        <a:rPr lang="en-US" sz="2400" kern="100" dirty="0">
                          <a:effectLst/>
                        </a:rPr>
                        <a:t>5</a:t>
                      </a:r>
                      <a:r>
                        <a:rPr lang="zh-TW" sz="2400" kern="100" dirty="0">
                          <a:effectLst/>
                        </a:rPr>
                        <a:t>、</a:t>
                      </a:r>
                      <a:r>
                        <a:rPr lang="en-US" sz="2400" kern="100" dirty="0">
                          <a:effectLst/>
                        </a:rPr>
                        <a:t>6</a:t>
                      </a:r>
                      <a:r>
                        <a:rPr lang="zh-TW" sz="2400" kern="100" dirty="0">
                          <a:effectLst/>
                        </a:rPr>
                        <a:t>節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0735838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食品科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</a:rPr>
                        <a:t>李百齡</a:t>
                      </a:r>
                      <a:r>
                        <a:rPr lang="zh-TW" sz="2400" kern="100" dirty="0" smtClean="0">
                          <a:effectLst/>
                        </a:rPr>
                        <a:t>主任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</a:rPr>
                        <a:t>星期</a:t>
                      </a:r>
                      <a:r>
                        <a:rPr lang="zh-TW" altLang="en-US" sz="2400" kern="100" dirty="0" smtClean="0">
                          <a:effectLst/>
                        </a:rPr>
                        <a:t>三</a:t>
                      </a:r>
                      <a:r>
                        <a:rPr lang="en-US" altLang="zh-TW" sz="2400" kern="100" dirty="0" smtClean="0">
                          <a:effectLst/>
                        </a:rPr>
                        <a:t>3</a:t>
                      </a:r>
                      <a:r>
                        <a:rPr lang="zh-TW" sz="2400" kern="100" dirty="0" smtClean="0">
                          <a:effectLst/>
                        </a:rPr>
                        <a:t>、</a:t>
                      </a:r>
                      <a:r>
                        <a:rPr lang="en-US" altLang="zh-TW" sz="2400" kern="100" dirty="0">
                          <a:effectLst/>
                        </a:rPr>
                        <a:t>4</a:t>
                      </a:r>
                      <a:r>
                        <a:rPr lang="zh-TW" sz="2400" kern="100" dirty="0" smtClean="0">
                          <a:effectLst/>
                        </a:rPr>
                        <a:t>節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0718704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養殖科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</a:rPr>
                        <a:t>王嘉穗老師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星期三</a:t>
                      </a:r>
                      <a:r>
                        <a:rPr lang="en-US" sz="2400" kern="100" dirty="0">
                          <a:effectLst/>
                        </a:rPr>
                        <a:t>5</a:t>
                      </a:r>
                      <a:r>
                        <a:rPr lang="zh-TW" sz="2400" kern="100" dirty="0">
                          <a:effectLst/>
                        </a:rPr>
                        <a:t>、</a:t>
                      </a:r>
                      <a:r>
                        <a:rPr lang="en-US" sz="2400" kern="100" dirty="0">
                          <a:effectLst/>
                        </a:rPr>
                        <a:t>6</a:t>
                      </a:r>
                      <a:r>
                        <a:rPr lang="zh-TW" sz="2400" kern="100" dirty="0">
                          <a:effectLst/>
                        </a:rPr>
                        <a:t>節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9924147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航管科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張茹茗主任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星期三</a:t>
                      </a:r>
                      <a:r>
                        <a:rPr lang="en-US" sz="2400" kern="100" dirty="0">
                          <a:effectLst/>
                        </a:rPr>
                        <a:t>5</a:t>
                      </a:r>
                      <a:r>
                        <a:rPr lang="zh-TW" sz="2400" kern="100" dirty="0">
                          <a:effectLst/>
                        </a:rPr>
                        <a:t>、</a:t>
                      </a:r>
                      <a:r>
                        <a:rPr lang="en-US" sz="2400" kern="100" dirty="0">
                          <a:effectLst/>
                        </a:rPr>
                        <a:t>6</a:t>
                      </a:r>
                      <a:r>
                        <a:rPr lang="zh-TW" sz="2400" kern="100" dirty="0">
                          <a:effectLst/>
                        </a:rPr>
                        <a:t>節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3828619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家政科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史淑穎主任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</a:rPr>
                        <a:t>星期三</a:t>
                      </a:r>
                      <a:r>
                        <a:rPr lang="en-US" altLang="zh-TW" sz="2400" kern="100" dirty="0">
                          <a:effectLst/>
                        </a:rPr>
                        <a:t>2</a:t>
                      </a:r>
                      <a:r>
                        <a:rPr lang="zh-TW" sz="2400" kern="100" dirty="0" smtClean="0">
                          <a:effectLst/>
                        </a:rPr>
                        <a:t>、</a:t>
                      </a:r>
                      <a:r>
                        <a:rPr lang="en-US" sz="2400" kern="100" dirty="0">
                          <a:effectLst/>
                        </a:rPr>
                        <a:t>3</a:t>
                      </a:r>
                      <a:r>
                        <a:rPr lang="zh-TW" sz="2400" kern="100" dirty="0">
                          <a:effectLst/>
                        </a:rPr>
                        <a:t>節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5784644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電子科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蔡明</a:t>
                      </a:r>
                      <a:r>
                        <a:rPr lang="zh-TW" sz="2400" kern="100" dirty="0" smtClean="0">
                          <a:effectLst/>
                        </a:rPr>
                        <a:t>徑</a:t>
                      </a:r>
                      <a:r>
                        <a:rPr lang="zh-TW" altLang="en-US" sz="2400" kern="100" dirty="0" smtClean="0">
                          <a:effectLst/>
                        </a:rPr>
                        <a:t>老師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星期三</a:t>
                      </a:r>
                      <a:r>
                        <a:rPr lang="en-US" sz="2400" kern="100" dirty="0">
                          <a:effectLst/>
                        </a:rPr>
                        <a:t>2</a:t>
                      </a:r>
                      <a:r>
                        <a:rPr lang="zh-TW" sz="2400" kern="100" dirty="0">
                          <a:effectLst/>
                        </a:rPr>
                        <a:t>、</a:t>
                      </a:r>
                      <a:r>
                        <a:rPr lang="en-US" sz="2400" kern="100" dirty="0">
                          <a:effectLst/>
                        </a:rPr>
                        <a:t>3</a:t>
                      </a:r>
                      <a:r>
                        <a:rPr lang="zh-TW" sz="2400" kern="100" dirty="0">
                          <a:effectLst/>
                        </a:rPr>
                        <a:t>節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1914998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召集人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</a:rPr>
                        <a:t>邱玉瑾</a:t>
                      </a:r>
                      <a:r>
                        <a:rPr lang="zh-TW" sz="2400" kern="100" dirty="0" smtClean="0">
                          <a:effectLst/>
                        </a:rPr>
                        <a:t>老師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</a:rPr>
                        <a:t>星期三</a:t>
                      </a:r>
                      <a:r>
                        <a:rPr lang="en-US" altLang="zh-TW" sz="2400" kern="100" dirty="0">
                          <a:effectLst/>
                        </a:rPr>
                        <a:t>5</a:t>
                      </a:r>
                      <a:r>
                        <a:rPr lang="zh-TW" sz="2400" kern="100" dirty="0" smtClean="0">
                          <a:effectLst/>
                        </a:rPr>
                        <a:t>、</a:t>
                      </a:r>
                      <a:r>
                        <a:rPr lang="en-US" altLang="zh-TW" sz="2400" kern="100" dirty="0">
                          <a:effectLst/>
                        </a:rPr>
                        <a:t>6</a:t>
                      </a:r>
                      <a:r>
                        <a:rPr lang="zh-TW" sz="2400" kern="100" dirty="0" smtClean="0">
                          <a:effectLst/>
                        </a:rPr>
                        <a:t>節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7683271"/>
                  </a:ext>
                </a:extLst>
              </a:tr>
            </a:tbl>
          </a:graphicData>
        </a:graphic>
      </p:graphicFrame>
      <p:pic>
        <p:nvPicPr>
          <p:cNvPr id="1027" name="Picture 3" descr="emojidex - custom emoji service and apps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48" y="4725144"/>
            <a:ext cx="1294568" cy="129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標題 6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多元選修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250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感謝聆聽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如有任何問題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歡迎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至教務處詢問</a:t>
            </a:r>
          </a:p>
        </p:txBody>
      </p:sp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東港海事教務處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7673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11215" y="2179477"/>
            <a:ext cx="8337249" cy="38778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選修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專業精進：選修課程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專業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分流：配合多元選修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彈性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學習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時間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自主學習申請與執行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課程規劃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向上箭號圖說文字 2">
            <a:hlinkClick r:id="rId2" action="ppaction://hlinksldjump"/>
          </p:cNvPr>
          <p:cNvSpPr/>
          <p:nvPr/>
        </p:nvSpPr>
        <p:spPr>
          <a:xfrm>
            <a:off x="7740352" y="5733256"/>
            <a:ext cx="1008112" cy="64807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365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新課綱精神與特色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1115616" y="2348880"/>
            <a:ext cx="6480000" cy="3528000"/>
          </a:xfrm>
        </p:spPr>
        <p:txBody>
          <a:bodyPr>
            <a:noAutofit/>
          </a:bodyPr>
          <a:lstStyle/>
          <a:p>
            <a:pPr>
              <a:lnSpc>
                <a:spcPts val="5000"/>
              </a:lnSpc>
            </a:pP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自發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互動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共好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5000"/>
              </a:lnSpc>
              <a:buNone/>
            </a:pP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合稱「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自動好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）為精神。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000"/>
              </a:lnSpc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」作為課程發展的主軸，強調培養以人為本的「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終身學習者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058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新課綱精神與特色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1043608" y="2420888"/>
            <a:ext cx="6480000" cy="3528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課程類型區分為二大類：</a:t>
            </a:r>
            <a:endParaRPr lang="en-US" altLang="zh-TW" sz="36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zh-TW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部定課程</a:t>
            </a: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」與「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校訂課程</a:t>
            </a: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lang="en-US" altLang="zh-TW" sz="36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618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新課綱精神與特色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1115616" y="2564904"/>
            <a:ext cx="6480000" cy="3528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部定課程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」包含「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一般科目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專業科目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」及「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實習科目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校訂課程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」包含「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校訂必修課程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選修課程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團體活動時間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」及「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彈性學習時間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613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多元選修</a:t>
            </a:r>
            <a:r>
              <a:rPr lang="en-US" altLang="zh-TW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精神：多元展能，增廣學習</a:t>
            </a:r>
            <a:endParaRPr lang="en-US" altLang="zh-TW" sz="36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專業分流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同科跨班選修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單科單班分組選修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607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分流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以電子科為例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72297" y="-147796"/>
            <a:ext cx="5399405" cy="79444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825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</a:t>
            </a:r>
            <a:r>
              <a:rPr lang="zh-TW" altLang="en-US" sz="48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科跨班</a:t>
            </a:r>
            <a:r>
              <a:rPr lang="zh-TW" altLang="en-US" sz="48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選修</a:t>
            </a:r>
            <a:r>
              <a:rPr lang="en-US" altLang="zh-TW" sz="48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8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以輪機科為例</a:t>
            </a:r>
            <a:endParaRPr lang="zh-TW" altLang="en-US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7219122" cy="5134053"/>
          </a:xfrm>
          <a:prstGeom prst="rect">
            <a:avLst/>
          </a:prstGeom>
        </p:spPr>
      </p:pic>
      <p:sp>
        <p:nvSpPr>
          <p:cNvPr id="8" name="矩形 7">
            <a:hlinkClick r:id="rId3" action="ppaction://hlinkfile"/>
          </p:cNvPr>
          <p:cNvSpPr/>
          <p:nvPr/>
        </p:nvSpPr>
        <p:spPr>
          <a:xfrm>
            <a:off x="5438045" y="2060848"/>
            <a:ext cx="2752677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0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endParaRPr lang="zh-TW" altLang="en-US" sz="20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554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精裝版">
  <a:themeElements>
    <a:clrScheme name="精裝版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精裝版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精裝版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327</TotalTime>
  <Words>711</Words>
  <Application>Microsoft Office PowerPoint</Application>
  <PresentationFormat>如螢幕大小 (4:3)</PresentationFormat>
  <Paragraphs>160</Paragraphs>
  <Slides>23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精裝版</vt:lpstr>
      <vt:lpstr>教務處週會宣導</vt:lpstr>
      <vt:lpstr>課程規劃</vt:lpstr>
      <vt:lpstr>課程規劃</vt:lpstr>
      <vt:lpstr>新課綱精神與特色(一)</vt:lpstr>
      <vt:lpstr>新課綱精神與特色(二)</vt:lpstr>
      <vt:lpstr>新課綱精神與特色(三)</vt:lpstr>
      <vt:lpstr>多元選修(一)</vt:lpstr>
      <vt:lpstr>專業分流-以電子科為例</vt:lpstr>
      <vt:lpstr>同科跨班選修-以輪機科為例</vt:lpstr>
      <vt:lpstr>同科單班選修-以家政科為例</vt:lpstr>
      <vt:lpstr>多元選修(二)</vt:lpstr>
      <vt:lpstr>選課流程</vt:lpstr>
      <vt:lpstr>選課時程</vt:lpstr>
      <vt:lpstr>有哪些選修科目</vt:lpstr>
      <vt:lpstr>如何選修1</vt:lpstr>
      <vt:lpstr>如何選修2</vt:lpstr>
      <vt:lpstr>如何選修3</vt:lpstr>
      <vt:lpstr>如何選修4</vt:lpstr>
      <vt:lpstr>PowerPoint 簡報</vt:lpstr>
      <vt:lpstr>彈性學習選修(紙本)</vt:lpstr>
      <vt:lpstr>自主學習申請與規範</vt:lpstr>
      <vt:lpstr>PowerPoint 簡報</vt:lpstr>
      <vt:lpstr>感謝聆聽 如有任何問題， 歡迎至教務處詢問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內容概要</dc:title>
  <dc:creator>username</dc:creator>
  <cp:lastModifiedBy>admin</cp:lastModifiedBy>
  <cp:revision>86</cp:revision>
  <dcterms:created xsi:type="dcterms:W3CDTF">2021-11-07T00:57:01Z</dcterms:created>
  <dcterms:modified xsi:type="dcterms:W3CDTF">2021-11-16T05:20:40Z</dcterms:modified>
</cp:coreProperties>
</file>