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322" r:id="rId4"/>
    <p:sldId id="293" r:id="rId5"/>
    <p:sldId id="296" r:id="rId6"/>
    <p:sldId id="297" r:id="rId7"/>
    <p:sldId id="271" r:id="rId8"/>
    <p:sldId id="304" r:id="rId9"/>
    <p:sldId id="305" r:id="rId10"/>
    <p:sldId id="306" r:id="rId11"/>
    <p:sldId id="274" r:id="rId12"/>
    <p:sldId id="307" r:id="rId13"/>
    <p:sldId id="308" r:id="rId14"/>
    <p:sldId id="311" r:id="rId15"/>
    <p:sldId id="316" r:id="rId16"/>
    <p:sldId id="318" r:id="rId17"/>
    <p:sldId id="317" r:id="rId18"/>
    <p:sldId id="320" r:id="rId19"/>
    <p:sldId id="298" r:id="rId20"/>
    <p:sldId id="326" r:id="rId21"/>
    <p:sldId id="327" r:id="rId22"/>
    <p:sldId id="328" r:id="rId23"/>
    <p:sldId id="323" r:id="rId24"/>
    <p:sldId id="324" r:id="rId25"/>
    <p:sldId id="325" r:id="rId26"/>
  </p:sldIdLst>
  <p:sldSz cx="9144000" cy="6858000" type="screen4x3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1C80"/>
    <a:srgbClr val="8E32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27F97BB-C833-4FB7-BDE5-3F7075034690}" styleName="佈景主題樣式 2 - 輔色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8" y="22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57661-6FFB-4D1D-87B4-6F488E60E54D}" type="datetimeFigureOut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4C3C09-5868-4DF3-A0AE-5DE14724141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10119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61740-7E33-4F86-A08D-0F0D170DCFE3}" type="datetimeFigureOut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1A18D-88D8-457A-A485-344B737102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16702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018E-74C4-41A4-BD64-D6C0FA0F65AD}" type="datetime1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8986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79FDD-DCCF-4762-89B3-80E1BEA0706D}" type="datetime1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9059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57A25-F0BA-40F6-B4D5-0D9179ED8146}" type="datetime1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72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5DFDD-DAF5-471F-A5E2-AC8758147F62}" type="datetime1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2724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06C50-E563-4A70-93AA-A5FF450BDFA2}" type="datetime1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6776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E7D10-56D9-4827-849B-1D532BA52924}" type="datetime1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7794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DAC53-A390-4073-B886-1D1C3CC5EB56}" type="datetime1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0404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A064F-48DB-486F-B3C4-539A85178560}" type="datetime1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4875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96C06-C461-47F8-99A5-299A97D939B1}" type="datetime1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3207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2E6E-5D07-4120-A667-5275FF9556D0}" type="datetime1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5186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79A11-EA9E-43F4-BC11-316B68CDCEB4}" type="datetime1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652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D51FF-7217-4468-B2FE-410CB733812D}" type="datetime1">
              <a:rPr lang="zh-TW" altLang="en-US" smtClean="0"/>
              <a:t>2022/11/18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05AC6-7CC1-4CA8-B355-D085699BB8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6946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&#23478;&#25919;&#31185;&#23637;&#31034;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kms.ptc.edu.tw/ischool/publish_page/4/?cid=46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kms.ptc.edu.tw/ischool/publish_page/4/?cid=46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kms.ptc.edu.tw/ischool/publish_page/4/?cid=46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36650;&#27231;&#31185;&#23637;&#31034;.pd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-108520" y="967036"/>
            <a:ext cx="4499992" cy="34541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72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教務處</a:t>
            </a:r>
            <a:r>
              <a:rPr lang="en-US" altLang="zh-TW" sz="7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7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5800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</a:t>
            </a:r>
            <a:r>
              <a:rPr lang="zh-TW" altLang="en-US" sz="5800" b="1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說明會</a:t>
            </a:r>
          </a:p>
        </p:txBody>
      </p:sp>
      <p:sp>
        <p:nvSpPr>
          <p:cNvPr id="7" name="副標題 5"/>
          <p:cNvSpPr txBox="1">
            <a:spLocks/>
          </p:cNvSpPr>
          <p:nvPr/>
        </p:nvSpPr>
        <p:spPr>
          <a:xfrm>
            <a:off x="323528" y="620688"/>
            <a:ext cx="6400800" cy="692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國立東港海事 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111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學年度第一學期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971600" y="5733256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>
                <a:solidFill>
                  <a:srgbClr val="0070C0"/>
                </a:solidFill>
                <a:latin typeface="華康POP1體W9" panose="040B0909000000000000" pitchFamily="81" charset="-120"/>
                <a:ea typeface="華康POP1體W9" panose="040B0909000000000000" pitchFamily="81" charset="-120"/>
              </a:rPr>
              <a:t>111</a:t>
            </a:r>
            <a:r>
              <a:rPr lang="zh-TW" altLang="en-US" sz="2800" dirty="0" smtClean="0">
                <a:solidFill>
                  <a:srgbClr val="0070C0"/>
                </a:solidFill>
                <a:latin typeface="華康POP1體W9" panose="040B0909000000000000" pitchFamily="81" charset="-120"/>
                <a:ea typeface="華康POP1體W9" panose="040B0909000000000000" pitchFamily="81" charset="-120"/>
              </a:rPr>
              <a:t> 年 </a:t>
            </a:r>
            <a:r>
              <a:rPr lang="en-US" altLang="zh-TW" sz="2800" dirty="0" smtClean="0">
                <a:solidFill>
                  <a:srgbClr val="0070C0"/>
                </a:solidFill>
                <a:latin typeface="華康POP1體W9" panose="040B0909000000000000" pitchFamily="81" charset="-120"/>
                <a:ea typeface="華康POP1體W9" panose="040B0909000000000000" pitchFamily="81" charset="-120"/>
              </a:rPr>
              <a:t>11</a:t>
            </a:r>
            <a:r>
              <a:rPr lang="zh-TW" altLang="en-US" sz="2800" dirty="0" smtClean="0">
                <a:solidFill>
                  <a:srgbClr val="0070C0"/>
                </a:solidFill>
                <a:latin typeface="華康POP1體W9" panose="040B0909000000000000" pitchFamily="81" charset="-120"/>
                <a:ea typeface="華康POP1體W9" panose="040B0909000000000000" pitchFamily="81" charset="-120"/>
              </a:rPr>
              <a:t>月 </a:t>
            </a:r>
            <a:r>
              <a:rPr lang="en-US" altLang="zh-TW" sz="2800" dirty="0">
                <a:solidFill>
                  <a:srgbClr val="0070C0"/>
                </a:solidFill>
                <a:latin typeface="華康POP1體W9" panose="040B0909000000000000" pitchFamily="81" charset="-120"/>
                <a:ea typeface="華康POP1體W9" panose="040B0909000000000000" pitchFamily="81" charset="-120"/>
              </a:rPr>
              <a:t>9</a:t>
            </a:r>
            <a:r>
              <a:rPr lang="zh-TW" altLang="en-US" sz="2800" dirty="0" smtClean="0">
                <a:solidFill>
                  <a:srgbClr val="0070C0"/>
                </a:solidFill>
                <a:latin typeface="華康POP1體W9" panose="040B0909000000000000" pitchFamily="81" charset="-120"/>
                <a:ea typeface="華康POP1體W9" panose="040B0909000000000000" pitchFamily="81" charset="-120"/>
              </a:rPr>
              <a:t>日</a:t>
            </a:r>
            <a:endParaRPr lang="zh-TW" altLang="en-US" sz="2800" dirty="0">
              <a:solidFill>
                <a:srgbClr val="0070C0"/>
              </a:solidFill>
              <a:latin typeface="華康POP1體W9" panose="040B0909000000000000" pitchFamily="81" charset="-120"/>
              <a:ea typeface="華康POP1體W9" panose="040B0909000000000000" pitchFamily="81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2639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35280" cy="1143000"/>
          </a:xfrm>
        </p:spPr>
        <p:txBody>
          <a:bodyPr>
            <a:no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班選修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家政科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為例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9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42802"/>
            <a:ext cx="7306411" cy="5166518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矩形 6">
            <a:hlinkClick r:id="rId3" action="ppaction://hlinkfile"/>
          </p:cNvPr>
          <p:cNvSpPr/>
          <p:nvPr/>
        </p:nvSpPr>
        <p:spPr>
          <a:xfrm>
            <a:off x="5525334" y="1961321"/>
            <a:ext cx="275267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0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</a:t>
            </a:r>
            <a:endParaRPr lang="zh-TW" altLang="en-US" sz="20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862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多元選修</a:t>
            </a:r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課程選課</a:t>
            </a: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選課流程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選課時程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有哪些選修科目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選課系統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944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流程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11</a:t>
            </a:fld>
            <a:endParaRPr lang="zh-TW" altLang="en-US"/>
          </a:p>
        </p:txBody>
      </p:sp>
      <p:pic>
        <p:nvPicPr>
          <p:cNvPr id="5" name="image57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5696" y="1268760"/>
            <a:ext cx="4564663" cy="5087590"/>
          </a:xfrm>
          <a:prstGeom prst="rect">
            <a:avLst/>
          </a:prstGeom>
        </p:spPr>
      </p:pic>
      <p:sp>
        <p:nvSpPr>
          <p:cNvPr id="6" name="文字方塊 5">
            <a:hlinkClick r:id="rId3"/>
          </p:cNvPr>
          <p:cNvSpPr txBox="1"/>
          <p:nvPr/>
        </p:nvSpPr>
        <p:spPr>
          <a:xfrm>
            <a:off x="6228184" y="5008036"/>
            <a:ext cx="2016224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選課未達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人改選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>
            <a:hlinkClick r:id="rId3"/>
          </p:cNvPr>
          <p:cNvSpPr txBox="1"/>
          <p:nvPr/>
        </p:nvSpPr>
        <p:spPr>
          <a:xfrm>
            <a:off x="539552" y="5013174"/>
            <a:ext cx="1800200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開課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需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達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297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選課時程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12</a:t>
            </a:fld>
            <a:endParaRPr lang="zh-TW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574836"/>
              </p:ext>
            </p:extLst>
          </p:nvPr>
        </p:nvGraphicFramePr>
        <p:xfrm>
          <a:off x="457201" y="1297706"/>
          <a:ext cx="8219255" cy="4898818"/>
        </p:xfrm>
        <a:graphic>
          <a:graphicData uri="http://schemas.openxmlformats.org/drawingml/2006/table">
            <a:tbl>
              <a:tblPr firstRow="1" firstCol="1" bandRow="1" bandCol="1">
                <a:tableStyleId>{7DF18680-E054-41AD-8BC1-D1AEF772440D}</a:tableStyleId>
              </a:tblPr>
              <a:tblGrid>
                <a:gridCol w="585671">
                  <a:extLst>
                    <a:ext uri="{9D8B030D-6E8A-4147-A177-3AD203B41FA5}">
                      <a16:colId xmlns="" xmlns:a16="http://schemas.microsoft.com/office/drawing/2014/main" val="3965814715"/>
                    </a:ext>
                  </a:extLst>
                </a:gridCol>
                <a:gridCol w="2045710">
                  <a:extLst>
                    <a:ext uri="{9D8B030D-6E8A-4147-A177-3AD203B41FA5}">
                      <a16:colId xmlns="" xmlns:a16="http://schemas.microsoft.com/office/drawing/2014/main" val="1905471337"/>
                    </a:ext>
                  </a:extLst>
                </a:gridCol>
                <a:gridCol w="2275506">
                  <a:extLst>
                    <a:ext uri="{9D8B030D-6E8A-4147-A177-3AD203B41FA5}">
                      <a16:colId xmlns="" xmlns:a16="http://schemas.microsoft.com/office/drawing/2014/main" val="2360808033"/>
                    </a:ext>
                  </a:extLst>
                </a:gridCol>
                <a:gridCol w="3312368">
                  <a:extLst>
                    <a:ext uri="{9D8B030D-6E8A-4147-A177-3AD203B41FA5}">
                      <a16:colId xmlns="" xmlns:a16="http://schemas.microsoft.com/office/drawing/2014/main" val="443768413"/>
                    </a:ext>
                  </a:extLst>
                </a:gridCol>
              </a:tblGrid>
              <a:tr h="410354">
                <a:tc>
                  <a:txBody>
                    <a:bodyPr/>
                    <a:lstStyle/>
                    <a:p>
                      <a:pPr marL="31115" marR="10795"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 err="1">
                          <a:effectLst/>
                        </a:rPr>
                        <a:t>序號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1115" marR="1079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 err="1">
                          <a:effectLst/>
                        </a:rPr>
                        <a:t>時間</a:t>
                      </a:r>
                      <a:endParaRPr lang="zh-TW" sz="2000" b="1" kern="1200" baseline="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1115" marR="1079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 err="1">
                          <a:effectLst/>
                        </a:rPr>
                        <a:t>活動內容</a:t>
                      </a:r>
                      <a:endParaRPr lang="zh-TW" sz="2000" b="1" kern="1200" baseline="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95045" marR="977265" algn="ctr">
                        <a:lnSpc>
                          <a:spcPct val="100000"/>
                        </a:lnSpc>
                        <a:spcBef>
                          <a:spcPts val="68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 err="1">
                          <a:effectLst/>
                        </a:rPr>
                        <a:t>說明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80359187"/>
                  </a:ext>
                </a:extLst>
              </a:tr>
              <a:tr h="712828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1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000" spc="-10" baseline="0" dirty="0">
                          <a:effectLst/>
                        </a:rPr>
                        <a:t>4</a:t>
                      </a:r>
                      <a:r>
                        <a:rPr lang="en-US" sz="2000" spc="-5" baseline="0" dirty="0">
                          <a:effectLst/>
                        </a:rPr>
                        <a:t>月</a:t>
                      </a:r>
                      <a:r>
                        <a:rPr lang="en-US" sz="2000" spc="-5" baseline="0" dirty="0" smtClean="0">
                          <a:effectLst/>
                        </a:rPr>
                        <a:t>(</a:t>
                      </a:r>
                      <a:r>
                        <a:rPr lang="en-US" sz="2000" spc="-5" baseline="0" dirty="0" err="1" smtClean="0">
                          <a:effectLst/>
                        </a:rPr>
                        <a:t>上學期</a:t>
                      </a:r>
                      <a:r>
                        <a:rPr lang="en-US" sz="2000" spc="-5" baseline="0" dirty="0" smtClean="0">
                          <a:effectLst/>
                        </a:rPr>
                        <a:t>)</a:t>
                      </a:r>
                    </a:p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000" spc="-5" baseline="0" dirty="0" smtClean="0">
                          <a:effectLst/>
                        </a:rPr>
                        <a:t>1</a:t>
                      </a:r>
                      <a:r>
                        <a:rPr lang="en-US" altLang="zh-TW" sz="2000" spc="-5" baseline="0" dirty="0" smtClean="0">
                          <a:effectLst/>
                        </a:rPr>
                        <a:t>0</a:t>
                      </a:r>
                      <a:r>
                        <a:rPr lang="en-US" sz="2000" spc="-5" baseline="0" dirty="0" smtClean="0">
                          <a:effectLst/>
                        </a:rPr>
                        <a:t>月</a:t>
                      </a:r>
                      <a:r>
                        <a:rPr lang="en-US" sz="2000" baseline="0" dirty="0" smtClean="0">
                          <a:effectLst/>
                        </a:rPr>
                        <a:t>(</a:t>
                      </a:r>
                      <a:r>
                        <a:rPr lang="en-US" sz="2000" baseline="0" dirty="0" err="1" smtClean="0">
                          <a:effectLst/>
                        </a:rPr>
                        <a:t>下學期</a:t>
                      </a:r>
                      <a:r>
                        <a:rPr lang="en-US" sz="2000" baseline="0" dirty="0">
                          <a:effectLst/>
                        </a:rPr>
                        <a:t>)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000" baseline="0" dirty="0">
                          <a:effectLst/>
                        </a:rPr>
                        <a:t>辦理次學期選課宣導說明會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10795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000" kern="1200" baseline="0" dirty="0" smtClean="0">
                          <a:effectLst/>
                        </a:rPr>
                        <a:t>新生利用</a:t>
                      </a:r>
                      <a:r>
                        <a:rPr lang="zh-TW" altLang="en-US" sz="2000" kern="1200" baseline="0" dirty="0" smtClean="0">
                          <a:effectLst/>
                        </a:rPr>
                        <a:t>始業輔導</a:t>
                      </a:r>
                      <a:r>
                        <a:rPr lang="zh-TW" sz="2000" kern="1200" baseline="0" dirty="0" smtClean="0">
                          <a:effectLst/>
                        </a:rPr>
                        <a:t>時段</a:t>
                      </a:r>
                      <a:r>
                        <a:rPr lang="zh-TW" sz="2000" kern="1200" baseline="0" dirty="0">
                          <a:effectLst/>
                        </a:rPr>
                        <a:t>進行選課宣導</a:t>
                      </a:r>
                      <a:endParaRPr lang="zh-TW" sz="2000" b="0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2840700038"/>
                  </a:ext>
                </a:extLst>
              </a:tr>
              <a:tr h="19037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aseline="0" dirty="0" smtClean="0">
                          <a:effectLst/>
                        </a:rPr>
                        <a:t>2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>
                          <a:effectLst/>
                        </a:rPr>
                        <a:t> </a:t>
                      </a:r>
                      <a:r>
                        <a:rPr lang="en-US" sz="2200" spc="-5" baseline="0" dirty="0" smtClean="0">
                          <a:effectLst/>
                        </a:rPr>
                        <a:t>5</a:t>
                      </a:r>
                      <a:r>
                        <a:rPr lang="en-US" sz="2200" baseline="0" dirty="0">
                          <a:effectLst/>
                        </a:rPr>
                        <a:t>月</a:t>
                      </a:r>
                      <a:r>
                        <a:rPr lang="en-US" sz="2200" baseline="0" dirty="0" smtClean="0">
                          <a:effectLst/>
                        </a:rPr>
                        <a:t>(</a:t>
                      </a:r>
                      <a:r>
                        <a:rPr lang="zh-TW" altLang="en-US" sz="2200" baseline="0" dirty="0" smtClean="0">
                          <a:effectLst/>
                        </a:rPr>
                        <a:t>選</a:t>
                      </a:r>
                      <a:r>
                        <a:rPr lang="en-US" sz="2200" baseline="0" dirty="0" err="1" smtClean="0">
                          <a:effectLst/>
                        </a:rPr>
                        <a:t>上學期</a:t>
                      </a:r>
                      <a:r>
                        <a:rPr lang="en-US" sz="2200" baseline="0" dirty="0" smtClean="0">
                          <a:effectLst/>
                        </a:rPr>
                        <a:t>)</a:t>
                      </a:r>
                    </a:p>
                    <a:p>
                      <a:pPr marL="24130" marR="88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200" baseline="0" dirty="0" smtClean="0">
                          <a:effectLst/>
                        </a:rPr>
                        <a:t>11</a:t>
                      </a:r>
                      <a:r>
                        <a:rPr lang="en-US" sz="2200" baseline="0" dirty="0">
                          <a:effectLst/>
                        </a:rPr>
                        <a:t>月</a:t>
                      </a:r>
                      <a:r>
                        <a:rPr lang="en-US" sz="2200" baseline="0" dirty="0" smtClean="0">
                          <a:effectLst/>
                        </a:rPr>
                        <a:t>(</a:t>
                      </a:r>
                      <a:r>
                        <a:rPr lang="zh-TW" altLang="en-US" sz="2200" baseline="0" dirty="0" smtClean="0">
                          <a:effectLst/>
                        </a:rPr>
                        <a:t>選</a:t>
                      </a:r>
                      <a:r>
                        <a:rPr lang="en-US" sz="2200" baseline="0" dirty="0" err="1" smtClean="0">
                          <a:effectLst/>
                        </a:rPr>
                        <a:t>下學期</a:t>
                      </a:r>
                      <a:r>
                        <a:rPr lang="en-US" sz="2200" baseline="0" dirty="0">
                          <a:effectLst/>
                        </a:rPr>
                        <a:t>)</a:t>
                      </a:r>
                      <a:endParaRPr lang="zh-TW" sz="22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aseline="0" dirty="0" smtClean="0">
                          <a:effectLst/>
                        </a:rPr>
                        <a:t>1.</a:t>
                      </a:r>
                      <a:r>
                        <a:rPr lang="zh-TW" sz="2000" baseline="0" dirty="0" smtClean="0">
                          <a:effectLst/>
                        </a:rPr>
                        <a:t>學生</a:t>
                      </a:r>
                      <a:r>
                        <a:rPr lang="zh-TW" sz="2000" baseline="0" dirty="0">
                          <a:effectLst/>
                        </a:rPr>
                        <a:t>進行次學期選課</a:t>
                      </a:r>
                      <a:r>
                        <a:rPr lang="zh-TW" sz="2000" baseline="0" dirty="0" smtClean="0">
                          <a:effectLst/>
                        </a:rPr>
                        <a:t>作業</a:t>
                      </a:r>
                      <a:endParaRPr lang="en-US" altLang="zh-TW" sz="2000" baseline="0" dirty="0" smtClean="0">
                        <a:effectLst/>
                      </a:endParaRPr>
                    </a:p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aseline="0" dirty="0" smtClean="0">
                          <a:effectLst/>
                        </a:rPr>
                        <a:t>2.</a:t>
                      </a:r>
                      <a:r>
                        <a:rPr lang="zh-TW" sz="2000" baseline="0" dirty="0" smtClean="0">
                          <a:effectLst/>
                        </a:rPr>
                        <a:t>教師</a:t>
                      </a:r>
                      <a:r>
                        <a:rPr lang="zh-TW" sz="2000" baseline="0" dirty="0">
                          <a:effectLst/>
                        </a:rPr>
                        <a:t>提供諮詢輔導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effectLst/>
                        </a:rPr>
                        <a:t>1.</a:t>
                      </a:r>
                      <a:r>
                        <a:rPr lang="zh-TW" sz="2000" kern="1200" baseline="0" dirty="0">
                          <a:effectLst/>
                        </a:rPr>
                        <a:t>新生</a:t>
                      </a:r>
                      <a:r>
                        <a:rPr lang="zh-TW" sz="2000" kern="1200" baseline="0" dirty="0" smtClean="0">
                          <a:effectLst/>
                        </a:rPr>
                        <a:t>利用</a:t>
                      </a:r>
                      <a:r>
                        <a:rPr lang="zh-TW" altLang="en-US" sz="2000" kern="1200" baseline="0" dirty="0" smtClean="0">
                          <a:effectLst/>
                        </a:rPr>
                        <a:t>始業輔導</a:t>
                      </a:r>
                      <a:r>
                        <a:rPr lang="zh-TW" sz="2000" kern="1200" baseline="0" dirty="0" smtClean="0">
                          <a:effectLst/>
                        </a:rPr>
                        <a:t>時</a:t>
                      </a:r>
                      <a:r>
                        <a:rPr lang="zh-TW" altLang="en-US" sz="2000" kern="1200" baseline="0" dirty="0" smtClean="0">
                          <a:effectLst/>
                        </a:rPr>
                        <a:t>段</a:t>
                      </a:r>
                      <a:r>
                        <a:rPr lang="zh-TW" sz="2000" kern="1200" baseline="0" dirty="0" smtClean="0">
                          <a:effectLst/>
                        </a:rPr>
                        <a:t>進行選課</a:t>
                      </a:r>
                      <a:endParaRPr lang="zh-TW" sz="2000" kern="1200" baseline="0" dirty="0">
                        <a:effectLst/>
                      </a:endParaRP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effectLst/>
                        </a:rPr>
                        <a:t>2.</a:t>
                      </a:r>
                      <a:r>
                        <a:rPr lang="zh-TW" sz="2000" kern="1200" baseline="0" dirty="0">
                          <a:effectLst/>
                        </a:rPr>
                        <a:t>以電腦選課方式進行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effectLst/>
                        </a:rPr>
                        <a:t>3.</a:t>
                      </a:r>
                      <a:r>
                        <a:rPr lang="zh-TW" sz="2000" kern="1200" baseline="0" dirty="0">
                          <a:effectLst/>
                        </a:rPr>
                        <a:t>規劃</a:t>
                      </a:r>
                      <a:r>
                        <a:rPr lang="en-US" sz="2000" kern="1200" baseline="0" dirty="0">
                          <a:effectLst/>
                        </a:rPr>
                        <a:t>1.2~1.5</a:t>
                      </a:r>
                      <a:r>
                        <a:rPr lang="zh-TW" sz="2000" kern="1200" baseline="0" dirty="0">
                          <a:effectLst/>
                        </a:rPr>
                        <a:t>倍選修課程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effectLst/>
                        </a:rPr>
                        <a:t>4.</a:t>
                      </a:r>
                      <a:r>
                        <a:rPr lang="zh-TW" sz="2000" kern="1200" baseline="0" dirty="0">
                          <a:effectLst/>
                        </a:rPr>
                        <a:t>相關選課流程參閱流程圖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>
                          <a:effectLst/>
                        </a:rPr>
                        <a:t>5.選課諮詢輔導</a:t>
                      </a:r>
                      <a:endParaRPr lang="zh-TW" sz="200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4017838059"/>
                  </a:ext>
                </a:extLst>
              </a:tr>
              <a:tr h="957491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3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marR="889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spc="-5" baseline="0" dirty="0">
                          <a:effectLst/>
                        </a:rPr>
                        <a:t>6</a:t>
                      </a:r>
                      <a:r>
                        <a:rPr lang="en-US" sz="2400" baseline="0" dirty="0" smtClean="0">
                          <a:effectLst/>
                        </a:rPr>
                        <a:t>月</a:t>
                      </a:r>
                      <a:r>
                        <a:rPr lang="en-US" sz="2000" baseline="0" dirty="0" smtClean="0">
                          <a:effectLst/>
                        </a:rPr>
                        <a:t>(</a:t>
                      </a:r>
                      <a:r>
                        <a:rPr lang="zh-TW" altLang="en-US" sz="2000" baseline="0" dirty="0" smtClean="0">
                          <a:effectLst/>
                        </a:rPr>
                        <a:t>選</a:t>
                      </a:r>
                      <a:r>
                        <a:rPr lang="en-US" sz="2000" baseline="0" dirty="0" err="1" smtClean="0">
                          <a:effectLst/>
                        </a:rPr>
                        <a:t>上學期</a:t>
                      </a:r>
                      <a:r>
                        <a:rPr lang="en-US" sz="2000" baseline="0" dirty="0" smtClean="0">
                          <a:effectLst/>
                        </a:rPr>
                        <a:t>)</a:t>
                      </a:r>
                    </a:p>
                    <a:p>
                      <a:pPr marL="24130" marR="889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 smtClean="0">
                          <a:effectLst/>
                        </a:rPr>
                        <a:t>12</a:t>
                      </a:r>
                      <a:r>
                        <a:rPr lang="en-US" sz="2400" spc="-385" baseline="0" dirty="0" smtClean="0">
                          <a:effectLst/>
                        </a:rPr>
                        <a:t> </a:t>
                      </a:r>
                      <a:r>
                        <a:rPr lang="en-US" sz="2400" spc="-5" baseline="0" dirty="0">
                          <a:effectLst/>
                        </a:rPr>
                        <a:t>月 </a:t>
                      </a:r>
                      <a:r>
                        <a:rPr lang="en-US" sz="2000" spc="-5" baseline="0" dirty="0" smtClean="0">
                          <a:effectLst/>
                        </a:rPr>
                        <a:t>(</a:t>
                      </a:r>
                      <a:r>
                        <a:rPr lang="zh-TW" altLang="en-US" sz="2000" spc="-5" baseline="0" dirty="0" smtClean="0">
                          <a:effectLst/>
                        </a:rPr>
                        <a:t>選</a:t>
                      </a:r>
                      <a:r>
                        <a:rPr lang="en-US" sz="2000" spc="-5" baseline="0" dirty="0" err="1" smtClean="0">
                          <a:effectLst/>
                        </a:rPr>
                        <a:t>下學期</a:t>
                      </a:r>
                      <a:r>
                        <a:rPr lang="en-US" sz="2000" spc="-5" baseline="0" dirty="0">
                          <a:effectLst/>
                        </a:rPr>
                        <a:t>)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1.</a:t>
                      </a:r>
                      <a:r>
                        <a:rPr lang="zh-TW" sz="2000" spc="-5" baseline="0" dirty="0">
                          <a:effectLst/>
                        </a:rPr>
                        <a:t>公告學生選課結果</a:t>
                      </a:r>
                      <a:r>
                        <a:rPr lang="zh-TW" sz="2000" spc="-5" baseline="0" dirty="0" smtClean="0">
                          <a:effectLst/>
                        </a:rPr>
                        <a:t>。</a:t>
                      </a:r>
                      <a:endParaRPr lang="en-US" altLang="zh-TW" sz="2000" spc="-5" baseline="0" dirty="0" smtClean="0">
                        <a:effectLst/>
                      </a:endParaRPr>
                    </a:p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000" spc="-5" baseline="0" dirty="0" smtClean="0">
                          <a:effectLst/>
                        </a:rPr>
                        <a:t> </a:t>
                      </a:r>
                      <a:r>
                        <a:rPr lang="en-US" sz="2000" baseline="0" dirty="0">
                          <a:effectLst/>
                        </a:rPr>
                        <a:t>2.</a:t>
                      </a:r>
                      <a:r>
                        <a:rPr lang="zh-TW" sz="2000" baseline="0" dirty="0">
                          <a:effectLst/>
                        </a:rPr>
                        <a:t>辦理學生加退選作業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 err="1">
                          <a:effectLst/>
                        </a:rPr>
                        <a:t>得於學期前兩週進行</a:t>
                      </a:r>
                      <a:endParaRPr lang="zh-TW" sz="200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495894137"/>
                  </a:ext>
                </a:extLst>
              </a:tr>
              <a:tr h="892869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4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spc="-5" baseline="0" dirty="0">
                          <a:effectLst/>
                        </a:rPr>
                        <a:t>9</a:t>
                      </a:r>
                      <a:r>
                        <a:rPr lang="en-US" sz="2400" baseline="0" dirty="0">
                          <a:effectLst/>
                        </a:rPr>
                        <a:t>月(</a:t>
                      </a:r>
                      <a:r>
                        <a:rPr lang="en-US" sz="2400" baseline="0" dirty="0" err="1">
                          <a:effectLst/>
                        </a:rPr>
                        <a:t>上學期</a:t>
                      </a:r>
                      <a:r>
                        <a:rPr lang="en-US" sz="2400" baseline="0" dirty="0" smtClean="0">
                          <a:effectLst/>
                        </a:rPr>
                        <a:t>)</a:t>
                      </a:r>
                    </a:p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baseline="0" dirty="0" smtClean="0">
                          <a:effectLst/>
                        </a:rPr>
                        <a:t>2</a:t>
                      </a:r>
                      <a:r>
                        <a:rPr lang="en-US" sz="2400" baseline="0" dirty="0">
                          <a:effectLst/>
                        </a:rPr>
                        <a:t>月(</a:t>
                      </a:r>
                      <a:r>
                        <a:rPr lang="en-US" sz="2400" baseline="0" dirty="0" err="1">
                          <a:effectLst/>
                        </a:rPr>
                        <a:t>下學期</a:t>
                      </a:r>
                      <a:r>
                        <a:rPr lang="en-US" sz="2400" baseline="0" dirty="0">
                          <a:effectLst/>
                        </a:rPr>
                        <a:t>)</a:t>
                      </a:r>
                      <a:endParaRPr lang="zh-TW" sz="24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>
                          <a:effectLst/>
                        </a:rPr>
                        <a:t>1.</a:t>
                      </a:r>
                      <a:r>
                        <a:rPr lang="zh-TW" sz="2000" spc="-10" baseline="0" dirty="0">
                          <a:effectLst/>
                        </a:rPr>
                        <a:t>公告學期課表 </a:t>
                      </a:r>
                      <a:endParaRPr lang="en-US" altLang="zh-TW" sz="2000" spc="-10" baseline="0" dirty="0" smtClean="0">
                        <a:effectLst/>
                      </a:endParaRPr>
                    </a:p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0" dirty="0" smtClean="0">
                          <a:effectLst/>
                        </a:rPr>
                        <a:t>2</a:t>
                      </a:r>
                      <a:r>
                        <a:rPr lang="en-US" sz="2000" baseline="0" dirty="0">
                          <a:effectLst/>
                        </a:rPr>
                        <a:t>.</a:t>
                      </a:r>
                      <a:r>
                        <a:rPr lang="zh-TW" sz="2000" baseline="0" dirty="0">
                          <a:effectLst/>
                        </a:rPr>
                        <a:t>公告確定版學生選課名單</a:t>
                      </a:r>
                      <a:endParaRPr lang="zh-TW" sz="2000" baseline="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baseline="0" dirty="0" err="1">
                          <a:effectLst/>
                        </a:rPr>
                        <a:t>正式上課</a:t>
                      </a:r>
                      <a:endParaRPr lang="zh-TW" sz="2000" kern="1200" baseline="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087712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6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選課系統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彈性、校訂選修</a:t>
            </a:r>
            <a:endParaRPr lang="zh-TW" altLang="en-US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13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03783"/>
            <a:ext cx="3312368" cy="4390186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03783"/>
            <a:ext cx="3237691" cy="4390186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424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畫面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</a:t>
            </a:r>
            <a:endParaRPr lang="zh-TW" altLang="en-US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14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88839"/>
            <a:ext cx="3240360" cy="4289493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04664"/>
            <a:ext cx="3672408" cy="5873669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164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選課系統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選課畫面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校訂選修</a:t>
            </a:r>
            <a:endParaRPr lang="en-US" altLang="zh-TW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15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015425"/>
            <a:ext cx="3287078" cy="4293895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60759"/>
            <a:ext cx="3863141" cy="5838689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273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選課系統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16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539552" y="1206961"/>
            <a:ext cx="777686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TW"/>
            </a:defPPr>
            <a:lvl1pPr>
              <a:spcBef>
                <a:spcPct val="0"/>
              </a:spcBef>
              <a:buNone/>
              <a:defRPr sz="36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3200" dirty="0"/>
              <a:t>選修完成，</a:t>
            </a:r>
            <a:r>
              <a:rPr lang="zh-TW" altLang="en-US" sz="3200" dirty="0" smtClean="0"/>
              <a:t>在選課截止</a:t>
            </a:r>
            <a:r>
              <a:rPr lang="zh-TW" altLang="en-US" sz="3200" dirty="0"/>
              <a:t>時間內</a:t>
            </a:r>
            <a:r>
              <a:rPr lang="zh-TW" altLang="en-US" sz="3200" dirty="0">
                <a:solidFill>
                  <a:srgbClr val="C00000"/>
                </a:solidFill>
              </a:rPr>
              <a:t>可進行修改</a:t>
            </a:r>
            <a:r>
              <a:rPr lang="zh-TW" altLang="en-US" sz="3200" dirty="0"/>
              <a:t>。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/>
          <a:srcRect l="4721" t="10540" r="4472" b="35461"/>
          <a:stretch/>
        </p:blipFill>
        <p:spPr>
          <a:xfrm>
            <a:off x="755576" y="2348880"/>
            <a:ext cx="7704856" cy="3592204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向左箭號 2"/>
          <p:cNvSpPr/>
          <p:nvPr/>
        </p:nvSpPr>
        <p:spPr>
          <a:xfrm>
            <a:off x="2339752" y="5157192"/>
            <a:ext cx="936104" cy="432048"/>
          </a:xfrm>
          <a:prstGeom prst="leftArrow">
            <a:avLst/>
          </a:prstGeom>
          <a:solidFill>
            <a:srgbClr val="FFC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027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399010"/>
              </p:ext>
            </p:extLst>
          </p:nvPr>
        </p:nvGraphicFramePr>
        <p:xfrm>
          <a:off x="899592" y="1916832"/>
          <a:ext cx="6480719" cy="2736303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692775">
                  <a:extLst>
                    <a:ext uri="{9D8B030D-6E8A-4147-A177-3AD203B41FA5}">
                      <a16:colId xmlns="" xmlns:a16="http://schemas.microsoft.com/office/drawing/2014/main" val="2244360213"/>
                    </a:ext>
                  </a:extLst>
                </a:gridCol>
                <a:gridCol w="2214632">
                  <a:extLst>
                    <a:ext uri="{9D8B030D-6E8A-4147-A177-3AD203B41FA5}">
                      <a16:colId xmlns="" xmlns:a16="http://schemas.microsoft.com/office/drawing/2014/main" val="1217556704"/>
                    </a:ext>
                  </a:extLst>
                </a:gridCol>
                <a:gridCol w="2573312">
                  <a:extLst>
                    <a:ext uri="{9D8B030D-6E8A-4147-A177-3AD203B41FA5}">
                      <a16:colId xmlns="" xmlns:a16="http://schemas.microsoft.com/office/drawing/2014/main" val="721252097"/>
                    </a:ext>
                  </a:extLst>
                </a:gridCol>
              </a:tblGrid>
              <a:tr h="75154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每周彈性學習時間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46209443"/>
                  </a:ext>
                </a:extLst>
              </a:tr>
              <a:tr h="6615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年級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節數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53133972"/>
                  </a:ext>
                </a:extLst>
              </a:tr>
              <a:tr h="6615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二年級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50718704"/>
                  </a:ext>
                </a:extLst>
              </a:tr>
              <a:tr h="6615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三年級</a:t>
                      </a:r>
                      <a:endParaRPr lang="zh-TW" sz="2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</a:t>
                      </a:r>
                      <a:r>
                        <a:rPr lang="en-US" altLang="zh-TW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r>
                        <a:rPr lang="en-US" altLang="zh-TW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或</a:t>
                      </a:r>
                      <a:r>
                        <a:rPr lang="en-US" altLang="zh-TW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2-3)</a:t>
                      </a:r>
                      <a:endParaRPr lang="zh-TW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24147"/>
                  </a:ext>
                </a:extLst>
              </a:tr>
            </a:tbl>
          </a:graphicData>
        </a:graphic>
      </p:graphicFrame>
      <p:sp>
        <p:nvSpPr>
          <p:cNvPr id="9" name="標題 6"/>
          <p:cNvSpPr txBox="1">
            <a:spLocks/>
          </p:cNvSpPr>
          <p:nvPr/>
        </p:nvSpPr>
        <p:spPr>
          <a:xfrm>
            <a:off x="457200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彈性學習時間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135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57200" y="1363004"/>
            <a:ext cx="1090464" cy="3362140"/>
          </a:xfrm>
        </p:spPr>
        <p:txBody>
          <a:bodyPr vert="eaVert" anchor="ctr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zh-TW" altLang="en-US" sz="36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有選課問題找誰</a:t>
            </a:r>
            <a:endParaRPr lang="en-US" altLang="zh-TW" sz="3600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446465"/>
              </p:ext>
            </p:extLst>
          </p:nvPr>
        </p:nvGraphicFramePr>
        <p:xfrm>
          <a:off x="1539814" y="1345632"/>
          <a:ext cx="6632586" cy="4963688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732443">
                  <a:extLst>
                    <a:ext uri="{9D8B030D-6E8A-4147-A177-3AD203B41FA5}">
                      <a16:colId xmlns="" xmlns:a16="http://schemas.microsoft.com/office/drawing/2014/main" val="2244360213"/>
                    </a:ext>
                  </a:extLst>
                </a:gridCol>
                <a:gridCol w="2451871">
                  <a:extLst>
                    <a:ext uri="{9D8B030D-6E8A-4147-A177-3AD203B41FA5}">
                      <a16:colId xmlns="" xmlns:a16="http://schemas.microsoft.com/office/drawing/2014/main" val="1217556704"/>
                    </a:ext>
                  </a:extLst>
                </a:gridCol>
                <a:gridCol w="2448272">
                  <a:extLst>
                    <a:ext uri="{9D8B030D-6E8A-4147-A177-3AD203B41FA5}">
                      <a16:colId xmlns="" xmlns:a16="http://schemas.microsoft.com/office/drawing/2014/main" val="721252097"/>
                    </a:ext>
                  </a:extLst>
                </a:gridCol>
              </a:tblGrid>
              <a:tr h="67076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課程諮詢輔導教師諮詢時間表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46209443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科別</a:t>
                      </a:r>
                      <a:endParaRPr lang="zh-TW" sz="18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負責課諮師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諮詢時間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53133972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輪機</a:t>
                      </a:r>
                      <a:r>
                        <a:rPr lang="en-US" alt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船舶</a:t>
                      </a:r>
                      <a:r>
                        <a:rPr 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</a:t>
                      </a:r>
                      <a:endParaRPr lang="zh-TW" sz="20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陳容銜老師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00735838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食品</a:t>
                      </a:r>
                      <a:r>
                        <a:rPr lang="en-US" alt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烘焙</a:t>
                      </a:r>
                      <a:r>
                        <a:rPr 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</a:t>
                      </a:r>
                      <a:endParaRPr lang="zh-TW" sz="20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李百齡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主任</a:t>
                      </a:r>
                      <a:endParaRPr lang="en-US" altLang="zh-TW" sz="20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陳淑華老師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</a:t>
                      </a:r>
                      <a:r>
                        <a:rPr lang="zh-TW" alt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20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en-US" altLang="zh-TW" sz="20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星期三</a:t>
                      </a:r>
                      <a:r>
                        <a:rPr lang="en-US" alt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alt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altLang="zh-TW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zh-TW" altLang="en-US" sz="20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50718704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養殖科</a:t>
                      </a:r>
                      <a:endParaRPr lang="zh-TW" sz="18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王嘉穗組長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9924147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航</a:t>
                      </a:r>
                      <a:r>
                        <a:rPr 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管</a:t>
                      </a:r>
                      <a:r>
                        <a:rPr lang="en-US" alt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商資</a:t>
                      </a:r>
                      <a:r>
                        <a:rPr 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</a:t>
                      </a:r>
                      <a:endParaRPr lang="zh-TW" sz="20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陳文雅老師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83828619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家政</a:t>
                      </a:r>
                      <a:r>
                        <a:rPr lang="en-US" alt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餐飲</a:t>
                      </a:r>
                      <a:r>
                        <a:rPr lang="zh-TW" sz="2000" kern="100" dirty="0" smtClean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</a:t>
                      </a:r>
                      <a:endParaRPr lang="zh-TW" sz="20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劉志仁</a:t>
                      </a: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主任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r>
                        <a:rPr lang="en-US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35784644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電子科</a:t>
                      </a:r>
                      <a:endParaRPr lang="zh-TW" sz="18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蔡明</a:t>
                      </a: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徑</a:t>
                      </a:r>
                      <a:r>
                        <a:rPr lang="zh-TW" altLang="en-US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老師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r>
                        <a:rPr lang="en-US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31914998"/>
                  </a:ext>
                </a:extLst>
              </a:tr>
              <a:tr h="463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召集人</a:t>
                      </a:r>
                      <a:endParaRPr lang="zh-TW" sz="1800" kern="100" dirty="0"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戴良育組長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星期三</a:t>
                      </a:r>
                      <a:r>
                        <a:rPr lang="en-US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2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節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7683271"/>
                  </a:ext>
                </a:extLst>
              </a:tr>
            </a:tbl>
          </a:graphicData>
        </a:graphic>
      </p:graphicFrame>
      <p:pic>
        <p:nvPicPr>
          <p:cNvPr id="1027" name="Picture 3" descr="emojidex - custom emoji service and apps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48" y="4725144"/>
            <a:ext cx="1294568" cy="129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標題 6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111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</a:t>
            </a:r>
            <a:r>
              <a:rPr lang="zh-TW" altLang="en-US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</a:t>
            </a:r>
            <a:r>
              <a:rPr lang="zh-TW" altLang="en-US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諮詢教師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563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三年課程哪裡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看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9797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學校首頁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06823"/>
            <a:ext cx="6768752" cy="37579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文字方塊 5">
            <a:hlinkClick r:id="rId3"/>
          </p:cNvPr>
          <p:cNvSpPr txBox="1"/>
          <p:nvPr/>
        </p:nvSpPr>
        <p:spPr>
          <a:xfrm>
            <a:off x="7884368" y="3470163"/>
            <a:ext cx="1115616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這裏查詢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弧形箭號 (下彎) 8"/>
          <p:cNvSpPr/>
          <p:nvPr/>
        </p:nvSpPr>
        <p:spPr>
          <a:xfrm rot="-600000" flipH="1">
            <a:off x="7256957" y="2859727"/>
            <a:ext cx="966841" cy="677326"/>
          </a:xfrm>
          <a:prstGeom prst="curvedDownArrow">
            <a:avLst>
              <a:gd name="adj1" fmla="val 25000"/>
              <a:gd name="adj2" fmla="val 50000"/>
              <a:gd name="adj3" fmla="val 40187"/>
            </a:avLst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83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zh-TW" altLang="en-US" sz="4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課諮師有沒有進行選課說明</a:t>
            </a:r>
            <a:r>
              <a:rPr lang="en-US" altLang="zh-TW" sz="4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40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19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772816"/>
            <a:ext cx="3888432" cy="325981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72816"/>
            <a:ext cx="4176464" cy="325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03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zh-TW" altLang="en-US" sz="4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課諮師有</a:t>
            </a:r>
            <a:r>
              <a:rPr lang="zh-TW" altLang="en-US" sz="4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沒有進行選課說明</a:t>
            </a:r>
            <a:r>
              <a:rPr lang="en-US" altLang="zh-TW" sz="4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40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20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44824"/>
            <a:ext cx="4032448" cy="354704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44824"/>
            <a:ext cx="4139952" cy="353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9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課諮師有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沒有進行團體諮詢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21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68760"/>
            <a:ext cx="3741000" cy="5292588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131907" y="1844824"/>
            <a:ext cx="720080" cy="44134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2419365" y="1918232"/>
            <a:ext cx="360040" cy="22067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995" y="1268760"/>
            <a:ext cx="3791500" cy="4987018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7236296" y="1776554"/>
            <a:ext cx="720080" cy="44134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6449526" y="1792742"/>
            <a:ext cx="360040" cy="22067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1658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4306" y="553908"/>
            <a:ext cx="8294158" cy="5577483"/>
          </a:xfrm>
        </p:spPr>
        <p:txBody>
          <a:bodyPr/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星期三彈性學習有沒有跑班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22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70112"/>
            <a:ext cx="3168352" cy="493758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96752"/>
            <a:ext cx="338437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1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星期三彈性學習有沒有跑班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23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68" y="1268760"/>
            <a:ext cx="8359864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4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有沒有進行選課說明會</a:t>
            </a:r>
            <a:r>
              <a:rPr lang="en-US" altLang="zh-TW" sz="4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4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有。</a:t>
            </a:r>
            <a:endParaRPr lang="en-US" altLang="zh-TW" sz="4000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40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sz="40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40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40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日星期三週會</a:t>
            </a:r>
            <a:r>
              <a:rPr lang="zh-TW" altLang="en-US" sz="4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4000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0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何謂跑</a:t>
            </a:r>
            <a:r>
              <a:rPr lang="zh-TW" altLang="en-US" sz="4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</a:t>
            </a:r>
            <a:r>
              <a:rPr lang="en-US" altLang="zh-TW" sz="4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40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只要</a:t>
            </a:r>
            <a:r>
              <a:rPr lang="zh-TW" altLang="en-US" sz="40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該節課</a:t>
            </a:r>
            <a:r>
              <a:rPr lang="zh-TW" altLang="en-US" sz="40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</a:t>
            </a:r>
            <a:r>
              <a:rPr lang="zh-TW" altLang="en-US" sz="4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上有</a:t>
            </a:r>
            <a:r>
              <a:rPr lang="zh-TW" altLang="en-US" sz="4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其他班級</a:t>
            </a:r>
            <a:r>
              <a:rPr lang="zh-TW" altLang="en-US" sz="4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40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 </a:t>
            </a:r>
            <a:endParaRPr lang="en-US" altLang="zh-TW" sz="4000" b="1" dirty="0" smtClean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0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都</a:t>
            </a:r>
            <a:r>
              <a:rPr lang="zh-TW" altLang="en-US" sz="4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是跑</a:t>
            </a:r>
            <a:r>
              <a:rPr lang="zh-TW" altLang="en-US" sz="4000" b="1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班。</a:t>
            </a:r>
            <a:r>
              <a:rPr lang="zh-TW" altLang="en-US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</a:t>
            </a:r>
            <a:r>
              <a:rPr lang="en-US" altLang="zh-TW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輪一甲</a:t>
            </a:r>
            <a:r>
              <a:rPr lang="zh-TW" altLang="en-US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班上有</a:t>
            </a:r>
            <a:r>
              <a:rPr lang="zh-TW" altLang="en-US" b="1" dirty="0" smtClean="0">
                <a:solidFill>
                  <a:srgbClr val="941C8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輪一乙</a:t>
            </a:r>
            <a:r>
              <a:rPr lang="zh-TW" altLang="en-US" b="1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</a:t>
            </a:r>
            <a:endParaRPr lang="zh-TW" altLang="en-US" b="1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970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三年課程哪裡看</a:t>
            </a:r>
            <a:r>
              <a:rPr lang="en-US" altLang="zh-TW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教務處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教學組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總體課程計畫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51521"/>
            <a:ext cx="6939425" cy="39951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文字方塊 5">
            <a:hlinkClick r:id="rId3"/>
          </p:cNvPr>
          <p:cNvSpPr txBox="1"/>
          <p:nvPr/>
        </p:nvSpPr>
        <p:spPr>
          <a:xfrm>
            <a:off x="7740352" y="4221088"/>
            <a:ext cx="1107629" cy="120032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這裏查詢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弧形箭號 (下彎) 6"/>
          <p:cNvSpPr/>
          <p:nvPr/>
        </p:nvSpPr>
        <p:spPr>
          <a:xfrm rot="-600000" flipH="1">
            <a:off x="6945156" y="3648131"/>
            <a:ext cx="925037" cy="684698"/>
          </a:xfrm>
          <a:prstGeom prst="curvedDownArrow">
            <a:avLst>
              <a:gd name="adj1" fmla="val 25000"/>
              <a:gd name="adj2" fmla="val 50000"/>
              <a:gd name="adj3" fmla="val 40187"/>
            </a:avLst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71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新課綱精神與特色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57200" y="1600200"/>
            <a:ext cx="6480000" cy="3528000"/>
          </a:xfrm>
        </p:spPr>
        <p:txBody>
          <a:bodyPr>
            <a:noAutofit/>
          </a:bodyPr>
          <a:lstStyle/>
          <a:p>
            <a:pPr>
              <a:lnSpc>
                <a:spcPts val="5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自發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互動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共好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5000"/>
              </a:lnSpc>
              <a:buNone/>
            </a:pP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合稱「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自動好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）為精神。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0"/>
              </a:lnSpc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核心素養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」作為課程發展的主軸，強調培養以人為本的「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終身學習者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600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新課綱精神與特色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57200" y="1988840"/>
            <a:ext cx="6480000" cy="31393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課程類型區分為二大類：</a:t>
            </a:r>
            <a:endParaRPr lang="en-US" altLang="zh-TW" sz="3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zh-TW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部定課程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」與「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校訂課程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sz="3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738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新課綱精神與特色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57200" y="1600200"/>
            <a:ext cx="6480000" cy="3528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部定課程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」包含「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一般科目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專業科目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」及「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實習科目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」包含「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校訂必修課程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團體活動時間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」及「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彈性學習時間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383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校訂多元選修課程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36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精神：多元展能，增廣學習</a:t>
            </a:r>
            <a:endParaRPr lang="en-US" altLang="zh-TW" sz="3600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專業分流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同科跨班選修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單科單班分組選修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491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分流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以電子科為例</a:t>
            </a:r>
            <a:endParaRPr lang="zh-TW" altLang="en-US" dirty="0"/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96752"/>
            <a:ext cx="7848872" cy="5112568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681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科跨班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航管科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為例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8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68760"/>
            <a:ext cx="7200800" cy="494774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矩形 6">
            <a:hlinkClick r:id="rId3" action="ppaction://hlinkfile"/>
          </p:cNvPr>
          <p:cNvSpPr/>
          <p:nvPr/>
        </p:nvSpPr>
        <p:spPr>
          <a:xfrm>
            <a:off x="5438045" y="2060848"/>
            <a:ext cx="275267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0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</a:t>
            </a:r>
            <a:endParaRPr lang="zh-TW" altLang="en-US" sz="20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45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4944</TotalTime>
  <Words>705</Words>
  <Application>Microsoft Office PowerPoint</Application>
  <PresentationFormat>如螢幕大小 (4:3)</PresentationFormat>
  <Paragraphs>156</Paragraphs>
  <Slides>25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Office 佈景主題</vt:lpstr>
      <vt:lpstr>教務處 選課說明會</vt:lpstr>
      <vt:lpstr>三年課程哪裡看?</vt:lpstr>
      <vt:lpstr>三年課程哪裡看?</vt:lpstr>
      <vt:lpstr>新課綱精神與特色(一)</vt:lpstr>
      <vt:lpstr>新課綱精神與特色(二)</vt:lpstr>
      <vt:lpstr>新課綱精神與特色(三)</vt:lpstr>
      <vt:lpstr>校訂多元選修課程</vt:lpstr>
      <vt:lpstr>專業分流-以電子科為例</vt:lpstr>
      <vt:lpstr>同科跨班選修-以航管科為例</vt:lpstr>
      <vt:lpstr>同科單班選修-以家政科為例</vt:lpstr>
      <vt:lpstr>多元選修課程選課</vt:lpstr>
      <vt:lpstr>選課流程</vt:lpstr>
      <vt:lpstr>選課時程</vt:lpstr>
      <vt:lpstr>選課系統1</vt:lpstr>
      <vt:lpstr>選課系統2</vt:lpstr>
      <vt:lpstr>選課系統3</vt:lpstr>
      <vt:lpstr>選課系統4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秋冬養生    飲品製作</dc:title>
  <dc:creator>liu chih-jen</dc:creator>
  <cp:lastModifiedBy>admin</cp:lastModifiedBy>
  <cp:revision>185</cp:revision>
  <cp:lastPrinted>2021-04-26T00:58:41Z</cp:lastPrinted>
  <dcterms:created xsi:type="dcterms:W3CDTF">2018-11-17T06:48:24Z</dcterms:created>
  <dcterms:modified xsi:type="dcterms:W3CDTF">2022-11-18T10:47:26Z</dcterms:modified>
</cp:coreProperties>
</file>