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2" r:id="rId4"/>
    <p:sldId id="293" r:id="rId5"/>
    <p:sldId id="296" r:id="rId6"/>
    <p:sldId id="297" r:id="rId7"/>
    <p:sldId id="271" r:id="rId8"/>
    <p:sldId id="304" r:id="rId9"/>
    <p:sldId id="305" r:id="rId10"/>
    <p:sldId id="306" r:id="rId11"/>
    <p:sldId id="274" r:id="rId12"/>
    <p:sldId id="307" r:id="rId13"/>
    <p:sldId id="308" r:id="rId14"/>
    <p:sldId id="311" r:id="rId15"/>
    <p:sldId id="316" r:id="rId16"/>
    <p:sldId id="318" r:id="rId17"/>
    <p:sldId id="317" r:id="rId18"/>
    <p:sldId id="320" r:id="rId19"/>
    <p:sldId id="298" r:id="rId20"/>
    <p:sldId id="326" r:id="rId21"/>
    <p:sldId id="327" r:id="rId22"/>
    <p:sldId id="328" r:id="rId23"/>
    <p:sldId id="323" r:id="rId24"/>
    <p:sldId id="324" r:id="rId25"/>
    <p:sldId id="325" r:id="rId2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8E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108520" y="967036"/>
            <a:ext cx="4499992" cy="3454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sz="5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323528" y="620688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111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學年度第一學期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71600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111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 年 </a:t>
            </a:r>
            <a:r>
              <a:rPr lang="en-US" altLang="zh-TW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11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月 </a:t>
            </a:r>
            <a:r>
              <a:rPr lang="en-US" altLang="zh-TW" sz="2800" dirty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9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日</a:t>
            </a:r>
            <a:endParaRPr lang="zh-TW" altLang="en-US" sz="2800" dirty="0">
              <a:solidFill>
                <a:srgbClr val="0070C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家政科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25334" y="1961321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課程選課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6228184" y="5008036"/>
            <a:ext cx="201622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選課未達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人改選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hlinkClick r:id="rId3"/>
          </p:cNvPr>
          <p:cNvSpPr txBox="1"/>
          <p:nvPr/>
        </p:nvSpPr>
        <p:spPr>
          <a:xfrm>
            <a:off x="539552" y="5013174"/>
            <a:ext cx="1800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74836"/>
              </p:ext>
            </p:extLst>
          </p:nvPr>
        </p:nvGraphicFramePr>
        <p:xfrm>
          <a:off x="457201" y="1297706"/>
          <a:ext cx="8219255" cy="489881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585671">
                  <a:extLst>
                    <a:ext uri="{9D8B030D-6E8A-4147-A177-3AD203B41FA5}">
                      <a16:colId xmlns="" xmlns:a16="http://schemas.microsoft.com/office/drawing/2014/main" val="3965814715"/>
                    </a:ext>
                  </a:extLst>
                </a:gridCol>
                <a:gridCol w="2045710">
                  <a:extLst>
                    <a:ext uri="{9D8B030D-6E8A-4147-A177-3AD203B41FA5}">
                      <a16:colId xmlns="" xmlns:a16="http://schemas.microsoft.com/office/drawing/2014/main" val="1905471337"/>
                    </a:ext>
                  </a:extLst>
                </a:gridCol>
                <a:gridCol w="2275506">
                  <a:extLst>
                    <a:ext uri="{9D8B030D-6E8A-4147-A177-3AD203B41FA5}">
                      <a16:colId xmlns="" xmlns:a16="http://schemas.microsoft.com/office/drawing/2014/main" val="2360808033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443768413"/>
                    </a:ext>
                  </a:extLst>
                </a:gridCol>
              </a:tblGrid>
              <a:tr h="41035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</a:rPr>
                        <a:t>序號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</a:rPr>
                        <a:t>說明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0359187"/>
                  </a:ext>
                </a:extLst>
              </a:tr>
              <a:tr h="71282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baseline="0" dirty="0">
                          <a:effectLst/>
                        </a:rPr>
                        <a:t>4</a:t>
                      </a:r>
                      <a:r>
                        <a:rPr lang="en-US" sz="2000" spc="-5" baseline="0" dirty="0">
                          <a:effectLst/>
                        </a:rPr>
                        <a:t>月</a:t>
                      </a:r>
                      <a:r>
                        <a:rPr lang="en-US" sz="2000" spc="-5" baseline="0" dirty="0" smtClean="0">
                          <a:effectLst/>
                        </a:rPr>
                        <a:t>(</a:t>
                      </a:r>
                      <a:r>
                        <a:rPr lang="en-US" sz="2000" spc="-5" baseline="0" dirty="0" err="1" smtClean="0">
                          <a:effectLst/>
                        </a:rPr>
                        <a:t>上學期</a:t>
                      </a:r>
                      <a:r>
                        <a:rPr lang="en-US" sz="2000" spc="-5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baseline="0" dirty="0" smtClean="0">
                          <a:effectLst/>
                        </a:rPr>
                        <a:t>1</a:t>
                      </a:r>
                      <a:r>
                        <a:rPr lang="en-US" altLang="zh-TW" sz="2000" spc="-5" baseline="0" dirty="0" smtClean="0">
                          <a:effectLst/>
                        </a:rPr>
                        <a:t>0</a:t>
                      </a:r>
                      <a:r>
                        <a:rPr lang="en-US" sz="2000" spc="-5" baseline="0" dirty="0" smtClean="0">
                          <a:effectLst/>
                        </a:rPr>
                        <a:t>月</a:t>
                      </a:r>
                      <a:r>
                        <a:rPr lang="en-US" sz="2000" baseline="0" dirty="0" smtClean="0">
                          <a:effectLst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</a:rPr>
                        <a:t>下學期</a:t>
                      </a:r>
                      <a:r>
                        <a:rPr lang="en-US" sz="2000" baseline="0" dirty="0">
                          <a:effectLst/>
                        </a:rPr>
                        <a:t>)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baseline="0" dirty="0" smtClean="0">
                          <a:effectLst/>
                        </a:rPr>
                        <a:t>新生利用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始業輔導</a:t>
                      </a:r>
                      <a:r>
                        <a:rPr lang="zh-TW" sz="2000" kern="1200" baseline="0" dirty="0" smtClean="0">
                          <a:effectLst/>
                        </a:rPr>
                        <a:t>時段</a:t>
                      </a:r>
                      <a:r>
                        <a:rPr lang="zh-TW" sz="2000" kern="1200" baseline="0" dirty="0">
                          <a:effectLst/>
                        </a:rPr>
                        <a:t>進行選課宣導</a:t>
                      </a:r>
                      <a:endParaRPr lang="zh-TW" sz="20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40700038"/>
                  </a:ext>
                </a:extLst>
              </a:tr>
              <a:tr h="190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2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 </a:t>
                      </a:r>
                      <a:r>
                        <a:rPr lang="en-US" sz="2200" spc="-5" baseline="0" dirty="0" smtClean="0">
                          <a:effectLst/>
                        </a:rPr>
                        <a:t>5</a:t>
                      </a:r>
                      <a:r>
                        <a:rPr lang="en-US" sz="2200" baseline="0" dirty="0">
                          <a:effectLst/>
                        </a:rPr>
                        <a:t>月</a:t>
                      </a:r>
                      <a:r>
                        <a:rPr lang="en-US" sz="2200" baseline="0" dirty="0" smtClean="0">
                          <a:effectLst/>
                        </a:rPr>
                        <a:t>(</a:t>
                      </a:r>
                      <a:r>
                        <a:rPr lang="zh-TW" altLang="en-US" sz="2200" baseline="0" dirty="0" smtClean="0">
                          <a:effectLst/>
                        </a:rPr>
                        <a:t>選</a:t>
                      </a:r>
                      <a:r>
                        <a:rPr lang="en-US" sz="2200" baseline="0" dirty="0" err="1" smtClean="0">
                          <a:effectLst/>
                        </a:rPr>
                        <a:t>上學期</a:t>
                      </a:r>
                      <a:r>
                        <a:rPr lang="en-US" sz="22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smtClean="0">
                          <a:effectLst/>
                        </a:rPr>
                        <a:t>11</a:t>
                      </a:r>
                      <a:r>
                        <a:rPr lang="en-US" sz="2200" baseline="0" dirty="0">
                          <a:effectLst/>
                        </a:rPr>
                        <a:t>月</a:t>
                      </a:r>
                      <a:r>
                        <a:rPr lang="en-US" sz="2200" baseline="0" dirty="0" smtClean="0">
                          <a:effectLst/>
                        </a:rPr>
                        <a:t>(</a:t>
                      </a:r>
                      <a:r>
                        <a:rPr lang="zh-TW" altLang="en-US" sz="2200" baseline="0" dirty="0" smtClean="0">
                          <a:effectLst/>
                        </a:rPr>
                        <a:t>選</a:t>
                      </a:r>
                      <a:r>
                        <a:rPr lang="en-US" sz="2200" baseline="0" dirty="0" err="1" smtClean="0">
                          <a:effectLst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</a:rPr>
                        <a:t>)</a:t>
                      </a:r>
                      <a:endParaRPr lang="zh-TW" sz="22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</a:rPr>
                        <a:t>1.</a:t>
                      </a:r>
                      <a:r>
                        <a:rPr lang="zh-TW" sz="2000" baseline="0" dirty="0" smtClean="0">
                          <a:effectLst/>
                        </a:rPr>
                        <a:t>學生</a:t>
                      </a:r>
                      <a:r>
                        <a:rPr lang="zh-TW" sz="2000" baseline="0" dirty="0">
                          <a:effectLst/>
                        </a:rPr>
                        <a:t>進行次學期選課</a:t>
                      </a:r>
                      <a:r>
                        <a:rPr lang="zh-TW" sz="2000" baseline="0" dirty="0" smtClean="0">
                          <a:effectLst/>
                        </a:rPr>
                        <a:t>作業</a:t>
                      </a:r>
                      <a:endParaRPr lang="en-US" altLang="zh-TW" sz="2000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</a:rPr>
                        <a:t>2.</a:t>
                      </a:r>
                      <a:r>
                        <a:rPr lang="zh-TW" sz="2000" baseline="0" dirty="0" smtClean="0">
                          <a:effectLst/>
                        </a:rPr>
                        <a:t>教師</a:t>
                      </a:r>
                      <a:r>
                        <a:rPr lang="zh-TW" sz="2000" baseline="0" dirty="0">
                          <a:effectLst/>
                        </a:rPr>
                        <a:t>提供諮詢輔導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1.</a:t>
                      </a:r>
                      <a:r>
                        <a:rPr lang="zh-TW" sz="2000" kern="1200" baseline="0" dirty="0">
                          <a:effectLst/>
                        </a:rPr>
                        <a:t>新生</a:t>
                      </a:r>
                      <a:r>
                        <a:rPr lang="zh-TW" sz="2000" kern="1200" baseline="0" dirty="0" smtClean="0">
                          <a:effectLst/>
                        </a:rPr>
                        <a:t>利用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始業輔導</a:t>
                      </a:r>
                      <a:r>
                        <a:rPr lang="zh-TW" sz="2000" kern="1200" baseline="0" dirty="0" smtClean="0">
                          <a:effectLst/>
                        </a:rPr>
                        <a:t>時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段</a:t>
                      </a:r>
                      <a:r>
                        <a:rPr lang="zh-TW" sz="2000" kern="1200" baseline="0" dirty="0" smtClean="0">
                          <a:effectLst/>
                        </a:rPr>
                        <a:t>進行選課</a:t>
                      </a:r>
                      <a:endParaRPr lang="zh-TW" sz="2000" kern="1200" baseline="0" dirty="0">
                        <a:effectLst/>
                      </a:endParaRP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2.</a:t>
                      </a:r>
                      <a:r>
                        <a:rPr lang="zh-TW" sz="2000" kern="1200" baseline="0" dirty="0">
                          <a:effectLst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3.</a:t>
                      </a:r>
                      <a:r>
                        <a:rPr lang="zh-TW" sz="2000" kern="1200" baseline="0" dirty="0">
                          <a:effectLst/>
                        </a:rPr>
                        <a:t>規劃</a:t>
                      </a:r>
                      <a:r>
                        <a:rPr lang="en-US" sz="2000" kern="1200" baseline="0" dirty="0">
                          <a:effectLst/>
                        </a:rPr>
                        <a:t>1.2~1.5</a:t>
                      </a:r>
                      <a:r>
                        <a:rPr lang="zh-TW" sz="2000" kern="1200" baseline="0" dirty="0">
                          <a:effectLst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4.</a:t>
                      </a:r>
                      <a:r>
                        <a:rPr lang="zh-TW" sz="2000" kern="1200" baseline="0" dirty="0">
                          <a:effectLst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17838059"/>
                  </a:ext>
                </a:extLst>
              </a:tr>
              <a:tr h="95749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3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</a:rPr>
                        <a:t>6</a:t>
                      </a:r>
                      <a:r>
                        <a:rPr lang="en-US" sz="2400" baseline="0" dirty="0" smtClean="0">
                          <a:effectLst/>
                        </a:rPr>
                        <a:t>月</a:t>
                      </a:r>
                      <a:r>
                        <a:rPr lang="en-US" sz="2000" baseline="0" dirty="0" smtClean="0">
                          <a:effectLst/>
                        </a:rPr>
                        <a:t>(</a:t>
                      </a:r>
                      <a:r>
                        <a:rPr lang="zh-TW" altLang="en-US" sz="2000" baseline="0" dirty="0" smtClean="0">
                          <a:effectLst/>
                        </a:rPr>
                        <a:t>選</a:t>
                      </a:r>
                      <a:r>
                        <a:rPr lang="en-US" sz="2000" baseline="0" dirty="0" err="1" smtClean="0">
                          <a:effectLst/>
                        </a:rPr>
                        <a:t>上學期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</a:rPr>
                        <a:t>12</a:t>
                      </a:r>
                      <a:r>
                        <a:rPr lang="en-US" sz="2400" spc="-385" baseline="0" dirty="0" smtClean="0">
                          <a:effectLst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</a:rPr>
                        <a:t>月 </a:t>
                      </a:r>
                      <a:r>
                        <a:rPr lang="en-US" sz="2000" spc="-5" baseline="0" dirty="0" smtClean="0">
                          <a:effectLst/>
                        </a:rPr>
                        <a:t>(</a:t>
                      </a:r>
                      <a:r>
                        <a:rPr lang="zh-TW" altLang="en-US" sz="2000" spc="-5" baseline="0" dirty="0" smtClean="0">
                          <a:effectLst/>
                        </a:rPr>
                        <a:t>選</a:t>
                      </a:r>
                      <a:r>
                        <a:rPr lang="en-US" sz="2000" spc="-5" baseline="0" dirty="0" err="1" smtClean="0">
                          <a:effectLst/>
                        </a:rPr>
                        <a:t>下學期</a:t>
                      </a:r>
                      <a:r>
                        <a:rPr lang="en-US" sz="2000" spc="-5" baseline="0" dirty="0">
                          <a:effectLst/>
                        </a:rPr>
                        <a:t>)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</a:rPr>
                        <a:t>公告學生選課結果</a:t>
                      </a:r>
                      <a:r>
                        <a:rPr lang="zh-TW" sz="2000" spc="-5" baseline="0" dirty="0" smtClean="0">
                          <a:effectLst/>
                        </a:rPr>
                        <a:t>。</a:t>
                      </a:r>
                      <a:endParaRPr lang="en-US" altLang="zh-TW" sz="2000" spc="-5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spc="-5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>
                          <a:effectLst/>
                        </a:rPr>
                        <a:t>2.</a:t>
                      </a:r>
                      <a:r>
                        <a:rPr lang="zh-TW" sz="2000" baseline="0" dirty="0">
                          <a:effectLst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95894137"/>
                  </a:ext>
                </a:extLst>
              </a:tr>
              <a:tr h="8928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4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</a:rPr>
                        <a:t>9</a:t>
                      </a:r>
                      <a:r>
                        <a:rPr lang="en-US" sz="2400" baseline="0" dirty="0">
                          <a:effectLst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</a:rPr>
                        <a:t>上學期</a:t>
                      </a:r>
                      <a:r>
                        <a:rPr lang="en-US" sz="24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</a:rPr>
                        <a:t>2</a:t>
                      </a:r>
                      <a:r>
                        <a:rPr lang="en-US" sz="2400" baseline="0" dirty="0">
                          <a:effectLst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</a:rPr>
                        <a:t>公告學期課表 </a:t>
                      </a:r>
                      <a:endParaRPr lang="en-US" altLang="zh-TW" sz="2000" spc="-10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2</a:t>
                      </a:r>
                      <a:r>
                        <a:rPr lang="en-US" sz="2000" baseline="0" dirty="0">
                          <a:effectLst/>
                        </a:rPr>
                        <a:t>.</a:t>
                      </a:r>
                      <a:r>
                        <a:rPr lang="zh-TW" sz="2000" baseline="0" dirty="0">
                          <a:effectLst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彈性、校訂選修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783"/>
            <a:ext cx="3312368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3783"/>
            <a:ext cx="3237691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240360" cy="428949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672408" cy="58736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425"/>
            <a:ext cx="3287078" cy="42938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0759"/>
            <a:ext cx="3863141" cy="58386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206961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</a:t>
            </a:r>
            <a:r>
              <a:rPr lang="zh-TW" altLang="en-US" sz="3200" dirty="0" smtClean="0"/>
              <a:t>在選課截止</a:t>
            </a:r>
            <a:r>
              <a:rPr lang="zh-TW" altLang="en-US" sz="3200" dirty="0"/>
              <a:t>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755576" y="2348880"/>
            <a:ext cx="7704856" cy="359220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向左箭號 2"/>
          <p:cNvSpPr/>
          <p:nvPr/>
        </p:nvSpPr>
        <p:spPr>
          <a:xfrm>
            <a:off x="2339752" y="5157192"/>
            <a:ext cx="936104" cy="432048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9010"/>
              </p:ext>
            </p:extLst>
          </p:nvPr>
        </p:nvGraphicFramePr>
        <p:xfrm>
          <a:off x="899592" y="1916832"/>
          <a:ext cx="6480719" cy="2736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92775">
                  <a:extLst>
                    <a:ext uri="{9D8B030D-6E8A-4147-A177-3AD203B41FA5}">
                      <a16:colId xmlns="" xmlns:a16="http://schemas.microsoft.com/office/drawing/2014/main" val="2244360213"/>
                    </a:ext>
                  </a:extLst>
                </a:gridCol>
                <a:gridCol w="2214632">
                  <a:extLst>
                    <a:ext uri="{9D8B030D-6E8A-4147-A177-3AD203B41FA5}">
                      <a16:colId xmlns="" xmlns:a16="http://schemas.microsoft.com/office/drawing/2014/main" val="1217556704"/>
                    </a:ext>
                  </a:extLst>
                </a:gridCol>
                <a:gridCol w="2573312">
                  <a:extLst>
                    <a:ext uri="{9D8B030D-6E8A-4147-A177-3AD203B41FA5}">
                      <a16:colId xmlns="" xmlns:a16="http://schemas.microsoft.com/office/drawing/2014/main" val="721252097"/>
                    </a:ext>
                  </a:extLst>
                </a:gridCol>
              </a:tblGrid>
              <a:tr h="7515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209443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133972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18704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彈性學習時間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有選課問題找誰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46465"/>
              </p:ext>
            </p:extLst>
          </p:nvPr>
        </p:nvGraphicFramePr>
        <p:xfrm>
          <a:off x="1539814" y="1345632"/>
          <a:ext cx="6632586" cy="49636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2443">
                  <a:extLst>
                    <a:ext uri="{9D8B030D-6E8A-4147-A177-3AD203B41FA5}">
                      <a16:colId xmlns="" xmlns:a16="http://schemas.microsoft.com/office/drawing/2014/main" val="2244360213"/>
                    </a:ext>
                  </a:extLst>
                </a:gridCol>
                <a:gridCol w="2451871">
                  <a:extLst>
                    <a:ext uri="{9D8B030D-6E8A-4147-A177-3AD203B41FA5}">
                      <a16:colId xmlns="" xmlns:a16="http://schemas.microsoft.com/office/drawing/2014/main" val="1217556704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負責課諮師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船舶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陳容銜老師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李百齡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陳淑華老師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王嘉穗組長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商資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陳文雅老師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劉志仁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蔡明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徑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1914998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戴良育組長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諮詢教師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97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823"/>
            <a:ext cx="6768752" cy="375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884368" y="3470163"/>
            <a:ext cx="111561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弧形箭號 (下彎) 8"/>
          <p:cNvSpPr/>
          <p:nvPr/>
        </p:nvSpPr>
        <p:spPr>
          <a:xfrm rot="-600000" flipH="1">
            <a:off x="7256957" y="285972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6"/>
            <a:ext cx="3888432" cy="32598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沒有進行選課說明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2448" cy="3547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39952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沒有進行團體諮詢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41000" cy="52925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907" y="184482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9365" y="191823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5" y="1268760"/>
            <a:ext cx="3791500" cy="49870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6296" y="177655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9526" y="179274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306" y="553908"/>
            <a:ext cx="8294158" cy="557748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0112"/>
            <a:ext cx="3168352" cy="49375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384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1268760"/>
            <a:ext cx="8359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有沒有進行選課說明會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有。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日星期三週會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何謂跑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該節課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上有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其他班級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 </a:t>
            </a:r>
            <a:endParaRPr lang="en-US" altLang="zh-TW" sz="4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都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是跑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班。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輪一甲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班上有</a:t>
            </a:r>
            <a:r>
              <a:rPr lang="zh-TW" altLang="en-US" b="1" dirty="0" smtClean="0">
                <a:solidFill>
                  <a:srgbClr val="941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輪一乙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教學組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1521"/>
            <a:ext cx="6939425" cy="3995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740352" y="4221088"/>
            <a:ext cx="11076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弧形箭號 (下彎) 6"/>
          <p:cNvSpPr/>
          <p:nvPr/>
        </p:nvSpPr>
        <p:spPr>
          <a:xfrm rot="-600000" flipH="1">
            <a:off x="6945156" y="3648131"/>
            <a:ext cx="925037" cy="684698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）為精神。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88840"/>
            <a:ext cx="6480000" cy="3139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校訂多元選修課程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科跨班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航管科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49477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705</Words>
  <Application>Microsoft Office PowerPoint</Application>
  <PresentationFormat>如螢幕大小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教務處 選課說明會</vt:lpstr>
      <vt:lpstr>三年課程哪裡看?</vt:lpstr>
      <vt:lpstr>三年課程哪裡看?</vt:lpstr>
      <vt:lpstr>新課綱精神與特色(一)</vt:lpstr>
      <vt:lpstr>新課綱精神與特色(二)</vt:lpstr>
      <vt:lpstr>新課綱精神與特色(三)</vt:lpstr>
      <vt:lpstr>校訂多元選修課程</vt:lpstr>
      <vt:lpstr>專業分流-以電子科為例</vt:lpstr>
      <vt:lpstr>同科跨班選修-以航管科為例</vt:lpstr>
      <vt:lpstr>同科單班選修-以家政科為例</vt:lpstr>
      <vt:lpstr>多元選修課程選課</vt:lpstr>
      <vt:lpstr>選課流程</vt:lpstr>
      <vt:lpstr>選課時程</vt:lpstr>
      <vt:lpstr>選課系統1</vt:lpstr>
      <vt:lpstr>選課系統2</vt:lpstr>
      <vt:lpstr>選課系統3</vt:lpstr>
      <vt:lpstr>選課系統4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185</cp:revision>
  <cp:lastPrinted>2021-04-26T00:58:41Z</cp:lastPrinted>
  <dcterms:created xsi:type="dcterms:W3CDTF">2018-11-17T06:48:24Z</dcterms:created>
  <dcterms:modified xsi:type="dcterms:W3CDTF">2022-11-18T10:47:26Z</dcterms:modified>
</cp:coreProperties>
</file>