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258" r:id="rId2"/>
    <p:sldId id="266" r:id="rId3"/>
    <p:sldId id="265" r:id="rId4"/>
    <p:sldId id="298" r:id="rId5"/>
    <p:sldId id="299" r:id="rId6"/>
    <p:sldId id="300" r:id="rId7"/>
    <p:sldId id="301" r:id="rId8"/>
    <p:sldId id="302" r:id="rId9"/>
    <p:sldId id="303" r:id="rId10"/>
    <p:sldId id="304" r:id="rId11"/>
    <p:sldId id="305" r:id="rId12"/>
    <p:sldId id="306" r:id="rId13"/>
    <p:sldId id="307" r:id="rId14"/>
    <p:sldId id="308" r:id="rId15"/>
    <p:sldId id="309" r:id="rId16"/>
    <p:sldId id="310" r:id="rId17"/>
    <p:sldId id="311" r:id="rId18"/>
    <p:sldId id="312" r:id="rId19"/>
    <p:sldId id="313" r:id="rId20"/>
    <p:sldId id="318" r:id="rId21"/>
    <p:sldId id="316" r:id="rId22"/>
    <p:sldId id="315" r:id="rId23"/>
    <p:sldId id="317" r:id="rId24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5" d="100"/>
          <a:sy n="85" d="100"/>
        </p:scale>
        <p:origin x="-1378" y="5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E52FF6-D5F5-40EA-B8E9-BBBAFC79F58C}" type="datetimeFigureOut">
              <a:rPr lang="zh-TW" altLang="en-US" smtClean="0"/>
              <a:t>2022/4/27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830862-2572-44BE-858B-F21B78A8832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680326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830862-2572-44BE-858B-F21B78A88324}" type="slidenum">
              <a:rPr lang="zh-TW" altLang="en-US" smtClean="0"/>
              <a:t>21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865594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E55F8C1-38EB-4624-843B-3B03A719B9B4}" type="datetimeFigureOut">
              <a:rPr lang="zh-TW" altLang="en-US" smtClean="0"/>
              <a:t>2022/4/27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9F4CC40-B33B-4C6D-A32A-FB0ED8765963}" type="slidenum">
              <a:rPr lang="zh-TW" altLang="en-US" smtClean="0"/>
              <a:t>‹#›</a:t>
            </a:fld>
            <a:endParaRPr lang="zh-TW" altLang="en-US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5F8C1-38EB-4624-843B-3B03A719B9B4}" type="datetimeFigureOut">
              <a:rPr lang="zh-TW" altLang="en-US" smtClean="0"/>
              <a:t>2022/4/27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4CC40-B33B-4C6D-A32A-FB0ED8765963}" type="slidenum">
              <a:rPr lang="zh-TW" altLang="en-US" smtClean="0"/>
              <a:t>‹#›</a:t>
            </a:fld>
            <a:endParaRPr lang="zh-TW" altLang="en-US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5F8C1-38EB-4624-843B-3B03A719B9B4}" type="datetimeFigureOut">
              <a:rPr lang="zh-TW" altLang="en-US" smtClean="0"/>
              <a:t>2022/4/27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4CC40-B33B-4C6D-A32A-FB0ED8765963}" type="slidenum">
              <a:rPr lang="zh-TW" altLang="en-US" smtClean="0"/>
              <a:t>‹#›</a:t>
            </a:fld>
            <a:endParaRPr lang="zh-TW" altLang="en-US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5F8C1-38EB-4624-843B-3B03A719B9B4}" type="datetimeFigureOut">
              <a:rPr lang="zh-TW" altLang="en-US" smtClean="0"/>
              <a:t>2022/4/27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4CC40-B33B-4C6D-A32A-FB0ED8765963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5F8C1-38EB-4624-843B-3B03A719B9B4}" type="datetimeFigureOut">
              <a:rPr lang="zh-TW" altLang="en-US" smtClean="0"/>
              <a:t>2022/4/27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4CC40-B33B-4C6D-A32A-FB0ED876596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5F8C1-38EB-4624-843B-3B03A719B9B4}" type="datetimeFigureOut">
              <a:rPr lang="zh-TW" altLang="en-US" smtClean="0"/>
              <a:t>2022/4/27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4CC40-B33B-4C6D-A32A-FB0ED8765963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5F8C1-38EB-4624-843B-3B03A719B9B4}" type="datetimeFigureOut">
              <a:rPr lang="zh-TW" altLang="en-US" smtClean="0"/>
              <a:t>2022/4/27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4CC40-B33B-4C6D-A32A-FB0ED8765963}" type="slidenum">
              <a:rPr lang="zh-TW" altLang="en-US" smtClean="0"/>
              <a:t>‹#›</a:t>
            </a:fld>
            <a:endParaRPr lang="zh-TW" altLang="en-US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5F8C1-38EB-4624-843B-3B03A719B9B4}" type="datetimeFigureOut">
              <a:rPr lang="zh-TW" altLang="en-US" smtClean="0"/>
              <a:t>2022/4/27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4CC40-B33B-4C6D-A32A-FB0ED8765963}" type="slidenum">
              <a:rPr lang="zh-TW" altLang="en-US" smtClean="0"/>
              <a:t>‹#›</a:t>
            </a:fld>
            <a:endParaRPr lang="zh-TW" altLang="en-US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5F8C1-38EB-4624-843B-3B03A719B9B4}" type="datetimeFigureOut">
              <a:rPr lang="zh-TW" altLang="en-US" smtClean="0"/>
              <a:t>2022/4/27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4CC40-B33B-4C6D-A32A-FB0ED876596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5F8C1-38EB-4624-843B-3B03A719B9B4}" type="datetimeFigureOut">
              <a:rPr lang="zh-TW" altLang="en-US" smtClean="0"/>
              <a:t>2022/4/27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4CC40-B33B-4C6D-A32A-FB0ED876596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5F8C1-38EB-4624-843B-3B03A719B9B4}" type="datetimeFigureOut">
              <a:rPr lang="zh-TW" altLang="en-US" smtClean="0"/>
              <a:t>2022/4/27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4CC40-B33B-4C6D-A32A-FB0ED876596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8E55F8C1-38EB-4624-843B-3B03A719B9B4}" type="datetimeFigureOut">
              <a:rPr lang="zh-TW" altLang="en-US" smtClean="0"/>
              <a:t>2022/4/27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29F4CC40-B33B-4C6D-A32A-FB0ED876596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&#23478;&#25919;&#31185;&#23637;&#31034;.pdf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www.tkms.ptc.edu.tw/ischool/publish_page/4/?cid=46" TargetMode="Externa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docs.google.com/forms/d/1mZNezSoz0FkesuMR2rYqjhhzkIX7L3GJJDzuRj6kI4c/edit?usp=sharing" TargetMode="Externa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&#22283;&#31435;&#26481;&#28207;&#28023;&#20107;&#24392;&#24615;&#23416;&#32722;&#26178;&#38291;&#23526;&#26045;&#35215;&#23450;(&#33258;&#20027;&#23416;&#32722;).docx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hyperlink" Target="&#33258;&#20027;&#23416;&#32722;&#25104;&#26524;&#22577;&#21578;.docx" TargetMode="External"/><Relationship Id="rId5" Type="http://schemas.openxmlformats.org/officeDocument/2006/relationships/hyperlink" Target="&#33258;&#20027;&#23416;&#32722;&#31684;&#20363;2.pdf" TargetMode="External"/><Relationship Id="rId4" Type="http://schemas.openxmlformats.org/officeDocument/2006/relationships/hyperlink" Target="&#33258;&#20027;&#23416;&#32722;&#31684;&#20363;1.pdf" TargetMode="Externa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&#36650;&#27231;&#31185;&#23637;&#31034;.pdf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教務處選課說明會</a:t>
            </a:r>
            <a:endParaRPr lang="zh-TW" altLang="en-US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" name="副標題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110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學年度第二學期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63960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435280" cy="1143000"/>
          </a:xfrm>
        </p:spPr>
        <p:txBody>
          <a:bodyPr>
            <a:noAutofit/>
          </a:bodyPr>
          <a:lstStyle/>
          <a:p>
            <a:r>
              <a:rPr lang="zh-TW" altLang="en-US" sz="4800" b="1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同</a:t>
            </a:r>
            <a:r>
              <a:rPr lang="zh-TW" altLang="en-US" sz="4800" b="1" dirty="0" smtClean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科</a:t>
            </a:r>
            <a:r>
              <a:rPr lang="zh-TW" altLang="en-US" sz="4800" b="1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單</a:t>
            </a:r>
            <a:r>
              <a:rPr lang="zh-TW" altLang="en-US" sz="4800" b="1" dirty="0" smtClean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班選修</a:t>
            </a:r>
            <a:r>
              <a:rPr lang="en-US" altLang="zh-TW" sz="4800" b="1" dirty="0" smtClean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4800" b="1" dirty="0" smtClean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以家政科為例</a:t>
            </a:r>
            <a:endParaRPr lang="zh-TW" altLang="en-US" sz="4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10</a:t>
            </a:fld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142802"/>
            <a:ext cx="7306411" cy="5166518"/>
          </a:xfrm>
          <a:prstGeom prst="rect">
            <a:avLst/>
          </a:prstGeom>
        </p:spPr>
      </p:pic>
      <p:sp>
        <p:nvSpPr>
          <p:cNvPr id="7" name="矩形 6">
            <a:hlinkClick r:id="rId3" action="ppaction://hlinkfile"/>
          </p:cNvPr>
          <p:cNvSpPr/>
          <p:nvPr/>
        </p:nvSpPr>
        <p:spPr>
          <a:xfrm>
            <a:off x="5580112" y="1916832"/>
            <a:ext cx="2752677" cy="31700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200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例</a:t>
            </a:r>
            <a:endParaRPr lang="zh-TW" altLang="en-US" sz="20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77799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TW" altLang="en-US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多元選修</a:t>
            </a:r>
            <a:r>
              <a:rPr lang="en-US" altLang="zh-TW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二</a:t>
            </a:r>
            <a:r>
              <a:rPr lang="en-US" altLang="zh-TW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內容版面配置區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選課流程</a:t>
            </a:r>
            <a:endParaRPr lang="en-US" altLang="zh-TW" b="1" dirty="0" smtClean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選課時程</a:t>
            </a:r>
            <a:endParaRPr lang="en-US" altLang="zh-TW" b="1" dirty="0" smtClean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有哪些選修科目</a:t>
            </a:r>
            <a:endParaRPr lang="en-US" altLang="zh-TW" b="1" dirty="0" smtClean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如何選修</a:t>
            </a:r>
            <a:endParaRPr lang="en-US" altLang="zh-TW" b="1" dirty="0" smtClean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endParaRPr lang="en-US" altLang="zh-TW" b="1" dirty="0" smtClean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endParaRPr lang="en-US" altLang="zh-TW" b="1" dirty="0" smtClean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endParaRPr lang="en-US" altLang="zh-TW" b="1" dirty="0" smtClean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14761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選課</a:t>
            </a: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流程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12</a:t>
            </a:fld>
            <a:endParaRPr lang="zh-TW" altLang="en-US"/>
          </a:p>
        </p:txBody>
      </p:sp>
      <p:pic>
        <p:nvPicPr>
          <p:cNvPr id="5" name="image57.jpe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067944" y="404664"/>
            <a:ext cx="4564663" cy="5832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7637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7756263" cy="1054250"/>
          </a:xfrm>
        </p:spPr>
        <p:txBody>
          <a:bodyPr>
            <a:normAutofit/>
          </a:bodyPr>
          <a:lstStyle/>
          <a:p>
            <a:pPr algn="l"/>
            <a:r>
              <a:rPr lang="zh-TW" altLang="en-US" sz="4400" b="1" dirty="0" smtClean="0">
                <a:solidFill>
                  <a:schemeClr val="tx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選課時程</a:t>
            </a:r>
            <a:endParaRPr lang="zh-TW" altLang="en-US" sz="4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13</a:t>
            </a:fld>
            <a:endParaRPr lang="zh-TW" altLang="en-US"/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5947544"/>
              </p:ext>
            </p:extLst>
          </p:nvPr>
        </p:nvGraphicFramePr>
        <p:xfrm>
          <a:off x="457200" y="1196752"/>
          <a:ext cx="8579297" cy="5400600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611326">
                  <a:extLst>
                    <a:ext uri="{9D8B030D-6E8A-4147-A177-3AD203B41FA5}">
                      <a16:colId xmlns:a16="http://schemas.microsoft.com/office/drawing/2014/main" xmlns="" val="3965814715"/>
                    </a:ext>
                  </a:extLst>
                </a:gridCol>
                <a:gridCol w="2135322">
                  <a:extLst>
                    <a:ext uri="{9D8B030D-6E8A-4147-A177-3AD203B41FA5}">
                      <a16:colId xmlns:a16="http://schemas.microsoft.com/office/drawing/2014/main" xmlns="" val="1905471337"/>
                    </a:ext>
                  </a:extLst>
                </a:gridCol>
                <a:gridCol w="2268697">
                  <a:extLst>
                    <a:ext uri="{9D8B030D-6E8A-4147-A177-3AD203B41FA5}">
                      <a16:colId xmlns:a16="http://schemas.microsoft.com/office/drawing/2014/main" xmlns="" val="2360808033"/>
                    </a:ext>
                  </a:extLst>
                </a:gridCol>
                <a:gridCol w="3563952">
                  <a:extLst>
                    <a:ext uri="{9D8B030D-6E8A-4147-A177-3AD203B41FA5}">
                      <a16:colId xmlns:a16="http://schemas.microsoft.com/office/drawing/2014/main" xmlns="" val="443768413"/>
                    </a:ext>
                  </a:extLst>
                </a:gridCol>
              </a:tblGrid>
              <a:tr h="325084">
                <a:tc>
                  <a:txBody>
                    <a:bodyPr/>
                    <a:lstStyle/>
                    <a:p>
                      <a:pPr marL="31115" marR="10795" algn="ctr">
                        <a:lnSpc>
                          <a:spcPct val="10000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en-US" sz="2000" b="1" baseline="0" dirty="0" err="1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序號</a:t>
                      </a:r>
                      <a:endParaRPr lang="zh-TW" sz="2000" b="1" baseline="0" dirty="0">
                        <a:effectLst/>
                        <a:latin typeface="微軟正黑體" pitchFamily="34" charset="-120"/>
                        <a:ea typeface="微軟正黑體" pitchFamily="34" charset="-120"/>
                        <a:cs typeface="標楷體" panose="03000509000000000000" pitchFamily="65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1115" marR="10795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baseline="0" dirty="0" err="1">
                          <a:solidFill>
                            <a:schemeClr val="lt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時間</a:t>
                      </a:r>
                      <a:endParaRPr lang="zh-TW" sz="2000" b="1" kern="1200" baseline="0" dirty="0">
                        <a:solidFill>
                          <a:schemeClr val="lt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1115" marR="10795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baseline="0" dirty="0" err="1">
                          <a:solidFill>
                            <a:schemeClr val="lt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活動內容</a:t>
                      </a:r>
                      <a:endParaRPr lang="zh-TW" sz="2000" b="1" kern="1200" baseline="0" dirty="0">
                        <a:solidFill>
                          <a:schemeClr val="lt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995045" marR="977265" algn="ctr">
                        <a:lnSpc>
                          <a:spcPct val="100000"/>
                        </a:lnSpc>
                        <a:spcBef>
                          <a:spcPts val="680"/>
                        </a:spcBef>
                        <a:spcAft>
                          <a:spcPts val="0"/>
                        </a:spcAft>
                      </a:pPr>
                      <a:r>
                        <a:rPr lang="en-US" sz="2000" b="1" baseline="0" dirty="0" err="1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說明</a:t>
                      </a:r>
                      <a:endParaRPr lang="zh-TW" sz="2000" b="1" baseline="0" dirty="0">
                        <a:effectLst/>
                        <a:latin typeface="微軟正黑體" pitchFamily="34" charset="-120"/>
                        <a:ea typeface="微軟正黑體" pitchFamily="34" charset="-120"/>
                        <a:cs typeface="標楷體" panose="03000509000000000000" pitchFamily="65" charset="-12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80359187"/>
                  </a:ext>
                </a:extLst>
              </a:tr>
              <a:tr h="975252">
                <a:tc>
                  <a:txBody>
                    <a:bodyPr/>
                    <a:lstStyle/>
                    <a:p>
                      <a:pPr marL="27940" algn="ctr">
                        <a:lnSpc>
                          <a:spcPct val="100000"/>
                        </a:lnSpc>
                        <a:spcBef>
                          <a:spcPts val="515"/>
                        </a:spcBef>
                        <a:spcAft>
                          <a:spcPts val="0"/>
                        </a:spcAft>
                      </a:pPr>
                      <a:r>
                        <a:rPr lang="en-US" sz="2000" b="1" baseline="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1</a:t>
                      </a:r>
                      <a:endParaRPr lang="zh-TW" sz="2000" b="1" baseline="0" dirty="0">
                        <a:effectLst/>
                        <a:latin typeface="微軟正黑體" pitchFamily="34" charset="-120"/>
                        <a:ea typeface="微軟正黑體" pitchFamily="34" charset="-120"/>
                        <a:cs typeface="標楷體" panose="03000509000000000000" pitchFamily="65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4130" marR="139700" algn="ctr">
                        <a:lnSpc>
                          <a:spcPct val="100000"/>
                        </a:lnSpc>
                        <a:spcBef>
                          <a:spcPts val="105"/>
                        </a:spcBef>
                        <a:spcAft>
                          <a:spcPts val="0"/>
                        </a:spcAft>
                      </a:pPr>
                      <a:r>
                        <a:rPr lang="en-US" sz="2000" b="1" spc="-10" baseline="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4</a:t>
                      </a:r>
                      <a:r>
                        <a:rPr lang="en-US" sz="2000" b="1" spc="-5" baseline="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月</a:t>
                      </a:r>
                      <a:r>
                        <a:rPr lang="en-US" sz="2000" b="1" spc="-5" baseline="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lang="en-US" sz="2000" b="1" spc="-5" baseline="0" dirty="0" err="1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上學期</a:t>
                      </a:r>
                      <a:r>
                        <a:rPr lang="en-US" sz="2000" b="1" spc="-5" baseline="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)</a:t>
                      </a:r>
                    </a:p>
                    <a:p>
                      <a:pPr marL="24130" marR="139700" algn="ctr">
                        <a:lnSpc>
                          <a:spcPct val="100000"/>
                        </a:lnSpc>
                        <a:spcBef>
                          <a:spcPts val="105"/>
                        </a:spcBef>
                        <a:spcAft>
                          <a:spcPts val="0"/>
                        </a:spcAft>
                      </a:pPr>
                      <a:r>
                        <a:rPr lang="en-US" sz="2000" b="1" spc="-5" baseline="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1</a:t>
                      </a:r>
                      <a:r>
                        <a:rPr lang="en-US" altLang="zh-TW" sz="2000" b="1" spc="-5" baseline="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0</a:t>
                      </a:r>
                      <a:r>
                        <a:rPr lang="en-US" sz="2000" b="1" spc="-5" baseline="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月</a:t>
                      </a:r>
                      <a:r>
                        <a:rPr lang="en-US" sz="2000" b="1" baseline="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lang="en-US" sz="2000" b="1" baseline="0" dirty="0" err="1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下學期</a:t>
                      </a:r>
                      <a:r>
                        <a:rPr lang="en-US" sz="2000" b="1" baseline="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)</a:t>
                      </a:r>
                      <a:endParaRPr lang="zh-TW" sz="2000" b="1" baseline="0" dirty="0">
                        <a:effectLst/>
                        <a:latin typeface="微軟正黑體" pitchFamily="34" charset="-120"/>
                        <a:ea typeface="微軟正黑體" pitchFamily="34" charset="-120"/>
                        <a:cs typeface="標楷體" panose="03000509000000000000" pitchFamily="65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2000" b="1" baseline="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辦理次學期選課宣導說明會</a:t>
                      </a:r>
                      <a:endParaRPr lang="zh-TW" sz="2000" b="1" baseline="0" dirty="0">
                        <a:effectLst/>
                        <a:latin typeface="微軟正黑體" pitchFamily="34" charset="-120"/>
                        <a:ea typeface="微軟正黑體" pitchFamily="34" charset="-120"/>
                        <a:cs typeface="標楷體" panose="03000509000000000000" pitchFamily="65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marR="10795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2000" b="1" kern="1200" baseline="0" dirty="0" smtClean="0"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1.</a:t>
                      </a:r>
                      <a:r>
                        <a:rPr lang="zh-TW" sz="2000" b="1" kern="1200" baseline="0" dirty="0" smtClean="0"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舊</a:t>
                      </a:r>
                      <a:r>
                        <a:rPr lang="zh-TW" sz="2000" b="1" kern="1200" baseline="0" dirty="0"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生利用前一學期末</a:t>
                      </a:r>
                      <a:r>
                        <a:rPr lang="zh-TW" sz="2000" b="1" kern="1200" baseline="0" dirty="0" smtClean="0"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進行選課</a:t>
                      </a:r>
                      <a:r>
                        <a:rPr lang="en-US" altLang="zh-TW" sz="2000" b="1" kern="1200" baseline="0" dirty="0" smtClean="0"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2.</a:t>
                      </a:r>
                      <a:r>
                        <a:rPr lang="zh-TW" sz="2000" b="1" kern="1200" baseline="0" dirty="0" smtClean="0"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新生利用</a:t>
                      </a:r>
                      <a:r>
                        <a:rPr lang="zh-TW" altLang="en-US" sz="2000" b="1" kern="1200" baseline="0" dirty="0" smtClean="0"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始業輔導</a:t>
                      </a:r>
                      <a:r>
                        <a:rPr lang="zh-TW" sz="2000" b="1" kern="1200" baseline="0" dirty="0" smtClean="0"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時段</a:t>
                      </a:r>
                      <a:r>
                        <a:rPr lang="zh-TW" sz="2000" b="1" kern="1200" baseline="0" dirty="0"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進行選課宣導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840700038"/>
                  </a:ext>
                </a:extLst>
              </a:tr>
              <a:tr h="195050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b="1" baseline="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 </a:t>
                      </a:r>
                      <a:endParaRPr lang="zh-TW" sz="2000" b="1" baseline="0" dirty="0"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  <a:spcAft>
                          <a:spcPts val="0"/>
                        </a:spcAft>
                      </a:pPr>
                      <a:r>
                        <a:rPr lang="en-US" sz="2000" b="1" baseline="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 </a:t>
                      </a:r>
                      <a:endParaRPr lang="zh-TW" sz="2000" b="1" baseline="0" dirty="0"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2794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b="1" baseline="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2</a:t>
                      </a:r>
                      <a:endParaRPr lang="zh-TW" sz="2000" b="1" baseline="0" dirty="0">
                        <a:effectLst/>
                        <a:latin typeface="微軟正黑體" pitchFamily="34" charset="-120"/>
                        <a:ea typeface="微軟正黑體" pitchFamily="34" charset="-120"/>
                        <a:cs typeface="標楷體" panose="03000509000000000000" pitchFamily="65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  <a:spcAft>
                          <a:spcPts val="0"/>
                        </a:spcAft>
                      </a:pPr>
                      <a:r>
                        <a:rPr lang="en-US" sz="2400" b="1" baseline="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 </a:t>
                      </a:r>
                      <a:r>
                        <a:rPr lang="en-US" sz="2400" b="1" spc="-5" baseline="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5</a:t>
                      </a:r>
                      <a:r>
                        <a:rPr lang="en-US" sz="2400" b="1" baseline="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月</a:t>
                      </a:r>
                      <a:r>
                        <a:rPr lang="en-US" sz="2400" b="1" baseline="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lang="zh-TW" altLang="en-US" sz="2400" b="1" baseline="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選</a:t>
                      </a:r>
                      <a:r>
                        <a:rPr lang="en-US" sz="2400" b="1" baseline="0" dirty="0" err="1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上學期</a:t>
                      </a:r>
                      <a:r>
                        <a:rPr lang="en-US" sz="2400" b="1" baseline="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)</a:t>
                      </a:r>
                    </a:p>
                    <a:p>
                      <a:pPr marL="24130" marR="889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400" b="1" baseline="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11</a:t>
                      </a:r>
                      <a:r>
                        <a:rPr lang="en-US" sz="2400" b="1" baseline="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月</a:t>
                      </a:r>
                      <a:r>
                        <a:rPr lang="en-US" sz="2400" b="1" baseline="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lang="zh-TW" altLang="en-US" sz="2400" b="1" baseline="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選</a:t>
                      </a:r>
                      <a:r>
                        <a:rPr lang="en-US" sz="2400" b="1" baseline="0" dirty="0" err="1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下學期</a:t>
                      </a:r>
                      <a:r>
                        <a:rPr lang="en-US" sz="2400" b="1" baseline="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)</a:t>
                      </a:r>
                      <a:endParaRPr lang="zh-TW" sz="2400" b="1" baseline="0" dirty="0">
                        <a:effectLst/>
                        <a:latin typeface="微軟正黑體" pitchFamily="34" charset="-120"/>
                        <a:ea typeface="微軟正黑體" pitchFamily="34" charset="-120"/>
                        <a:cs typeface="標楷體" panose="03000509000000000000" pitchFamily="65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2000" b="1" baseline="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1.</a:t>
                      </a:r>
                      <a:r>
                        <a:rPr lang="zh-TW" sz="2000" b="1" baseline="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學生</a:t>
                      </a:r>
                      <a:r>
                        <a:rPr lang="zh-TW" sz="2000" b="1" baseline="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進行次學期選課</a:t>
                      </a:r>
                      <a:r>
                        <a:rPr lang="zh-TW" sz="2000" b="1" baseline="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作業</a:t>
                      </a:r>
                      <a:endParaRPr lang="en-US" altLang="zh-TW" sz="2000" b="1" baseline="0" dirty="0" smtClean="0"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360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2000" b="1" baseline="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2.</a:t>
                      </a:r>
                      <a:r>
                        <a:rPr lang="zh-TW" sz="2000" b="1" baseline="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教師</a:t>
                      </a:r>
                      <a:r>
                        <a:rPr lang="zh-TW" sz="2000" b="1" baseline="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提供諮詢輔導</a:t>
                      </a:r>
                      <a:endParaRPr lang="zh-TW" sz="2000" b="1" baseline="0" dirty="0">
                        <a:effectLst/>
                        <a:latin typeface="微軟正黑體" pitchFamily="34" charset="-120"/>
                        <a:ea typeface="微軟正黑體" pitchFamily="34" charset="-120"/>
                        <a:cs typeface="標楷體" panose="03000509000000000000" pitchFamily="65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baseline="0" dirty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1.</a:t>
                      </a:r>
                      <a:r>
                        <a:rPr lang="zh-TW" sz="2000" b="1" kern="1200" baseline="0" dirty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新生利用訓練時間進行分組選課</a:t>
                      </a:r>
                    </a:p>
                    <a:p>
                      <a:pPr marL="3600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baseline="0" dirty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2.</a:t>
                      </a:r>
                      <a:r>
                        <a:rPr lang="zh-TW" sz="2000" b="1" kern="1200" baseline="0" dirty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以電腦選課方式進行</a:t>
                      </a:r>
                    </a:p>
                    <a:p>
                      <a:pPr marL="3600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baseline="0" dirty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3.</a:t>
                      </a:r>
                      <a:r>
                        <a:rPr lang="zh-TW" sz="2000" b="1" kern="1200" baseline="0" dirty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規劃</a:t>
                      </a:r>
                      <a:r>
                        <a:rPr lang="en-US" sz="2000" b="1" kern="1200" baseline="0" dirty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1.2~1.5</a:t>
                      </a:r>
                      <a:r>
                        <a:rPr lang="zh-TW" sz="2000" b="1" kern="1200" baseline="0" dirty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倍選修課程</a:t>
                      </a:r>
                    </a:p>
                    <a:p>
                      <a:pPr marL="3600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baseline="0" dirty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4.</a:t>
                      </a:r>
                      <a:r>
                        <a:rPr lang="zh-TW" sz="2000" b="1" kern="1200" baseline="0" dirty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相關選課流程參閱流程圖</a:t>
                      </a:r>
                    </a:p>
                    <a:p>
                      <a:pPr marL="3600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baseline="0" dirty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5.選課諮詢輔導</a:t>
                      </a:r>
                      <a:endParaRPr lang="zh-TW" sz="2000" b="1" kern="1200" baseline="0" dirty="0">
                        <a:solidFill>
                          <a:schemeClr val="dk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4017838059"/>
                  </a:ext>
                </a:extLst>
              </a:tr>
              <a:tr h="975252">
                <a:tc>
                  <a:txBody>
                    <a:bodyPr/>
                    <a:lstStyle/>
                    <a:p>
                      <a:pPr marL="27940" algn="ctr">
                        <a:lnSpc>
                          <a:spcPct val="100000"/>
                        </a:lnSpc>
                        <a:spcBef>
                          <a:spcPts val="515"/>
                        </a:spcBef>
                        <a:spcAft>
                          <a:spcPts val="0"/>
                        </a:spcAft>
                      </a:pPr>
                      <a:r>
                        <a:rPr lang="en-US" sz="2000" b="1" baseline="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3</a:t>
                      </a:r>
                      <a:endParaRPr lang="zh-TW" sz="2000" b="1" baseline="0" dirty="0">
                        <a:effectLst/>
                        <a:latin typeface="微軟正黑體" pitchFamily="34" charset="-120"/>
                        <a:ea typeface="微軟正黑體" pitchFamily="34" charset="-120"/>
                        <a:cs typeface="標楷體" panose="03000509000000000000" pitchFamily="65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4130" marR="88900" algn="ctr">
                        <a:lnSpc>
                          <a:spcPct val="100000"/>
                        </a:lnSpc>
                        <a:spcBef>
                          <a:spcPts val="105"/>
                        </a:spcBef>
                        <a:spcAft>
                          <a:spcPts val="0"/>
                        </a:spcAft>
                      </a:pPr>
                      <a:r>
                        <a:rPr lang="en-US" sz="2400" b="1" spc="-5" baseline="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6</a:t>
                      </a:r>
                      <a:r>
                        <a:rPr lang="en-US" sz="2400" b="1" baseline="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月</a:t>
                      </a:r>
                      <a:r>
                        <a:rPr lang="en-US" sz="2000" b="1" baseline="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lang="zh-TW" altLang="en-US" sz="2000" b="1" baseline="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選</a:t>
                      </a:r>
                      <a:r>
                        <a:rPr lang="en-US" sz="2000" b="1" baseline="0" dirty="0" err="1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上學期</a:t>
                      </a:r>
                      <a:r>
                        <a:rPr lang="en-US" sz="2000" b="1" baseline="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)</a:t>
                      </a:r>
                    </a:p>
                    <a:p>
                      <a:pPr marL="24130" marR="88900" algn="ctr">
                        <a:lnSpc>
                          <a:spcPct val="100000"/>
                        </a:lnSpc>
                        <a:spcBef>
                          <a:spcPts val="105"/>
                        </a:spcBef>
                        <a:spcAft>
                          <a:spcPts val="0"/>
                        </a:spcAft>
                      </a:pPr>
                      <a:r>
                        <a:rPr lang="en-US" sz="2400" b="1" baseline="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12</a:t>
                      </a:r>
                      <a:r>
                        <a:rPr lang="en-US" sz="2400" b="1" spc="-385" baseline="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 </a:t>
                      </a:r>
                      <a:r>
                        <a:rPr lang="en-US" sz="2400" b="1" spc="-5" baseline="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月 </a:t>
                      </a:r>
                      <a:r>
                        <a:rPr lang="en-US" sz="2000" b="1" spc="-5" baseline="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lang="zh-TW" altLang="en-US" sz="2000" b="1" spc="-5" baseline="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選</a:t>
                      </a:r>
                      <a:r>
                        <a:rPr lang="en-US" sz="2000" b="1" spc="-5" baseline="0" dirty="0" err="1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下學期</a:t>
                      </a:r>
                      <a:r>
                        <a:rPr lang="en-US" sz="2000" b="1" spc="-5" baseline="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)</a:t>
                      </a:r>
                      <a:endParaRPr lang="zh-TW" sz="2000" b="1" baseline="0" dirty="0">
                        <a:effectLst/>
                        <a:latin typeface="微軟正黑體" pitchFamily="34" charset="-120"/>
                        <a:ea typeface="微軟正黑體" pitchFamily="34" charset="-120"/>
                        <a:cs typeface="標楷體" panose="03000509000000000000" pitchFamily="65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baseline="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1.</a:t>
                      </a:r>
                      <a:r>
                        <a:rPr lang="zh-TW" sz="2000" b="1" spc="-5" baseline="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公告學生選課結果。 </a:t>
                      </a:r>
                      <a:r>
                        <a:rPr lang="en-US" sz="2000" b="1" baseline="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2.</a:t>
                      </a:r>
                      <a:r>
                        <a:rPr lang="zh-TW" sz="2000" b="1" baseline="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辦理學生加退選作業</a:t>
                      </a:r>
                      <a:endParaRPr lang="zh-TW" sz="2000" b="1" baseline="0" dirty="0">
                        <a:effectLst/>
                        <a:latin typeface="微軟正黑體" pitchFamily="34" charset="-120"/>
                        <a:ea typeface="微軟正黑體" pitchFamily="34" charset="-120"/>
                        <a:cs typeface="標楷體" panose="03000509000000000000" pitchFamily="65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baseline="0" dirty="0" err="1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得於學期前兩週進行</a:t>
                      </a:r>
                      <a:endParaRPr lang="zh-TW" sz="2000" b="1" kern="1200" baseline="0" dirty="0">
                        <a:solidFill>
                          <a:schemeClr val="dk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495894137"/>
                  </a:ext>
                </a:extLst>
              </a:tr>
              <a:tr h="1174508">
                <a:tc>
                  <a:txBody>
                    <a:bodyPr/>
                    <a:lstStyle/>
                    <a:p>
                      <a:pPr marL="27940" algn="ctr">
                        <a:lnSpc>
                          <a:spcPct val="100000"/>
                        </a:lnSpc>
                        <a:spcBef>
                          <a:spcPts val="515"/>
                        </a:spcBef>
                        <a:spcAft>
                          <a:spcPts val="0"/>
                        </a:spcAft>
                      </a:pPr>
                      <a:r>
                        <a:rPr lang="en-US" sz="2000" b="1" baseline="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4</a:t>
                      </a:r>
                      <a:endParaRPr lang="zh-TW" sz="2000" b="1" baseline="0" dirty="0">
                        <a:effectLst/>
                        <a:latin typeface="微軟正黑體" pitchFamily="34" charset="-120"/>
                        <a:ea typeface="微軟正黑體" pitchFamily="34" charset="-120"/>
                        <a:cs typeface="標楷體" panose="03000509000000000000" pitchFamily="65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4130" marR="139700" algn="ctr">
                        <a:lnSpc>
                          <a:spcPct val="100000"/>
                        </a:lnSpc>
                        <a:spcBef>
                          <a:spcPts val="105"/>
                        </a:spcBef>
                        <a:spcAft>
                          <a:spcPts val="0"/>
                        </a:spcAft>
                      </a:pPr>
                      <a:r>
                        <a:rPr lang="en-US" sz="2400" b="1" spc="-5" baseline="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9</a:t>
                      </a:r>
                      <a:r>
                        <a:rPr lang="en-US" sz="2400" b="1" baseline="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月(</a:t>
                      </a:r>
                      <a:r>
                        <a:rPr lang="en-US" sz="2400" b="1" baseline="0" dirty="0" err="1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上學期</a:t>
                      </a:r>
                      <a:r>
                        <a:rPr lang="en-US" sz="2400" b="1" baseline="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)</a:t>
                      </a:r>
                    </a:p>
                    <a:p>
                      <a:pPr marL="24130" marR="139700" algn="ctr">
                        <a:lnSpc>
                          <a:spcPct val="100000"/>
                        </a:lnSpc>
                        <a:spcBef>
                          <a:spcPts val="105"/>
                        </a:spcBef>
                        <a:spcAft>
                          <a:spcPts val="0"/>
                        </a:spcAft>
                      </a:pPr>
                      <a:r>
                        <a:rPr lang="en-US" sz="2400" b="1" baseline="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2</a:t>
                      </a:r>
                      <a:r>
                        <a:rPr lang="en-US" sz="2400" b="1" baseline="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月(</a:t>
                      </a:r>
                      <a:r>
                        <a:rPr lang="en-US" sz="2400" b="1" baseline="0" dirty="0" err="1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下學期</a:t>
                      </a:r>
                      <a:r>
                        <a:rPr lang="en-US" sz="2400" b="1" baseline="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)</a:t>
                      </a:r>
                      <a:endParaRPr lang="zh-TW" sz="2400" b="1" baseline="0" dirty="0">
                        <a:effectLst/>
                        <a:latin typeface="微軟正黑體" pitchFamily="34" charset="-120"/>
                        <a:ea typeface="微軟正黑體" pitchFamily="34" charset="-120"/>
                        <a:cs typeface="標楷體" panose="03000509000000000000" pitchFamily="65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baseline="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1.</a:t>
                      </a:r>
                      <a:r>
                        <a:rPr lang="zh-TW" sz="2000" b="1" spc="-10" baseline="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公告學期課表 </a:t>
                      </a:r>
                      <a:endParaRPr lang="en-US" altLang="zh-TW" sz="2000" b="1" spc="-10" baseline="0" dirty="0" smtClean="0"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360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baseline="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2</a:t>
                      </a:r>
                      <a:r>
                        <a:rPr lang="en-US" sz="2000" b="1" baseline="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.</a:t>
                      </a:r>
                      <a:r>
                        <a:rPr lang="zh-TW" sz="2000" b="1" baseline="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公告確定版學生選課名單</a:t>
                      </a:r>
                      <a:endParaRPr lang="zh-TW" sz="2000" b="1" baseline="0" dirty="0">
                        <a:effectLst/>
                        <a:latin typeface="微軟正黑體" pitchFamily="34" charset="-120"/>
                        <a:ea typeface="微軟正黑體" pitchFamily="34" charset="-120"/>
                        <a:cs typeface="標楷體" panose="03000509000000000000" pitchFamily="65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baseline="0" dirty="0" err="1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正式上課</a:t>
                      </a:r>
                      <a:endParaRPr lang="zh-TW" sz="2000" b="1" kern="1200" baseline="0" dirty="0">
                        <a:solidFill>
                          <a:schemeClr val="dk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0877126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13229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3568" y="332656"/>
            <a:ext cx="7756263" cy="1054250"/>
          </a:xfrm>
        </p:spPr>
        <p:txBody>
          <a:bodyPr>
            <a:normAutofit/>
          </a:bodyPr>
          <a:lstStyle/>
          <a:p>
            <a:pPr algn="l"/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有哪些選修</a:t>
            </a: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科目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14</a:t>
            </a:fld>
            <a:endParaRPr lang="zh-TW" altLang="en-US"/>
          </a:p>
        </p:txBody>
      </p:sp>
      <p:sp>
        <p:nvSpPr>
          <p:cNvPr id="5" name="文字方塊 4">
            <a:hlinkClick r:id="rId2"/>
          </p:cNvPr>
          <p:cNvSpPr txBox="1"/>
          <p:nvPr/>
        </p:nvSpPr>
        <p:spPr>
          <a:xfrm>
            <a:off x="7556448" y="5157192"/>
            <a:ext cx="1417240" cy="120032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這裏查詢</a:t>
            </a:r>
            <a:endParaRPr lang="zh-TW" altLang="en-US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 rotWithShape="1">
          <a:blip r:embed="rId3"/>
          <a:srcRect l="12348" t="10539" r="13825"/>
          <a:stretch/>
        </p:blipFill>
        <p:spPr>
          <a:xfrm>
            <a:off x="1115616" y="1142298"/>
            <a:ext cx="6372000" cy="5489393"/>
          </a:xfrm>
          <a:prstGeom prst="rect">
            <a:avLst/>
          </a:prstGeom>
        </p:spPr>
      </p:pic>
      <p:sp>
        <p:nvSpPr>
          <p:cNvPr id="9" name="弧形箭號 (下彎) 8"/>
          <p:cNvSpPr/>
          <p:nvPr/>
        </p:nvSpPr>
        <p:spPr>
          <a:xfrm rot="-600000" flipH="1">
            <a:off x="6757543" y="5728577"/>
            <a:ext cx="966841" cy="677326"/>
          </a:xfrm>
          <a:prstGeom prst="curvedDownArrow">
            <a:avLst>
              <a:gd name="adj1" fmla="val 25000"/>
              <a:gd name="adj2" fmla="val 50000"/>
              <a:gd name="adj3" fmla="val 40187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8044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如何</a:t>
            </a: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選修</a:t>
            </a:r>
            <a:r>
              <a:rPr lang="en-US" altLang="zh-TW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endParaRPr lang="zh-TW" altLang="en-US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15</a:t>
            </a:fld>
            <a:endParaRPr lang="zh-TW" altLang="en-US"/>
          </a:p>
        </p:txBody>
      </p:sp>
      <p:sp>
        <p:nvSpPr>
          <p:cNvPr id="5" name="文字方塊 4">
            <a:hlinkClick r:id="rId2"/>
          </p:cNvPr>
          <p:cNvSpPr txBox="1"/>
          <p:nvPr/>
        </p:nvSpPr>
        <p:spPr>
          <a:xfrm>
            <a:off x="651801" y="1700808"/>
            <a:ext cx="2645479" cy="5591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4400" b="1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</a:lstStyle>
          <a:p>
            <a:r>
              <a:rPr lang="zh-TW" altLang="en-US" sz="3200" dirty="0">
                <a:solidFill>
                  <a:srgbClr val="0070C0"/>
                </a:solidFill>
              </a:rPr>
              <a:t>線上</a:t>
            </a:r>
            <a:r>
              <a:rPr lang="zh-TW" altLang="en-US" sz="3200" dirty="0" smtClean="0">
                <a:solidFill>
                  <a:srgbClr val="0070C0"/>
                </a:solidFill>
              </a:rPr>
              <a:t>選修連結</a:t>
            </a:r>
            <a:endParaRPr lang="zh-TW" altLang="en-US" sz="3200" dirty="0">
              <a:solidFill>
                <a:srgbClr val="0070C0"/>
              </a:solidFill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3"/>
          <a:srcRect l="25101" t="11184" r="27650" b="155"/>
          <a:stretch/>
        </p:blipFill>
        <p:spPr>
          <a:xfrm>
            <a:off x="3491880" y="274638"/>
            <a:ext cx="4608512" cy="6147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0906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如何</a:t>
            </a: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選修</a:t>
            </a:r>
            <a:r>
              <a:rPr lang="en-US" altLang="zh-TW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endParaRPr lang="zh-TW" altLang="en-US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16</a:t>
            </a:fld>
            <a:endParaRPr lang="zh-TW" altLang="en-US"/>
          </a:p>
        </p:txBody>
      </p:sp>
      <p:sp>
        <p:nvSpPr>
          <p:cNvPr id="6" name="文字方塊 5"/>
          <p:cNvSpPr txBox="1"/>
          <p:nvPr/>
        </p:nvSpPr>
        <p:spPr>
          <a:xfrm>
            <a:off x="668094" y="1556792"/>
            <a:ext cx="2036828" cy="9316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zh-TW"/>
            </a:defPPr>
            <a:lvl1pPr>
              <a:spcBef>
                <a:spcPct val="0"/>
              </a:spcBef>
              <a:buNone/>
              <a:defRPr sz="3600" b="1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</a:lstStyle>
          <a:p>
            <a:r>
              <a:rPr lang="zh-TW" altLang="en-US" sz="3200" dirty="0" smtClean="0"/>
              <a:t>填選班級</a:t>
            </a:r>
            <a:endParaRPr lang="zh-TW" altLang="en-US" sz="3200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2"/>
          <a:srcRect l="19731" t="9431" r="20469" b="26116"/>
          <a:stretch/>
        </p:blipFill>
        <p:spPr>
          <a:xfrm>
            <a:off x="2915816" y="1590745"/>
            <a:ext cx="5832648" cy="4469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284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如何</a:t>
            </a: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選修</a:t>
            </a:r>
            <a:r>
              <a:rPr lang="en-US" altLang="zh-TW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endParaRPr lang="zh-TW" altLang="en-US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17</a:t>
            </a:fld>
            <a:endParaRPr lang="zh-TW" altLang="en-US"/>
          </a:p>
        </p:txBody>
      </p:sp>
      <p:sp>
        <p:nvSpPr>
          <p:cNvPr id="6" name="文字方塊 5"/>
          <p:cNvSpPr txBox="1"/>
          <p:nvPr/>
        </p:nvSpPr>
        <p:spPr>
          <a:xfrm>
            <a:off x="674083" y="1556792"/>
            <a:ext cx="2592288" cy="105068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zh-TW"/>
            </a:defPPr>
            <a:lvl1pPr>
              <a:spcBef>
                <a:spcPct val="0"/>
              </a:spcBef>
              <a:buNone/>
              <a:defRPr sz="3600" b="1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</a:lstStyle>
          <a:p>
            <a:r>
              <a:rPr lang="zh-TW" altLang="en-US" sz="3200" dirty="0" smtClean="0"/>
              <a:t>進行選課</a:t>
            </a:r>
            <a:endParaRPr lang="zh-TW" altLang="en-US" sz="3200" dirty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2"/>
          <a:srcRect l="20737" t="9501" r="22417" b="10539"/>
          <a:stretch/>
        </p:blipFill>
        <p:spPr>
          <a:xfrm>
            <a:off x="3059833" y="1523673"/>
            <a:ext cx="5112568" cy="5112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693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如何</a:t>
            </a: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選修</a:t>
            </a:r>
            <a:r>
              <a:rPr lang="en-US" altLang="zh-TW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</a:t>
            </a:r>
            <a:endParaRPr lang="zh-TW" altLang="en-US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18</a:t>
            </a:fld>
            <a:endParaRPr lang="zh-TW" altLang="en-US"/>
          </a:p>
        </p:txBody>
      </p:sp>
      <p:sp>
        <p:nvSpPr>
          <p:cNvPr id="6" name="文字方塊 5"/>
          <p:cNvSpPr txBox="1"/>
          <p:nvPr/>
        </p:nvSpPr>
        <p:spPr>
          <a:xfrm>
            <a:off x="890255" y="1196752"/>
            <a:ext cx="7776864" cy="12241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zh-TW"/>
            </a:defPPr>
            <a:lvl1pPr>
              <a:spcBef>
                <a:spcPct val="0"/>
              </a:spcBef>
              <a:buNone/>
              <a:defRPr sz="3600" b="1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</a:lstStyle>
          <a:p>
            <a:r>
              <a:rPr lang="zh-TW" altLang="en-US" sz="3200" dirty="0"/>
              <a:t>選修完成，</a:t>
            </a:r>
            <a:r>
              <a:rPr lang="zh-TW" altLang="en-US" sz="3200" dirty="0" smtClean="0"/>
              <a:t>在選課截止</a:t>
            </a:r>
            <a:r>
              <a:rPr lang="zh-TW" altLang="en-US" sz="3200" dirty="0"/>
              <a:t>時間內</a:t>
            </a:r>
            <a:r>
              <a:rPr lang="zh-TW" altLang="en-US" sz="3200" dirty="0">
                <a:solidFill>
                  <a:srgbClr val="C00000"/>
                </a:solidFill>
              </a:rPr>
              <a:t>可進行修改</a:t>
            </a:r>
            <a:r>
              <a:rPr lang="zh-TW" altLang="en-US" sz="3200" dirty="0"/>
              <a:t>。</a:t>
            </a:r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 rotWithShape="1">
          <a:blip r:embed="rId2"/>
          <a:srcRect l="4721" t="10540" r="4472" b="35461"/>
          <a:stretch/>
        </p:blipFill>
        <p:spPr>
          <a:xfrm>
            <a:off x="179512" y="2420888"/>
            <a:ext cx="8856984" cy="374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155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8364057"/>
              </p:ext>
            </p:extLst>
          </p:nvPr>
        </p:nvGraphicFramePr>
        <p:xfrm>
          <a:off x="1475656" y="2636912"/>
          <a:ext cx="5912505" cy="3024334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1544357">
                  <a:extLst>
                    <a:ext uri="{9D8B030D-6E8A-4147-A177-3AD203B41FA5}">
                      <a16:colId xmlns:a16="http://schemas.microsoft.com/office/drawing/2014/main" xmlns="" val="2244360213"/>
                    </a:ext>
                  </a:extLst>
                </a:gridCol>
                <a:gridCol w="2020458">
                  <a:extLst>
                    <a:ext uri="{9D8B030D-6E8A-4147-A177-3AD203B41FA5}">
                      <a16:colId xmlns:a16="http://schemas.microsoft.com/office/drawing/2014/main" xmlns="" val="1217556704"/>
                    </a:ext>
                  </a:extLst>
                </a:gridCol>
                <a:gridCol w="2347690">
                  <a:extLst>
                    <a:ext uri="{9D8B030D-6E8A-4147-A177-3AD203B41FA5}">
                      <a16:colId xmlns:a16="http://schemas.microsoft.com/office/drawing/2014/main" xmlns="" val="721252097"/>
                    </a:ext>
                  </a:extLst>
                </a:gridCol>
              </a:tblGrid>
              <a:tr h="668922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每周彈性學習時間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46209443"/>
                  </a:ext>
                </a:extLst>
              </a:tr>
              <a:tr h="58885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800" kern="100" dirty="0" smtClean="0"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年級</a:t>
                      </a:r>
                      <a:endParaRPr lang="zh-TW" sz="2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 smtClean="0"/>
                        <a:t>星期</a:t>
                      </a:r>
                      <a:endParaRPr lang="zh-TW" altLang="en-US" sz="2800" dirty="0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 smtClean="0"/>
                        <a:t>節數</a:t>
                      </a:r>
                      <a:endParaRPr lang="zh-TW" altLang="en-US" sz="2800" dirty="0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53133972"/>
                  </a:ext>
                </a:extLst>
              </a:tr>
              <a:tr h="58885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800" kern="100" dirty="0" smtClean="0"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一年級</a:t>
                      </a:r>
                      <a:endParaRPr lang="zh-TW" sz="2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 smtClean="0"/>
                        <a:t>星期三</a:t>
                      </a:r>
                      <a:endParaRPr lang="zh-TW" altLang="en-US" sz="2800" dirty="0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 smtClean="0"/>
                        <a:t>第</a:t>
                      </a:r>
                      <a:r>
                        <a:rPr lang="en-US" altLang="zh-TW" sz="2800" dirty="0" smtClean="0"/>
                        <a:t>1</a:t>
                      </a:r>
                      <a:r>
                        <a:rPr lang="zh-TW" altLang="en-US" sz="2800" dirty="0" smtClean="0"/>
                        <a:t>節</a:t>
                      </a:r>
                      <a:endParaRPr lang="zh-TW" altLang="en-US" sz="2800" dirty="0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00735838"/>
                  </a:ext>
                </a:extLst>
              </a:tr>
              <a:tr h="58885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800" kern="100" dirty="0" smtClean="0"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二年級</a:t>
                      </a:r>
                      <a:endParaRPr lang="zh-TW" sz="2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 smtClean="0"/>
                        <a:t>星期三</a:t>
                      </a:r>
                      <a:endParaRPr lang="zh-TW" altLang="en-US" sz="2800" dirty="0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 smtClean="0"/>
                        <a:t>第</a:t>
                      </a:r>
                      <a:r>
                        <a:rPr lang="en-US" altLang="zh-TW" sz="2800" dirty="0" smtClean="0"/>
                        <a:t>2</a:t>
                      </a:r>
                      <a:r>
                        <a:rPr lang="zh-TW" altLang="en-US" sz="2800" dirty="0" smtClean="0"/>
                        <a:t>節</a:t>
                      </a:r>
                      <a:endParaRPr lang="zh-TW" altLang="en-US" sz="2800" dirty="0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50718704"/>
                  </a:ext>
                </a:extLst>
              </a:tr>
              <a:tr h="58885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800" kern="100" dirty="0" smtClean="0"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三年級</a:t>
                      </a:r>
                      <a:endParaRPr lang="zh-TW" sz="2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 smtClean="0"/>
                        <a:t>星期三</a:t>
                      </a:r>
                      <a:endParaRPr lang="zh-TW" altLang="en-US" sz="2800" dirty="0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 smtClean="0"/>
                        <a:t>第</a:t>
                      </a:r>
                      <a:r>
                        <a:rPr lang="en-US" altLang="zh-TW" sz="2800" dirty="0" smtClean="0"/>
                        <a:t>3</a:t>
                      </a:r>
                      <a:r>
                        <a:rPr lang="zh-TW" altLang="en-US" sz="2800" dirty="0" smtClean="0"/>
                        <a:t>節</a:t>
                      </a:r>
                      <a:r>
                        <a:rPr lang="en-US" altLang="zh-TW" sz="2800" dirty="0" smtClean="0"/>
                        <a:t>(</a:t>
                      </a:r>
                      <a:r>
                        <a:rPr lang="zh-TW" altLang="en-US" sz="2800" dirty="0" smtClean="0"/>
                        <a:t>或</a:t>
                      </a:r>
                      <a:r>
                        <a:rPr lang="en-US" altLang="zh-TW" sz="2800" dirty="0" smtClean="0"/>
                        <a:t>3-4)</a:t>
                      </a:r>
                      <a:endParaRPr lang="zh-TW" altLang="en-US" sz="2800" dirty="0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19924147"/>
                  </a:ext>
                </a:extLst>
              </a:tr>
            </a:tbl>
          </a:graphicData>
        </a:graphic>
      </p:graphicFrame>
      <p:sp>
        <p:nvSpPr>
          <p:cNvPr id="9" name="標題 6"/>
          <p:cNvSpPr txBox="1">
            <a:spLocks/>
          </p:cNvSpPr>
          <p:nvPr/>
        </p:nvSpPr>
        <p:spPr>
          <a:xfrm>
            <a:off x="611560" y="620688"/>
            <a:ext cx="8075240" cy="936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彈性學習時間</a:t>
            </a:r>
            <a:r>
              <a:rPr lang="en-US" altLang="zh-TW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採線上選課</a:t>
            </a:r>
            <a:r>
              <a:rPr lang="en-US" altLang="zh-TW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另行公告</a:t>
            </a:r>
            <a:r>
              <a:rPr lang="en-US" altLang="zh-TW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19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69967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內容版面配置區 3"/>
          <p:cNvSpPr>
            <a:spLocks noGrp="1"/>
          </p:cNvSpPr>
          <p:nvPr>
            <p:ph idx="1"/>
          </p:nvPr>
        </p:nvSpPr>
        <p:spPr>
          <a:xfrm>
            <a:off x="411215" y="2179477"/>
            <a:ext cx="8337249" cy="3877815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部定必修</a:t>
            </a:r>
            <a:endParaRPr lang="en-US" altLang="zh-TW" b="1" dirty="0" smtClean="0">
              <a:latin typeface="微軟正黑體" pitchFamily="34" charset="-120"/>
              <a:ea typeface="微軟正黑體" pitchFamily="34" charset="-120"/>
            </a:endParaRPr>
          </a:p>
          <a:p>
            <a:pPr lvl="1">
              <a:lnSpc>
                <a:spcPct val="150000"/>
              </a:lnSpc>
            </a:pP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一般共同科目：各領域課程</a:t>
            </a:r>
            <a:endParaRPr lang="en-US" altLang="zh-TW" b="1" dirty="0" smtClean="0">
              <a:latin typeface="微軟正黑體" pitchFamily="34" charset="-120"/>
              <a:ea typeface="微軟正黑體" pitchFamily="34" charset="-120"/>
            </a:endParaRPr>
          </a:p>
          <a:p>
            <a:pPr lvl="1">
              <a:lnSpc>
                <a:spcPct val="150000"/>
              </a:lnSpc>
            </a:pP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以群科規畫為主：群科核心專業及實習科目</a:t>
            </a:r>
            <a:endParaRPr lang="en-US" altLang="zh-TW" b="1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校訂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必修</a:t>
            </a:r>
            <a:endParaRPr lang="en-US" altLang="zh-TW" b="1" dirty="0" smtClean="0">
              <a:latin typeface="微軟正黑體" pitchFamily="34" charset="-120"/>
              <a:ea typeface="微軟正黑體" pitchFamily="34" charset="-120"/>
            </a:endParaRPr>
          </a:p>
          <a:p>
            <a:pPr lvl="1">
              <a:lnSpc>
                <a:spcPct val="150000"/>
              </a:lnSpc>
            </a:pP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依據本校願景與學生圖像規劃</a:t>
            </a:r>
            <a:endParaRPr lang="en-US" altLang="zh-TW" b="1" dirty="0" smtClean="0">
              <a:latin typeface="微軟正黑體" pitchFamily="34" charset="-120"/>
              <a:ea typeface="微軟正黑體" pitchFamily="34" charset="-120"/>
            </a:endParaRPr>
          </a:p>
          <a:p>
            <a:pPr lvl="1">
              <a:lnSpc>
                <a:spcPct val="150000"/>
              </a:lnSpc>
            </a:pP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學校願景：有禮貌、負責任、技術優</a:t>
            </a:r>
            <a:endParaRPr lang="en-US" altLang="zh-TW" b="1" dirty="0" smtClean="0">
              <a:latin typeface="微軟正黑體" pitchFamily="34" charset="-120"/>
              <a:ea typeface="微軟正黑體" pitchFamily="34" charset="-120"/>
            </a:endParaRPr>
          </a:p>
          <a:p>
            <a:pPr lvl="1">
              <a:lnSpc>
                <a:spcPct val="150000"/>
              </a:lnSpc>
            </a:pP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學生圖像：品德力、學習</a:t>
            </a:r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力、專業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力、統整力、</a:t>
            </a:r>
            <a:endParaRPr lang="en-US" altLang="zh-TW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課程規劃</a:t>
            </a:r>
            <a:endParaRPr lang="zh-TW" altLang="en-US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向上箭號圖說文字 2">
            <a:hlinkClick r:id="rId2" action="ppaction://hlinksldjump"/>
          </p:cNvPr>
          <p:cNvSpPr/>
          <p:nvPr/>
        </p:nvSpPr>
        <p:spPr>
          <a:xfrm>
            <a:off x="7740352" y="5733256"/>
            <a:ext cx="1008112" cy="648072"/>
          </a:xfrm>
          <a:prstGeom prst="up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35659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699247" y="2248347"/>
            <a:ext cx="7745505" cy="4204989"/>
          </a:xfrm>
        </p:spPr>
        <p:txBody>
          <a:bodyPr>
            <a:normAutofit lnSpcReduction="10000"/>
          </a:bodyPr>
          <a:lstStyle/>
          <a:p>
            <a:r>
              <a:rPr lang="zh-TW" altLang="en-US" sz="4800" b="1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原班上課</a:t>
            </a:r>
            <a:endParaRPr lang="en-US" altLang="zh-TW" sz="4800" b="1" dirty="0" smtClean="0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sz="3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舉例：輪二甲</a:t>
            </a:r>
            <a:endParaRPr lang="en-US" altLang="zh-TW" sz="32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endParaRPr lang="en-US" altLang="zh-TW" sz="12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48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跑班</a:t>
            </a:r>
            <a:r>
              <a:rPr lang="zh-TW" altLang="en-US" sz="4800" b="1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上課</a:t>
            </a:r>
            <a:endParaRPr lang="en-US" altLang="zh-TW" sz="4800" b="1" dirty="0" smtClean="0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3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舉例：輪二甲</a:t>
            </a:r>
            <a:r>
              <a:rPr lang="en-US" altLang="zh-TW" sz="3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+</a:t>
            </a:r>
            <a:r>
              <a:rPr lang="zh-TW" altLang="en-US" sz="3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輪二乙</a:t>
            </a:r>
            <a:endParaRPr lang="en-US" altLang="zh-TW" sz="32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3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舉例：食二甲</a:t>
            </a:r>
            <a:r>
              <a:rPr lang="en-US" altLang="zh-TW" sz="3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+</a:t>
            </a:r>
            <a:r>
              <a:rPr lang="zh-TW" altLang="en-US" sz="3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管二乙</a:t>
            </a:r>
            <a:endParaRPr lang="en-US" altLang="zh-TW" sz="32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3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</a:t>
            </a:r>
            <a:r>
              <a:rPr lang="zh-TW" altLang="en-US" sz="3200" b="1" dirty="0" smtClean="0">
                <a:solidFill>
                  <a:schemeClr val="accent5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只要上課時有自己班級以外的都是跑班</a:t>
            </a:r>
            <a:endParaRPr lang="zh-TW" altLang="en-US" sz="3200" b="1" dirty="0">
              <a:solidFill>
                <a:schemeClr val="accent5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原班上課與跑班上課</a:t>
            </a:r>
            <a:endParaRPr lang="zh-TW" altLang="en-US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5322557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內容版面配置區 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自主學習申請時程：</a:t>
            </a:r>
            <a:endParaRPr lang="en-US" altLang="zh-TW" sz="2800" b="1" dirty="0" smtClean="0">
              <a:latin typeface="微軟正黑體" pitchFamily="34" charset="-120"/>
              <a:ea typeface="微軟正黑體" pitchFamily="34" charset="-120"/>
            </a:endParaRPr>
          </a:p>
          <a:p>
            <a:pPr lvl="1">
              <a:lnSpc>
                <a:spcPct val="150000"/>
              </a:lnSpc>
            </a:pPr>
            <a:r>
              <a:rPr lang="zh-TW" altLang="en-US" sz="2600" b="1" dirty="0" smtClean="0">
                <a:latin typeface="微軟正黑體" pitchFamily="34" charset="-120"/>
                <a:ea typeface="微軟正黑體" pitchFamily="34" charset="-120"/>
              </a:rPr>
              <a:t>每學期</a:t>
            </a:r>
            <a:r>
              <a:rPr lang="zh-TW" altLang="en-US" sz="26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開學第一週</a:t>
            </a:r>
            <a:r>
              <a:rPr lang="zh-TW" altLang="en-US" sz="2600" b="1" dirty="0" smtClean="0">
                <a:latin typeface="微軟正黑體" pitchFamily="34" charset="-120"/>
                <a:ea typeface="微軟正黑體" pitchFamily="34" charset="-120"/>
              </a:rPr>
              <a:t>前提出申請</a:t>
            </a:r>
            <a:endParaRPr lang="en-US" altLang="zh-TW" sz="2600" b="1" dirty="0" smtClean="0">
              <a:latin typeface="微軟正黑體" pitchFamily="34" charset="-120"/>
              <a:ea typeface="微軟正黑體" pitchFamily="34" charset="-120"/>
            </a:endParaRPr>
          </a:p>
          <a:p>
            <a:pPr lvl="1">
              <a:lnSpc>
                <a:spcPct val="150000"/>
              </a:lnSpc>
            </a:pPr>
            <a:r>
              <a:rPr lang="zh-TW" altLang="en-US" sz="2600" b="1" dirty="0">
                <a:latin typeface="微軟正黑體" pitchFamily="34" charset="-120"/>
                <a:ea typeface="微軟正黑體" pitchFamily="34" charset="-120"/>
              </a:rPr>
              <a:t>經審核後可於各年級彈性學習時間進行自主學習</a:t>
            </a:r>
            <a:endParaRPr lang="en-US" altLang="zh-TW" sz="2600" b="1" dirty="0" smtClean="0">
              <a:latin typeface="微軟正黑體" pitchFamily="34" charset="-120"/>
              <a:ea typeface="微軟正黑體" pitchFamily="34" charset="-120"/>
              <a:hlinkClick r:id="rId3" action="ppaction://hlinkfile"/>
            </a:endParaRPr>
          </a:p>
          <a:p>
            <a:pPr>
              <a:lnSpc>
                <a:spcPct val="150000"/>
              </a:lnSpc>
            </a:pPr>
            <a:r>
              <a:rPr lang="zh-TW" altLang="en-US" sz="28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hlinkClick r:id="rId3" action="ppaction://hlinkfile"/>
              </a:rPr>
              <a:t>自主學習申請表</a:t>
            </a:r>
            <a:endParaRPr lang="en-US" altLang="zh-TW" sz="2800" b="1" dirty="0" smtClean="0">
              <a:solidFill>
                <a:srgbClr val="C0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2800" b="1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hlinkClick r:id="rId4" action="ppaction://hlinkfile"/>
              </a:rPr>
              <a:t>申請表書寫</a:t>
            </a:r>
            <a:r>
              <a:rPr lang="zh-TW" altLang="en-US" sz="28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hlinkClick r:id="rId4" action="ppaction://hlinkfile"/>
              </a:rPr>
              <a:t>範例</a:t>
            </a:r>
            <a:r>
              <a:rPr lang="en-US" altLang="zh-TW" sz="28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hlinkClick r:id="rId4" action="ppaction://hlinkfile"/>
              </a:rPr>
              <a:t>1</a:t>
            </a:r>
            <a:r>
              <a:rPr lang="zh-TW" altLang="en-US" sz="28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、</a:t>
            </a:r>
            <a:r>
              <a:rPr lang="zh-TW" altLang="en-US" sz="28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hlinkClick r:id="rId5" action="ppaction://hlinkfile"/>
              </a:rPr>
              <a:t>範例</a:t>
            </a:r>
            <a:r>
              <a:rPr lang="en-US" altLang="zh-TW" sz="28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hlinkClick r:id="rId5" action="ppaction://hlinkfile"/>
              </a:rPr>
              <a:t>2</a:t>
            </a:r>
            <a:endParaRPr lang="en-US" altLang="zh-TW" sz="2800" b="1" dirty="0" smtClean="0">
              <a:solidFill>
                <a:srgbClr val="C0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28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hlinkClick r:id="rId6" action="ppaction://hlinkfile"/>
              </a:rPr>
              <a:t>自主學習成果書寫範例</a:t>
            </a:r>
            <a:endParaRPr lang="en-US" altLang="zh-TW" sz="2800" b="1" dirty="0" smtClean="0">
              <a:solidFill>
                <a:srgbClr val="C0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ct val="150000"/>
              </a:lnSpc>
            </a:pPr>
            <a:endParaRPr lang="zh-TW" altLang="en-US" sz="28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21</a:t>
            </a:fld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chemeClr val="tx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自主學習申請與規範</a:t>
            </a:r>
            <a:endParaRPr lang="zh-TW" altLang="en-US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5519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內容版面配置區 7"/>
          <p:cNvSpPr>
            <a:spLocks noGrp="1"/>
          </p:cNvSpPr>
          <p:nvPr>
            <p:ph idx="1"/>
          </p:nvPr>
        </p:nvSpPr>
        <p:spPr>
          <a:xfrm>
            <a:off x="457200" y="1363004"/>
            <a:ext cx="1090464" cy="3362140"/>
          </a:xfrm>
        </p:spPr>
        <p:txBody>
          <a:bodyPr vert="eaVert" anchor="ctr"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zh-TW" altLang="en-US" sz="3600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有選修問題找誰</a:t>
            </a:r>
            <a:endParaRPr lang="en-US" altLang="zh-TW" sz="3600" b="1" dirty="0" smtClean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2525342"/>
              </p:ext>
            </p:extLst>
          </p:nvPr>
        </p:nvGraphicFramePr>
        <p:xfrm>
          <a:off x="1539814" y="1345632"/>
          <a:ext cx="5912505" cy="4975713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1544357">
                  <a:extLst>
                    <a:ext uri="{9D8B030D-6E8A-4147-A177-3AD203B41FA5}">
                      <a16:colId xmlns:a16="http://schemas.microsoft.com/office/drawing/2014/main" xmlns="" val="2244360213"/>
                    </a:ext>
                  </a:extLst>
                </a:gridCol>
                <a:gridCol w="2020458">
                  <a:extLst>
                    <a:ext uri="{9D8B030D-6E8A-4147-A177-3AD203B41FA5}">
                      <a16:colId xmlns:a16="http://schemas.microsoft.com/office/drawing/2014/main" xmlns="" val="1217556704"/>
                    </a:ext>
                  </a:extLst>
                </a:gridCol>
                <a:gridCol w="2347690">
                  <a:extLst>
                    <a:ext uri="{9D8B030D-6E8A-4147-A177-3AD203B41FA5}">
                      <a16:colId xmlns:a16="http://schemas.microsoft.com/office/drawing/2014/main" xmlns="" val="721252097"/>
                    </a:ext>
                  </a:extLst>
                </a:gridCol>
              </a:tblGrid>
              <a:tr h="670768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200" kern="100" dirty="0">
                          <a:effectLst/>
                        </a:rPr>
                        <a:t>課程諮詢輔導教師諮詢時間表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46209443"/>
                  </a:ext>
                </a:extLst>
              </a:tr>
              <a:tr h="5366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400" kern="100" dirty="0" smtClean="0"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輔導室</a:t>
                      </a:r>
                      <a:endParaRPr lang="zh-TW" sz="24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400" kern="100" dirty="0" smtClean="0"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張俶萍老師</a:t>
                      </a:r>
                      <a:endParaRPr lang="zh-TW" sz="24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1800" kern="100" dirty="0" smtClean="0"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星期二第</a:t>
                      </a:r>
                      <a:r>
                        <a:rPr lang="en-US" altLang="zh-TW" sz="1800" kern="100" dirty="0" smtClean="0"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zh-TW" altLang="en-US" sz="1800" kern="100" dirty="0" smtClean="0"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節</a:t>
                      </a:r>
                      <a:endParaRPr lang="en-US" altLang="zh-TW" sz="1800" kern="100" smtClean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1800" kern="100" smtClean="0"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星期三</a:t>
                      </a:r>
                      <a:r>
                        <a:rPr lang="zh-TW" altLang="en-US" sz="1800" kern="100" dirty="0" smtClean="0"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第</a:t>
                      </a:r>
                      <a:r>
                        <a:rPr lang="en-US" altLang="zh-TW" sz="1800" kern="100" dirty="0" smtClean="0"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lang="zh-TW" altLang="en-US" sz="1800" kern="100" dirty="0" smtClean="0"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節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53133972"/>
                  </a:ext>
                </a:extLst>
              </a:tr>
              <a:tr h="5366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</a:rPr>
                        <a:t>輪機科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400" kern="100" dirty="0" smtClean="0">
                          <a:effectLst/>
                        </a:rPr>
                        <a:t>蕭守進組長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</a:rPr>
                        <a:t>星期三</a:t>
                      </a:r>
                      <a:r>
                        <a:rPr lang="en-US" sz="2400" kern="100" dirty="0">
                          <a:effectLst/>
                        </a:rPr>
                        <a:t>5</a:t>
                      </a:r>
                      <a:r>
                        <a:rPr lang="zh-TW" sz="2400" kern="100" dirty="0">
                          <a:effectLst/>
                        </a:rPr>
                        <a:t>、</a:t>
                      </a:r>
                      <a:r>
                        <a:rPr lang="en-US" sz="2400" kern="100" dirty="0">
                          <a:effectLst/>
                        </a:rPr>
                        <a:t>6</a:t>
                      </a:r>
                      <a:r>
                        <a:rPr lang="zh-TW" sz="2400" kern="100" dirty="0">
                          <a:effectLst/>
                        </a:rPr>
                        <a:t>節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00735838"/>
                  </a:ext>
                </a:extLst>
              </a:tr>
              <a:tr h="5366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</a:rPr>
                        <a:t>食品科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400" kern="100" dirty="0" smtClean="0">
                          <a:effectLst/>
                        </a:rPr>
                        <a:t>李百齡</a:t>
                      </a:r>
                      <a:r>
                        <a:rPr lang="zh-TW" sz="2400" kern="100" dirty="0" smtClean="0">
                          <a:effectLst/>
                        </a:rPr>
                        <a:t>主任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 smtClean="0">
                          <a:effectLst/>
                        </a:rPr>
                        <a:t>星期</a:t>
                      </a:r>
                      <a:r>
                        <a:rPr lang="zh-TW" altLang="en-US" sz="2400" kern="100" dirty="0" smtClean="0">
                          <a:effectLst/>
                        </a:rPr>
                        <a:t>三</a:t>
                      </a:r>
                      <a:r>
                        <a:rPr lang="en-US" altLang="zh-TW" sz="2400" kern="100" dirty="0" smtClean="0">
                          <a:effectLst/>
                        </a:rPr>
                        <a:t>3</a:t>
                      </a:r>
                      <a:r>
                        <a:rPr lang="zh-TW" sz="2400" kern="100" dirty="0" smtClean="0">
                          <a:effectLst/>
                        </a:rPr>
                        <a:t>、</a:t>
                      </a:r>
                      <a:r>
                        <a:rPr lang="en-US" altLang="zh-TW" sz="2400" kern="100" dirty="0">
                          <a:effectLst/>
                        </a:rPr>
                        <a:t>4</a:t>
                      </a:r>
                      <a:r>
                        <a:rPr lang="zh-TW" sz="2400" kern="100" dirty="0" smtClean="0">
                          <a:effectLst/>
                        </a:rPr>
                        <a:t>節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50718704"/>
                  </a:ext>
                </a:extLst>
              </a:tr>
              <a:tr h="5366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</a:rPr>
                        <a:t>養殖科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400" kern="100" dirty="0" smtClean="0">
                          <a:effectLst/>
                        </a:rPr>
                        <a:t>王嘉穗老師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</a:rPr>
                        <a:t>星期三</a:t>
                      </a:r>
                      <a:r>
                        <a:rPr lang="en-US" sz="2400" kern="100" dirty="0">
                          <a:effectLst/>
                        </a:rPr>
                        <a:t>5</a:t>
                      </a:r>
                      <a:r>
                        <a:rPr lang="zh-TW" sz="2400" kern="100" dirty="0">
                          <a:effectLst/>
                        </a:rPr>
                        <a:t>、</a:t>
                      </a:r>
                      <a:r>
                        <a:rPr lang="en-US" sz="2400" kern="100" dirty="0">
                          <a:effectLst/>
                        </a:rPr>
                        <a:t>6</a:t>
                      </a:r>
                      <a:r>
                        <a:rPr lang="zh-TW" sz="2400" kern="100" dirty="0">
                          <a:effectLst/>
                        </a:rPr>
                        <a:t>節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19924147"/>
                  </a:ext>
                </a:extLst>
              </a:tr>
              <a:tr h="5366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>
                          <a:effectLst/>
                        </a:rPr>
                        <a:t>航管科</a:t>
                      </a:r>
                      <a:endParaRPr lang="zh-TW" sz="18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</a:rPr>
                        <a:t>張茹茗主任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</a:rPr>
                        <a:t>星期三</a:t>
                      </a:r>
                      <a:r>
                        <a:rPr lang="en-US" sz="2400" kern="100" dirty="0">
                          <a:effectLst/>
                        </a:rPr>
                        <a:t>5</a:t>
                      </a:r>
                      <a:r>
                        <a:rPr lang="zh-TW" sz="2400" kern="100" dirty="0">
                          <a:effectLst/>
                        </a:rPr>
                        <a:t>、</a:t>
                      </a:r>
                      <a:r>
                        <a:rPr lang="en-US" sz="2400" kern="100" dirty="0">
                          <a:effectLst/>
                        </a:rPr>
                        <a:t>6</a:t>
                      </a:r>
                      <a:r>
                        <a:rPr lang="zh-TW" sz="2400" kern="100" dirty="0">
                          <a:effectLst/>
                        </a:rPr>
                        <a:t>節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83828619"/>
                  </a:ext>
                </a:extLst>
              </a:tr>
              <a:tr h="5366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</a:rPr>
                        <a:t>家政科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</a:rPr>
                        <a:t>史淑穎主任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 smtClean="0">
                          <a:effectLst/>
                        </a:rPr>
                        <a:t>星期三</a:t>
                      </a:r>
                      <a:r>
                        <a:rPr lang="en-US" altLang="zh-TW" sz="2400" kern="100" dirty="0">
                          <a:effectLst/>
                        </a:rPr>
                        <a:t>2</a:t>
                      </a:r>
                      <a:r>
                        <a:rPr lang="zh-TW" sz="2400" kern="100" dirty="0" smtClean="0">
                          <a:effectLst/>
                        </a:rPr>
                        <a:t>、</a:t>
                      </a:r>
                      <a:r>
                        <a:rPr lang="en-US" sz="2400" kern="100" dirty="0">
                          <a:effectLst/>
                        </a:rPr>
                        <a:t>3</a:t>
                      </a:r>
                      <a:r>
                        <a:rPr lang="zh-TW" sz="2400" kern="100" dirty="0">
                          <a:effectLst/>
                        </a:rPr>
                        <a:t>節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35784644"/>
                  </a:ext>
                </a:extLst>
              </a:tr>
              <a:tr h="5366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>
                          <a:effectLst/>
                        </a:rPr>
                        <a:t>電子科</a:t>
                      </a:r>
                      <a:endParaRPr lang="zh-TW" sz="18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</a:rPr>
                        <a:t>蔡明</a:t>
                      </a:r>
                      <a:r>
                        <a:rPr lang="zh-TW" sz="2400" kern="100" dirty="0" smtClean="0">
                          <a:effectLst/>
                        </a:rPr>
                        <a:t>徑</a:t>
                      </a:r>
                      <a:r>
                        <a:rPr lang="zh-TW" altLang="en-US" sz="2400" kern="100" dirty="0" smtClean="0">
                          <a:effectLst/>
                        </a:rPr>
                        <a:t>老師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</a:rPr>
                        <a:t>星期三</a:t>
                      </a:r>
                      <a:r>
                        <a:rPr lang="en-US" sz="2400" kern="100" dirty="0">
                          <a:effectLst/>
                        </a:rPr>
                        <a:t>2</a:t>
                      </a:r>
                      <a:r>
                        <a:rPr lang="zh-TW" sz="2400" kern="100" dirty="0">
                          <a:effectLst/>
                        </a:rPr>
                        <a:t>、</a:t>
                      </a:r>
                      <a:r>
                        <a:rPr lang="en-US" sz="2400" kern="100" dirty="0">
                          <a:effectLst/>
                        </a:rPr>
                        <a:t>3</a:t>
                      </a:r>
                      <a:r>
                        <a:rPr lang="zh-TW" sz="2400" kern="100" dirty="0">
                          <a:effectLst/>
                        </a:rPr>
                        <a:t>節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31914998"/>
                  </a:ext>
                </a:extLst>
              </a:tr>
              <a:tr h="5366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</a:rPr>
                        <a:t>召集人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400" kern="100" dirty="0" smtClean="0">
                          <a:effectLst/>
                        </a:rPr>
                        <a:t>邱玉瑾</a:t>
                      </a:r>
                      <a:r>
                        <a:rPr lang="zh-TW" sz="2400" kern="100" dirty="0" smtClean="0">
                          <a:effectLst/>
                        </a:rPr>
                        <a:t>老師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 smtClean="0">
                          <a:effectLst/>
                        </a:rPr>
                        <a:t>星期三</a:t>
                      </a:r>
                      <a:r>
                        <a:rPr lang="en-US" altLang="zh-TW" sz="2400" kern="100" dirty="0">
                          <a:effectLst/>
                        </a:rPr>
                        <a:t>5</a:t>
                      </a:r>
                      <a:r>
                        <a:rPr lang="zh-TW" sz="2400" kern="100" dirty="0" smtClean="0">
                          <a:effectLst/>
                        </a:rPr>
                        <a:t>、</a:t>
                      </a:r>
                      <a:r>
                        <a:rPr lang="en-US" altLang="zh-TW" sz="2400" kern="100" dirty="0">
                          <a:effectLst/>
                        </a:rPr>
                        <a:t>6</a:t>
                      </a:r>
                      <a:r>
                        <a:rPr lang="zh-TW" sz="2400" kern="100" dirty="0" smtClean="0">
                          <a:effectLst/>
                        </a:rPr>
                        <a:t>節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57683271"/>
                  </a:ext>
                </a:extLst>
              </a:tr>
            </a:tbl>
          </a:graphicData>
        </a:graphic>
      </p:graphicFrame>
      <p:pic>
        <p:nvPicPr>
          <p:cNvPr id="1027" name="Picture 3" descr="emojidex - custom emoji service and apps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148" y="4725144"/>
            <a:ext cx="1294568" cy="1294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標題 6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TW" altLang="en-US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多元選修</a:t>
            </a:r>
            <a:r>
              <a:rPr lang="en-US" altLang="zh-TW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三</a:t>
            </a:r>
            <a:r>
              <a:rPr lang="en-US" altLang="zh-TW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22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42502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感謝聆聽</a:t>
            </a:r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如有任何問題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，</a:t>
            </a:r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歡迎</a:t>
            </a:r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至教務處詢問</a:t>
            </a:r>
          </a:p>
        </p:txBody>
      </p:sp>
      <p:sp>
        <p:nvSpPr>
          <p:cNvPr id="2" name="副標題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TW" altLang="en-US" dirty="0" smtClean="0"/>
              <a:t>東港海事教務處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576735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內容版面配置區 3"/>
          <p:cNvSpPr>
            <a:spLocks noGrp="1"/>
          </p:cNvSpPr>
          <p:nvPr>
            <p:ph idx="1"/>
          </p:nvPr>
        </p:nvSpPr>
        <p:spPr>
          <a:xfrm>
            <a:off x="411215" y="2179477"/>
            <a:ext cx="8337249" cy="387781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TW" altLang="en-US" b="1" smtClean="0">
                <a:latin typeface="微軟正黑體" pitchFamily="34" charset="-120"/>
                <a:ea typeface="微軟正黑體" pitchFamily="34" charset="-120"/>
              </a:rPr>
              <a:t>選修課程</a:t>
            </a:r>
            <a:endParaRPr lang="en-US" altLang="zh-TW" b="1" dirty="0" smtClean="0">
              <a:latin typeface="微軟正黑體" pitchFamily="34" charset="-120"/>
              <a:ea typeface="微軟正黑體" pitchFamily="34" charset="-120"/>
            </a:endParaRPr>
          </a:p>
          <a:p>
            <a:pPr lvl="1">
              <a:lnSpc>
                <a:spcPct val="150000"/>
              </a:lnSpc>
            </a:pP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專業精進：選修課程</a:t>
            </a:r>
            <a:endParaRPr lang="en-US" altLang="zh-TW" b="1" dirty="0" smtClean="0">
              <a:latin typeface="微軟正黑體" pitchFamily="34" charset="-120"/>
              <a:ea typeface="微軟正黑體" pitchFamily="34" charset="-120"/>
            </a:endParaRPr>
          </a:p>
          <a:p>
            <a:pPr lvl="1">
              <a:lnSpc>
                <a:spcPct val="150000"/>
              </a:lnSpc>
            </a:pPr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專業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分流：配合多元選修</a:t>
            </a:r>
            <a:endParaRPr lang="en-US" altLang="zh-TW" b="1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彈性</a:t>
            </a:r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學習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時間</a:t>
            </a:r>
            <a:endParaRPr lang="en-US" altLang="zh-TW" b="1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自主學習申請與執行</a:t>
            </a:r>
            <a:endParaRPr lang="en-US" altLang="zh-TW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課程規劃</a:t>
            </a:r>
            <a:endParaRPr lang="zh-TW" altLang="en-US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向上箭號圖說文字 2">
            <a:hlinkClick r:id="rId2" action="ppaction://hlinksldjump"/>
          </p:cNvPr>
          <p:cNvSpPr/>
          <p:nvPr/>
        </p:nvSpPr>
        <p:spPr>
          <a:xfrm>
            <a:off x="7740352" y="5733256"/>
            <a:ext cx="1008112" cy="648072"/>
          </a:xfrm>
          <a:prstGeom prst="up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03657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chemeClr val="tx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新課綱精神與特色</a:t>
            </a:r>
            <a:r>
              <a:rPr lang="en-US" altLang="zh-TW" b="1" dirty="0" smtClean="0">
                <a:solidFill>
                  <a:schemeClr val="tx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dirty="0" smtClean="0">
                <a:solidFill>
                  <a:schemeClr val="tx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</a:t>
            </a:r>
            <a:r>
              <a:rPr lang="en-US" altLang="zh-TW" b="1" dirty="0" smtClean="0">
                <a:solidFill>
                  <a:schemeClr val="tx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b="1" dirty="0">
              <a:solidFill>
                <a:schemeClr val="tx2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內容版面配置區 7"/>
          <p:cNvSpPr>
            <a:spLocks noGrp="1"/>
          </p:cNvSpPr>
          <p:nvPr>
            <p:ph idx="1"/>
          </p:nvPr>
        </p:nvSpPr>
        <p:spPr>
          <a:xfrm>
            <a:off x="1115616" y="2348880"/>
            <a:ext cx="6480000" cy="3528000"/>
          </a:xfrm>
        </p:spPr>
        <p:txBody>
          <a:bodyPr>
            <a:noAutofit/>
          </a:bodyPr>
          <a:lstStyle/>
          <a:p>
            <a:pPr>
              <a:lnSpc>
                <a:spcPts val="5000"/>
              </a:lnSpc>
            </a:pP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以</a:t>
            </a:r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「</a:t>
            </a:r>
            <a:r>
              <a:rPr lang="zh-TW" altLang="en-US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自發</a:t>
            </a:r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」、「</a:t>
            </a:r>
            <a:r>
              <a:rPr lang="zh-TW" altLang="en-US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互動</a:t>
            </a:r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」、「</a:t>
            </a:r>
            <a:r>
              <a:rPr lang="zh-TW" altLang="en-US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共好</a:t>
            </a: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</a:t>
            </a:r>
            <a:endParaRPr lang="en-US" altLang="zh-TW" b="1" dirty="0" smtClean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lnSpc>
                <a:spcPts val="5000"/>
              </a:lnSpc>
              <a:buNone/>
            </a:pPr>
            <a:r>
              <a:rPr lang="en-US" altLang="zh-TW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（</a:t>
            </a:r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合稱「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自動好</a:t>
            </a:r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</a:t>
            </a: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）為精神。</a:t>
            </a:r>
            <a:endParaRPr lang="en-US" altLang="zh-TW" b="1" dirty="0" smtClean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5000"/>
              </a:lnSpc>
            </a:pPr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以「</a:t>
            </a:r>
            <a:r>
              <a:rPr lang="zh-TW" altLang="en-US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核心素養</a:t>
            </a:r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」作為課程發展的主軸，強調培養以人為本的「</a:t>
            </a:r>
            <a:r>
              <a:rPr lang="zh-TW" altLang="en-US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終身學習者</a:t>
            </a: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」。</a:t>
            </a:r>
            <a:endParaRPr lang="en-US" altLang="zh-TW" b="1" dirty="0" smtClean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50584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chemeClr val="tx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新課綱精神與特色</a:t>
            </a:r>
            <a:r>
              <a:rPr lang="en-US" altLang="zh-TW" b="1" dirty="0" smtClean="0">
                <a:solidFill>
                  <a:schemeClr val="tx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dirty="0" smtClean="0">
                <a:solidFill>
                  <a:schemeClr val="tx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二</a:t>
            </a:r>
            <a:r>
              <a:rPr lang="en-US" altLang="zh-TW" b="1" dirty="0" smtClean="0">
                <a:solidFill>
                  <a:schemeClr val="tx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b="1" dirty="0">
              <a:solidFill>
                <a:schemeClr val="tx2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內容版面配置區 7"/>
          <p:cNvSpPr>
            <a:spLocks noGrp="1"/>
          </p:cNvSpPr>
          <p:nvPr>
            <p:ph idx="1"/>
          </p:nvPr>
        </p:nvSpPr>
        <p:spPr>
          <a:xfrm>
            <a:off x="1043608" y="2420888"/>
            <a:ext cx="6480000" cy="35280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zh-TW" altLang="en-US" sz="36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課程類型區分為二大類：</a:t>
            </a:r>
            <a:endParaRPr lang="en-US" altLang="zh-TW" sz="3600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en-US" altLang="zh-TW" sz="36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</a:t>
            </a:r>
            <a:r>
              <a:rPr lang="zh-TW" altLang="en-US" sz="36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「</a:t>
            </a:r>
            <a:r>
              <a:rPr lang="zh-TW" altLang="en-US" sz="3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部定課程</a:t>
            </a:r>
            <a:r>
              <a:rPr lang="zh-TW" altLang="en-US" sz="36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」與「</a:t>
            </a:r>
            <a:r>
              <a:rPr lang="zh-TW" altLang="en-US" sz="3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校訂課程</a:t>
            </a:r>
            <a:r>
              <a:rPr lang="zh-TW" altLang="en-US" sz="36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」。</a:t>
            </a:r>
            <a:endParaRPr lang="en-US" altLang="zh-TW" sz="3600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66185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b="1" dirty="0" smtClean="0">
                <a:solidFill>
                  <a:schemeClr val="tx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新課綱精神與特色</a:t>
            </a:r>
            <a:r>
              <a:rPr lang="en-US" altLang="zh-TW" b="1" dirty="0" smtClean="0">
                <a:solidFill>
                  <a:schemeClr val="tx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dirty="0" smtClean="0">
                <a:solidFill>
                  <a:schemeClr val="tx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三</a:t>
            </a:r>
            <a:r>
              <a:rPr lang="en-US" altLang="zh-TW" b="1" dirty="0" smtClean="0">
                <a:solidFill>
                  <a:schemeClr val="tx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b="1" dirty="0">
              <a:solidFill>
                <a:schemeClr val="tx2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內容版面配置區 7"/>
          <p:cNvSpPr>
            <a:spLocks noGrp="1"/>
          </p:cNvSpPr>
          <p:nvPr>
            <p:ph idx="1"/>
          </p:nvPr>
        </p:nvSpPr>
        <p:spPr>
          <a:xfrm>
            <a:off x="1115616" y="2564904"/>
            <a:ext cx="6480000" cy="35280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「</a:t>
            </a:r>
            <a:r>
              <a:rPr lang="zh-TW" altLang="en-US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部定課程</a:t>
            </a:r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」包含「</a:t>
            </a:r>
            <a:r>
              <a:rPr lang="zh-TW" altLang="en-US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一般科目</a:t>
            </a:r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」、「</a:t>
            </a:r>
            <a:r>
              <a:rPr lang="zh-TW" altLang="en-US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專業科目</a:t>
            </a:r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」及「</a:t>
            </a:r>
            <a:r>
              <a:rPr lang="zh-TW" altLang="en-US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實習科目</a:t>
            </a:r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」。</a:t>
            </a:r>
            <a:endParaRPr lang="en-US" altLang="zh-TW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「</a:t>
            </a:r>
            <a:r>
              <a:rPr lang="zh-TW" altLang="en-US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校訂課程</a:t>
            </a:r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」包含「</a:t>
            </a:r>
            <a:r>
              <a:rPr lang="zh-TW" altLang="en-US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校訂必修課程</a:t>
            </a:r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」、「</a:t>
            </a:r>
            <a:r>
              <a:rPr lang="zh-TW" altLang="en-US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選修課程</a:t>
            </a:r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」、「</a:t>
            </a:r>
            <a:r>
              <a:rPr lang="zh-TW" altLang="en-US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團體活動時間</a:t>
            </a:r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」及「</a:t>
            </a:r>
            <a:r>
              <a:rPr lang="zh-TW" altLang="en-US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彈性學習時間</a:t>
            </a:r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」。</a:t>
            </a:r>
            <a:endParaRPr lang="en-US" altLang="zh-TW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16135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TW" altLang="en-US" b="1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多元選修</a:t>
            </a:r>
            <a:r>
              <a:rPr lang="en-US" altLang="zh-TW" b="1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</a:t>
            </a:r>
            <a:r>
              <a:rPr lang="en-US" altLang="zh-TW" b="1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內容版面配置區 7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TW" altLang="en-US" sz="36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精神：多元展能，增廣學習</a:t>
            </a:r>
            <a:endParaRPr lang="en-US" altLang="zh-TW" sz="3600" b="1" dirty="0" smtClean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專業分流</a:t>
            </a:r>
            <a:endParaRPr lang="en-US" altLang="zh-TW" b="1" dirty="0" smtClean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同科跨班選修</a:t>
            </a:r>
            <a:endParaRPr lang="en-US" altLang="zh-TW" b="1" dirty="0" smtClean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單科單班分組選修</a:t>
            </a:r>
            <a:endParaRPr lang="en-US" altLang="zh-TW" b="1" dirty="0" smtClean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endParaRPr lang="en-US" altLang="zh-TW" b="1" dirty="0" smtClean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endParaRPr lang="en-US" altLang="zh-TW" b="1" dirty="0" smtClean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endParaRPr lang="en-US" altLang="zh-TW" b="1" dirty="0" smtClean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endParaRPr lang="en-US" altLang="zh-TW" b="1" dirty="0" smtClean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66071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/>
          </a:bodyPr>
          <a:lstStyle/>
          <a:p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專業</a:t>
            </a: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分流</a:t>
            </a:r>
            <a:r>
              <a:rPr lang="en-US" altLang="zh-TW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以電子科為例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8</a:t>
            </a:fld>
            <a:endParaRPr lang="zh-TW" altLang="en-US"/>
          </a:p>
        </p:txBody>
      </p:sp>
      <p:pic>
        <p:nvPicPr>
          <p:cNvPr id="4" name="圖片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872297" y="-147796"/>
            <a:ext cx="5399405" cy="794448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48255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/>
          </a:bodyPr>
          <a:lstStyle/>
          <a:p>
            <a:r>
              <a:rPr lang="zh-TW" altLang="en-US" sz="4800" b="1" dirty="0" smtClean="0">
                <a:solidFill>
                  <a:schemeClr val="tx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同</a:t>
            </a:r>
            <a:r>
              <a:rPr lang="zh-TW" altLang="en-US" sz="4800" b="1" dirty="0">
                <a:solidFill>
                  <a:schemeClr val="tx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科跨班</a:t>
            </a:r>
            <a:r>
              <a:rPr lang="zh-TW" altLang="en-US" sz="4800" b="1" dirty="0" smtClean="0">
                <a:solidFill>
                  <a:schemeClr val="tx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選修</a:t>
            </a:r>
            <a:r>
              <a:rPr lang="en-US" altLang="zh-TW" sz="4800" b="1" dirty="0" smtClean="0">
                <a:solidFill>
                  <a:schemeClr val="tx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4800" b="1" dirty="0" smtClean="0">
                <a:solidFill>
                  <a:schemeClr val="tx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以輪機科為例</a:t>
            </a:r>
            <a:endParaRPr lang="zh-TW" altLang="en-US" sz="4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9</a:t>
            </a:fld>
            <a:endParaRPr lang="zh-TW" altLang="en-US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412776"/>
            <a:ext cx="7219122" cy="5134053"/>
          </a:xfrm>
          <a:prstGeom prst="rect">
            <a:avLst/>
          </a:prstGeom>
        </p:spPr>
      </p:pic>
      <p:sp>
        <p:nvSpPr>
          <p:cNvPr id="8" name="矩形 7">
            <a:hlinkClick r:id="rId3" action="ppaction://hlinkfile"/>
          </p:cNvPr>
          <p:cNvSpPr/>
          <p:nvPr/>
        </p:nvSpPr>
        <p:spPr>
          <a:xfrm>
            <a:off x="5438045" y="2060848"/>
            <a:ext cx="2752677" cy="31700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200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例</a:t>
            </a:r>
            <a:endParaRPr lang="zh-TW" altLang="en-US" sz="20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05546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精裝版">
  <a:themeElements>
    <a:clrScheme name="精裝版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精裝版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精裝版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347</TotalTime>
  <Words>766</Words>
  <Application>Microsoft Office PowerPoint</Application>
  <PresentationFormat>如螢幕大小 (4:3)</PresentationFormat>
  <Paragraphs>166</Paragraphs>
  <Slides>23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23</vt:i4>
      </vt:variant>
    </vt:vector>
  </HeadingPairs>
  <TitlesOfParts>
    <vt:vector size="24" baseType="lpstr">
      <vt:lpstr>精裝版</vt:lpstr>
      <vt:lpstr>教務處選課說明會</vt:lpstr>
      <vt:lpstr>課程規劃</vt:lpstr>
      <vt:lpstr>課程規劃</vt:lpstr>
      <vt:lpstr>新課綱精神與特色(一)</vt:lpstr>
      <vt:lpstr>新課綱精神與特色(二)</vt:lpstr>
      <vt:lpstr>新課綱精神與特色(三)</vt:lpstr>
      <vt:lpstr>多元選修(一)</vt:lpstr>
      <vt:lpstr>專業分流-以電子科為例</vt:lpstr>
      <vt:lpstr>同科跨班選修-以輪機科為例</vt:lpstr>
      <vt:lpstr>同科單班選修-以家政科為例</vt:lpstr>
      <vt:lpstr>多元選修(二)</vt:lpstr>
      <vt:lpstr>選課流程</vt:lpstr>
      <vt:lpstr>選課時程</vt:lpstr>
      <vt:lpstr>有哪些選修科目</vt:lpstr>
      <vt:lpstr>如何選修1</vt:lpstr>
      <vt:lpstr>如何選修2</vt:lpstr>
      <vt:lpstr>如何選修3</vt:lpstr>
      <vt:lpstr>如何選修4</vt:lpstr>
      <vt:lpstr>PowerPoint 簡報</vt:lpstr>
      <vt:lpstr>原班上課與跑班上課</vt:lpstr>
      <vt:lpstr>自主學習申請與規範</vt:lpstr>
      <vt:lpstr>PowerPoint 簡報</vt:lpstr>
      <vt:lpstr>感謝聆聽 如有任何問題， 歡迎至教務處詢問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內容概要</dc:title>
  <dc:creator>username</dc:creator>
  <cp:lastModifiedBy>admin</cp:lastModifiedBy>
  <cp:revision>90</cp:revision>
  <dcterms:created xsi:type="dcterms:W3CDTF">2021-11-07T00:57:01Z</dcterms:created>
  <dcterms:modified xsi:type="dcterms:W3CDTF">2022-04-27T01:47:34Z</dcterms:modified>
</cp:coreProperties>
</file>