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1" r:id="rId1"/>
  </p:sldMasterIdLst>
  <p:sldIdLst>
    <p:sldId id="256" r:id="rId2"/>
    <p:sldId id="257" r:id="rId3"/>
    <p:sldId id="258" r:id="rId4"/>
    <p:sldId id="285" r:id="rId5"/>
    <p:sldId id="259" r:id="rId6"/>
    <p:sldId id="260" r:id="rId7"/>
    <p:sldId id="281" r:id="rId8"/>
    <p:sldId id="282" r:id="rId9"/>
    <p:sldId id="261" r:id="rId10"/>
    <p:sldId id="283" r:id="rId11"/>
    <p:sldId id="286" r:id="rId12"/>
    <p:sldId id="287" r:id="rId13"/>
    <p:sldId id="288" r:id="rId14"/>
    <p:sldId id="289" r:id="rId15"/>
    <p:sldId id="290" r:id="rId16"/>
    <p:sldId id="279" r:id="rId17"/>
    <p:sldId id="291" r:id="rId18"/>
    <p:sldId id="262" r:id="rId19"/>
    <p:sldId id="277" r:id="rId20"/>
    <p:sldId id="264" r:id="rId21"/>
    <p:sldId id="265" r:id="rId22"/>
    <p:sldId id="266" r:id="rId23"/>
    <p:sldId id="280" r:id="rId24"/>
    <p:sldId id="267" r:id="rId25"/>
    <p:sldId id="268" r:id="rId26"/>
    <p:sldId id="269" r:id="rId27"/>
    <p:sldId id="270" r:id="rId28"/>
    <p:sldId id="276" r:id="rId29"/>
    <p:sldId id="271" r:id="rId30"/>
    <p:sldId id="272" r:id="rId31"/>
    <p:sldId id="273" r:id="rId32"/>
    <p:sldId id="274" r:id="rId33"/>
    <p:sldId id="275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0C7F57-B9C4-4646-AE85-4AD3306EE351}" v="56" dt="2020-04-25T02:32:24.0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5909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ih-jen liu" userId="1ff9404c40965cd7" providerId="LiveId" clId="{790C7F57-B9C4-4646-AE85-4AD3306EE351}"/>
    <pc:docChg chg="modSld">
      <pc:chgData name="chih-jen liu" userId="1ff9404c40965cd7" providerId="LiveId" clId="{790C7F57-B9C4-4646-AE85-4AD3306EE351}" dt="2020-04-26T16:06:42.887" v="15" actId="20577"/>
      <pc:docMkLst>
        <pc:docMk/>
      </pc:docMkLst>
      <pc:sldChg chg="modSp">
        <pc:chgData name="chih-jen liu" userId="1ff9404c40965cd7" providerId="LiveId" clId="{790C7F57-B9C4-4646-AE85-4AD3306EE351}" dt="2020-04-26T16:06:42.887" v="15" actId="20577"/>
        <pc:sldMkLst>
          <pc:docMk/>
          <pc:sldMk cId="938842286" sldId="264"/>
        </pc:sldMkLst>
        <pc:spChg chg="mod">
          <ac:chgData name="chih-jen liu" userId="1ff9404c40965cd7" providerId="LiveId" clId="{790C7F57-B9C4-4646-AE85-4AD3306EE351}" dt="2020-04-26T16:06:42.887" v="15" actId="20577"/>
          <ac:spMkLst>
            <pc:docMk/>
            <pc:sldMk cId="938842286" sldId="264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91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91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3107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790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806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97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752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63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48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83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71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75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070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39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37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9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3xctviah38&amp;feature=youtu.b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ctv.ntut.edu.tw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ctv.ntut.edu.tw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ctv.ntut.edu.tw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ctv.ntut.edu.tw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畢業前後，同學應該注意的重要工作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國立東港海事 教務處 註冊組</a:t>
            </a:r>
          </a:p>
        </p:txBody>
      </p:sp>
    </p:spTree>
    <p:extLst>
      <p:ext uri="{BB962C8B-B14F-4D97-AF65-F5344CB8AC3E}">
        <p14:creationId xmlns:p14="http://schemas.microsoft.com/office/powerpoint/2010/main" val="58508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二、防疫期間應注意事項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96225" y="1429555"/>
            <a:ext cx="9508387" cy="4945487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>
                <a:solidFill>
                  <a:srgbClr val="C00000"/>
                </a:solidFill>
              </a:rPr>
              <a:t>因應新冠肺炎，考生兩天均應全程配戴口罩，口罩於考前一天會發給同學，請務必攜帶並配戴，才能進入考場。</a:t>
            </a:r>
            <a:endParaRPr lang="en-US" altLang="zh-TW" sz="36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3600" b="1" dirty="0">
                <a:solidFill>
                  <a:srgbClr val="C00000"/>
                </a:solidFill>
              </a:rPr>
              <a:t>不得外訂飲料</a:t>
            </a:r>
            <a:r>
              <a:rPr lang="zh-TW" altLang="en-US" sz="3600" dirty="0"/>
              <a:t>，便當只能送到校門口，再由老師協助領取與發放。</a:t>
            </a:r>
            <a:endParaRPr lang="en-US" altLang="zh-TW" sz="3600" dirty="0"/>
          </a:p>
          <a:p>
            <a:pPr>
              <a:lnSpc>
                <a:spcPct val="150000"/>
              </a:lnSpc>
            </a:pPr>
            <a:r>
              <a:rPr lang="zh-TW" altLang="en-US" sz="3600" dirty="0">
                <a:hlinkClick r:id="rId2"/>
              </a:rPr>
              <a:t>參加統一入學測驗防疫措施應注意事項</a:t>
            </a: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val="524061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二、防疫期間應注意事項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17289" y="1440706"/>
            <a:ext cx="9787324" cy="494548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dirty="0"/>
              <a:t>教育部提供口罩給所有考生</a:t>
            </a:r>
            <a:r>
              <a:rPr lang="en-US" altLang="zh-TW" sz="3600" dirty="0"/>
              <a:t>(</a:t>
            </a:r>
            <a:r>
              <a:rPr lang="zh-TW" altLang="en-US" sz="3600" dirty="0"/>
              <a:t>每日</a:t>
            </a:r>
            <a:r>
              <a:rPr lang="en-US" altLang="zh-TW" sz="3600" dirty="0"/>
              <a:t>1</a:t>
            </a:r>
            <a:r>
              <a:rPr lang="zh-TW" altLang="en-US" sz="3600" dirty="0"/>
              <a:t>片</a:t>
            </a:r>
            <a:r>
              <a:rPr lang="en-US" altLang="zh-TW" sz="3600" dirty="0"/>
              <a:t>)</a:t>
            </a:r>
            <a:r>
              <a:rPr lang="zh-TW" altLang="en-US" sz="3600" dirty="0"/>
              <a:t>，本校已領取並完成分裝，將於</a:t>
            </a:r>
            <a:r>
              <a:rPr lang="en-US" altLang="zh-TW" sz="3600" dirty="0"/>
              <a:t>5</a:t>
            </a:r>
            <a:r>
              <a:rPr lang="zh-CN" altLang="en-US" sz="3600" dirty="0"/>
              <a:t>月</a:t>
            </a:r>
            <a:r>
              <a:rPr lang="en-US" altLang="zh-CN" sz="3600" dirty="0"/>
              <a:t>1</a:t>
            </a:r>
            <a:r>
              <a:rPr lang="zh-CN" altLang="en-US" sz="3600" dirty="0"/>
              <a:t>日請導師協助分發，請同學務必記得攜帶至考場。</a:t>
            </a:r>
            <a:endParaRPr lang="en-US" altLang="zh-TW" sz="3600" dirty="0"/>
          </a:p>
          <a:p>
            <a:pPr>
              <a:lnSpc>
                <a:spcPct val="150000"/>
              </a:lnSpc>
            </a:pPr>
            <a:r>
              <a:rPr lang="zh-TW" altLang="en-US" sz="3600" dirty="0"/>
              <a:t>考生</a:t>
            </a:r>
            <a:r>
              <a:rPr lang="zh-TW" altLang="en-US" sz="3600" b="1" dirty="0">
                <a:solidFill>
                  <a:srgbClr val="FF0000"/>
                </a:solidFill>
              </a:rPr>
              <a:t>進入分區及試場均須佩戴口罩</a:t>
            </a:r>
            <a:r>
              <a:rPr lang="zh-TW" altLang="en-US" sz="3600" dirty="0"/>
              <a:t>，如經勸導或處置仍</a:t>
            </a:r>
            <a:r>
              <a:rPr lang="zh-TW" altLang="en-US" sz="3600" b="1" dirty="0">
                <a:solidFill>
                  <a:srgbClr val="FF0000"/>
                </a:solidFill>
              </a:rPr>
              <a:t>不佩戴口罩，禁止進入分區及試場</a:t>
            </a:r>
            <a:r>
              <a:rPr lang="zh-TW" altLang="en-US" sz="36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420210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二、配合防疫之</a:t>
            </a:r>
            <a:r>
              <a:rPr lang="zh-TW" altLang="en-US" sz="4400" b="1" dirty="0">
                <a:solidFill>
                  <a:srgbClr val="FF0000"/>
                </a:solidFill>
              </a:rPr>
              <a:t>試場規則</a:t>
            </a:r>
            <a:r>
              <a:rPr lang="zh-TW" altLang="en-US" sz="4400" b="1" dirty="0"/>
              <a:t>重點提示：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469E4F4B-CFC8-2948-AB49-7F49FA3867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298675"/>
              </p:ext>
            </p:extLst>
          </p:nvPr>
        </p:nvGraphicFramePr>
        <p:xfrm>
          <a:off x="2445197" y="1430338"/>
          <a:ext cx="8609706" cy="4945063"/>
        </p:xfrm>
        <a:graphic>
          <a:graphicData uri="http://schemas.openxmlformats.org/drawingml/2006/table">
            <a:tbl>
              <a:tblPr/>
              <a:tblGrid>
                <a:gridCol w="509018">
                  <a:extLst>
                    <a:ext uri="{9D8B030D-6E8A-4147-A177-3AD203B41FA5}">
                      <a16:colId xmlns:a16="http://schemas.microsoft.com/office/drawing/2014/main" val="3780289191"/>
                    </a:ext>
                  </a:extLst>
                </a:gridCol>
                <a:gridCol w="8100688">
                  <a:extLst>
                    <a:ext uri="{9D8B030D-6E8A-4147-A177-3AD203B41FA5}">
                      <a16:colId xmlns:a16="http://schemas.microsoft.com/office/drawing/2014/main" val="855756500"/>
                    </a:ext>
                  </a:extLst>
                </a:gridCol>
              </a:tblGrid>
              <a:tr h="1147961">
                <a:tc>
                  <a:txBody>
                    <a:bodyPr/>
                    <a:lstStyle/>
                    <a:p>
                      <a:r>
                        <a:rPr lang="zh-TW" altLang="en-US" sz="1700" dirty="0"/>
                        <a:t>一、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000" dirty="0"/>
                        <a:t>因應嚴重特殊傳染性肺炎疫情，考生於進入分區及試場須佩戴口罩並配合量測體溫，違者依「試場規則及違規處理要點」第二點採下列方式議處：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164995"/>
                  </a:ext>
                </a:extLst>
              </a:tr>
              <a:tr h="883047">
                <a:tc>
                  <a:txBody>
                    <a:bodyPr/>
                    <a:lstStyle/>
                    <a:p>
                      <a:r>
                        <a:rPr lang="en-US" altLang="zh-TW" sz="1700" dirty="0"/>
                        <a:t>(</a:t>
                      </a:r>
                      <a:r>
                        <a:rPr lang="zh-TW" altLang="en-US" sz="1700" dirty="0"/>
                        <a:t>一</a:t>
                      </a:r>
                      <a:r>
                        <a:rPr lang="en-US" altLang="zh-TW" sz="1700" dirty="0"/>
                        <a:t>)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000" dirty="0"/>
                        <a:t>考生進入分區時，須佩戴口罩並配合量測體溫，未</a:t>
                      </a:r>
                      <a:r>
                        <a:rPr lang="zh-TW" altLang="en-US" sz="2000" dirty="0">
                          <a:solidFill>
                            <a:srgbClr val="FF0000"/>
                          </a:solidFill>
                        </a:rPr>
                        <a:t>佩戴口罩或未配合量測體溫者</a:t>
                      </a:r>
                      <a:r>
                        <a:rPr lang="zh-TW" altLang="en-US" sz="2000" dirty="0"/>
                        <a:t>，禁止進入分區，並以「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</a:rPr>
                        <a:t>缺考</a:t>
                      </a:r>
                      <a:r>
                        <a:rPr lang="zh-TW" altLang="en-US" sz="2000" dirty="0"/>
                        <a:t>」論處。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357994"/>
                  </a:ext>
                </a:extLst>
              </a:tr>
              <a:tr h="1412875">
                <a:tc>
                  <a:txBody>
                    <a:bodyPr/>
                    <a:lstStyle/>
                    <a:p>
                      <a:r>
                        <a:rPr lang="en-US" altLang="zh-TW" sz="1700" dirty="0"/>
                        <a:t>(</a:t>
                      </a:r>
                      <a:r>
                        <a:rPr lang="zh-TW" altLang="en-US" sz="1700" dirty="0"/>
                        <a:t>二</a:t>
                      </a:r>
                      <a:r>
                        <a:rPr lang="en-US" altLang="zh-TW" sz="1700" dirty="0"/>
                        <a:t>)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000" dirty="0"/>
                        <a:t>考生如經複檢體溫仍有發燒</a:t>
                      </a:r>
                      <a:r>
                        <a:rPr lang="en-US" altLang="zh-TW" sz="2000" dirty="0"/>
                        <a:t>(</a:t>
                      </a:r>
                      <a:r>
                        <a:rPr lang="zh-TW" altLang="en-US" sz="2000" dirty="0"/>
                        <a:t>額溫≧</a:t>
                      </a:r>
                      <a:r>
                        <a:rPr lang="en-US" altLang="zh-TW" sz="2000" dirty="0"/>
                        <a:t>37.5℃</a:t>
                      </a:r>
                      <a:r>
                        <a:rPr lang="zh-TW" altLang="en-US" sz="2000" dirty="0"/>
                        <a:t>或耳溫≧</a:t>
                      </a:r>
                      <a:r>
                        <a:rPr lang="en-US" altLang="zh-TW" sz="2000" dirty="0"/>
                        <a:t>38℃)</a:t>
                      </a:r>
                      <a:r>
                        <a:rPr lang="zh-TW" altLang="en-US" sz="2000" dirty="0"/>
                        <a:t>，一律安排於備用試場應試，不得拒絕或要求考試後給予救濟，</a:t>
                      </a:r>
                      <a:r>
                        <a:rPr lang="zh-TW" altLang="en-US" sz="2000" dirty="0">
                          <a:solidFill>
                            <a:srgbClr val="FF0000"/>
                          </a:solidFill>
                        </a:rPr>
                        <a:t>拒不前往備用試場考試</a:t>
                      </a:r>
                      <a:r>
                        <a:rPr lang="zh-TW" altLang="en-US" sz="2000" dirty="0"/>
                        <a:t>者，禁止進入原試場，並以「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</a:rPr>
                        <a:t>缺考</a:t>
                      </a:r>
                      <a:r>
                        <a:rPr lang="zh-TW" altLang="en-US" sz="2000" dirty="0"/>
                        <a:t>」論處。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67662"/>
                  </a:ext>
                </a:extLst>
              </a:tr>
              <a:tr h="883047">
                <a:tc>
                  <a:txBody>
                    <a:bodyPr/>
                    <a:lstStyle/>
                    <a:p>
                      <a:r>
                        <a:rPr lang="en-US" altLang="zh-TW" sz="1700" dirty="0"/>
                        <a:t>(</a:t>
                      </a:r>
                      <a:r>
                        <a:rPr lang="zh-TW" altLang="en-US" sz="1700" dirty="0"/>
                        <a:t>三</a:t>
                      </a:r>
                      <a:r>
                        <a:rPr lang="en-US" altLang="zh-TW" sz="1700" dirty="0"/>
                        <a:t>)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000" dirty="0"/>
                        <a:t>考生</a:t>
                      </a:r>
                      <a:r>
                        <a:rPr lang="zh-TW" altLang="en-US" sz="2000" dirty="0">
                          <a:solidFill>
                            <a:srgbClr val="FF0000"/>
                          </a:solidFill>
                        </a:rPr>
                        <a:t>進入試場須佩戴口罩</a:t>
                      </a:r>
                      <a:r>
                        <a:rPr lang="zh-TW" altLang="en-US" sz="2000" dirty="0"/>
                        <a:t>，如經勸導或處置仍</a:t>
                      </a:r>
                      <a:r>
                        <a:rPr lang="zh-TW" altLang="en-US" sz="2000" dirty="0">
                          <a:solidFill>
                            <a:srgbClr val="FF0000"/>
                          </a:solidFill>
                        </a:rPr>
                        <a:t>不佩戴口罩</a:t>
                      </a:r>
                      <a:r>
                        <a:rPr lang="zh-TW" altLang="en-US" sz="2000" dirty="0"/>
                        <a:t>，禁止進入試場，並以「</a:t>
                      </a:r>
                      <a:r>
                        <a:rPr lang="zh-TW" altLang="en-US" sz="2000" b="1" dirty="0">
                          <a:solidFill>
                            <a:srgbClr val="FF0000"/>
                          </a:solidFill>
                        </a:rPr>
                        <a:t>缺考</a:t>
                      </a:r>
                      <a:r>
                        <a:rPr lang="zh-TW" altLang="en-US" sz="2000" dirty="0"/>
                        <a:t>」論處。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435909"/>
                  </a:ext>
                </a:extLst>
              </a:tr>
              <a:tr h="618133">
                <a:tc>
                  <a:txBody>
                    <a:bodyPr/>
                    <a:lstStyle/>
                    <a:p>
                      <a:r>
                        <a:rPr lang="en-US" altLang="zh-TW" sz="1700" dirty="0"/>
                        <a:t>(</a:t>
                      </a:r>
                      <a:r>
                        <a:rPr lang="zh-TW" altLang="en-US" sz="1700" dirty="0"/>
                        <a:t>四</a:t>
                      </a:r>
                      <a:r>
                        <a:rPr lang="en-US" altLang="zh-TW" sz="1700" dirty="0"/>
                        <a:t>)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000" dirty="0">
                          <a:solidFill>
                            <a:srgbClr val="FF0000"/>
                          </a:solidFill>
                        </a:rPr>
                        <a:t>各節考試期間，考生須全程佩戴口罩，經勸導不聽者，該科不予計分</a:t>
                      </a:r>
                      <a:r>
                        <a:rPr lang="zh-TW" altLang="en-US" sz="2000" dirty="0"/>
                        <a:t>。</a:t>
                      </a:r>
                    </a:p>
                  </a:txBody>
                  <a:tcPr marL="88305" marR="88305" marT="44152" marB="441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75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283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二、配合防疫之試場規則重點提示：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id="{BE8C6B62-674A-D849-B9D7-11E6D4C4EE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57473"/>
              </p:ext>
            </p:extLst>
          </p:nvPr>
        </p:nvGraphicFramePr>
        <p:xfrm>
          <a:off x="2589213" y="1672683"/>
          <a:ext cx="8915400" cy="3897800"/>
        </p:xfrm>
        <a:graphic>
          <a:graphicData uri="http://schemas.openxmlformats.org/drawingml/2006/table">
            <a:tbl>
              <a:tblPr/>
              <a:tblGrid>
                <a:gridCol w="561950">
                  <a:extLst>
                    <a:ext uri="{9D8B030D-6E8A-4147-A177-3AD203B41FA5}">
                      <a16:colId xmlns:a16="http://schemas.microsoft.com/office/drawing/2014/main" val="129681565"/>
                    </a:ext>
                  </a:extLst>
                </a:gridCol>
                <a:gridCol w="8353450">
                  <a:extLst>
                    <a:ext uri="{9D8B030D-6E8A-4147-A177-3AD203B41FA5}">
                      <a16:colId xmlns:a16="http://schemas.microsoft.com/office/drawing/2014/main" val="1416998649"/>
                    </a:ext>
                  </a:extLst>
                </a:gridCol>
              </a:tblGrid>
              <a:tr h="3897800">
                <a:tc>
                  <a:txBody>
                    <a:bodyPr/>
                    <a:lstStyle/>
                    <a:p>
                      <a:r>
                        <a:rPr lang="zh-TW" altLang="en-US" sz="3200" dirty="0"/>
                        <a:t>二、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3200" dirty="0"/>
                        <a:t>各節考試時間，考生須配合監試人員</a:t>
                      </a:r>
                      <a:r>
                        <a:rPr lang="zh-TW" altLang="en-US" sz="3200" dirty="0">
                          <a:solidFill>
                            <a:srgbClr val="FF0000"/>
                          </a:solidFill>
                        </a:rPr>
                        <a:t>查驗身分，查驗時考生須暫時脫下或拉下口罩至可辨識身分</a:t>
                      </a:r>
                      <a:r>
                        <a:rPr lang="zh-TW" altLang="en-US" sz="3200" dirty="0"/>
                        <a:t>，如有不配合者，依「試場規則及違規處理要點」第十一點（取消其考試資格，所有科目不予計分）。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184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8723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二、配合防疫之試場規則重點提示：</a:t>
            </a:r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78C2DF12-DE69-E944-B2A1-DE02A30EB3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899486"/>
              </p:ext>
            </p:extLst>
          </p:nvPr>
        </p:nvGraphicFramePr>
        <p:xfrm>
          <a:off x="2589213" y="1650124"/>
          <a:ext cx="8915400" cy="4583766"/>
        </p:xfrm>
        <a:graphic>
          <a:graphicData uri="http://schemas.openxmlformats.org/drawingml/2006/table">
            <a:tbl>
              <a:tblPr/>
              <a:tblGrid>
                <a:gridCol w="584911">
                  <a:extLst>
                    <a:ext uri="{9D8B030D-6E8A-4147-A177-3AD203B41FA5}">
                      <a16:colId xmlns:a16="http://schemas.microsoft.com/office/drawing/2014/main" val="252149176"/>
                    </a:ext>
                  </a:extLst>
                </a:gridCol>
                <a:gridCol w="8330489">
                  <a:extLst>
                    <a:ext uri="{9D8B030D-6E8A-4147-A177-3AD203B41FA5}">
                      <a16:colId xmlns:a16="http://schemas.microsoft.com/office/drawing/2014/main" val="3448526052"/>
                    </a:ext>
                  </a:extLst>
                </a:gridCol>
              </a:tblGrid>
              <a:tr h="458376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3200"/>
                        <a:t>三、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3200" dirty="0"/>
                        <a:t>考生如有身心因素或特殊狀況致無法佩戴口罩，應依簡章規定於</a:t>
                      </a:r>
                      <a:r>
                        <a:rPr lang="zh-TW" altLang="en-US" sz="3200" b="1" dirty="0">
                          <a:solidFill>
                            <a:srgbClr val="FF0000"/>
                          </a:solidFill>
                        </a:rPr>
                        <a:t>考前檢具公立醫院「診斷證明書」且醫囑應敘明考生未能佩戴口罩原因</a:t>
                      </a:r>
                      <a:r>
                        <a:rPr lang="zh-TW" altLang="en-US" sz="3200" dirty="0"/>
                        <a:t>，經檢視「診斷證明書」符合申請要點，移至臨時試場應試。</a:t>
                      </a:r>
                      <a:r>
                        <a:rPr lang="zh-TW" altLang="en-US" sz="3200" b="1" dirty="0">
                          <a:solidFill>
                            <a:srgbClr val="FF0000"/>
                          </a:solidFill>
                        </a:rPr>
                        <a:t>未於考前出具診斷證明書申請免戴口罩者，一律須佩戴口罩</a:t>
                      </a:r>
                      <a:r>
                        <a:rPr lang="zh-TW" altLang="en-US" sz="3200" dirty="0"/>
                        <a:t>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354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669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二、配合防疫之試場規則重點提示：</a:t>
            </a:r>
          </a:p>
        </p:txBody>
      </p:sp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932D3E11-5CF8-1242-A57A-751F0F1450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542781"/>
              </p:ext>
            </p:extLst>
          </p:nvPr>
        </p:nvGraphicFramePr>
        <p:xfrm>
          <a:off x="2589212" y="1788096"/>
          <a:ext cx="8915400" cy="4003104"/>
        </p:xfrm>
        <a:graphic>
          <a:graphicData uri="http://schemas.openxmlformats.org/drawingml/2006/table">
            <a:tbl>
              <a:tblPr/>
              <a:tblGrid>
                <a:gridCol w="563890">
                  <a:extLst>
                    <a:ext uri="{9D8B030D-6E8A-4147-A177-3AD203B41FA5}">
                      <a16:colId xmlns:a16="http://schemas.microsoft.com/office/drawing/2014/main" val="3073073528"/>
                    </a:ext>
                  </a:extLst>
                </a:gridCol>
                <a:gridCol w="8351510">
                  <a:extLst>
                    <a:ext uri="{9D8B030D-6E8A-4147-A177-3AD203B41FA5}">
                      <a16:colId xmlns:a16="http://schemas.microsoft.com/office/drawing/2014/main" val="796253013"/>
                    </a:ext>
                  </a:extLst>
                </a:gridCol>
              </a:tblGrid>
              <a:tr h="40031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3600"/>
                        <a:t>四、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3600" dirty="0"/>
                        <a:t>因應嚴重特殊傳染性肺炎疫情，倘考試時發生其他未列事項，得依「試場規則及違規處理要點」第二十三點，提報試務工作委員會議依其情節議處。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483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275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C00000"/>
                </a:solidFill>
              </a:rPr>
              <a:t>請同學特別注意休息區整潔及垃圾分類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4590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2060"/>
                </a:solidFill>
              </a:rPr>
              <a:t>畢業前應注意事項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049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一、為順利取得畢業證書，</a:t>
            </a:r>
            <a:br>
              <a:rPr lang="en-US" altLang="zh-TW" sz="4400" b="1" dirty="0">
                <a:solidFill>
                  <a:srgbClr val="002060"/>
                </a:solidFill>
              </a:rPr>
            </a:br>
            <a:r>
              <a:rPr lang="zh-TW" altLang="en-US" sz="4400" b="1" dirty="0">
                <a:solidFill>
                  <a:srgbClr val="002060"/>
                </a:solidFill>
              </a:rPr>
              <a:t>            務必參加七、八月重補修</a:t>
            </a:r>
          </a:p>
        </p:txBody>
      </p:sp>
      <p:sp>
        <p:nvSpPr>
          <p:cNvPr id="4" name="內容版面配置區 6"/>
          <p:cNvSpPr>
            <a:spLocks noGrp="1"/>
          </p:cNvSpPr>
          <p:nvPr>
            <p:ph idx="1"/>
          </p:nvPr>
        </p:nvSpPr>
        <p:spPr>
          <a:xfrm>
            <a:off x="2589212" y="1988288"/>
            <a:ext cx="8915400" cy="486971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zh-TW" altLang="en-US" sz="4000" dirty="0"/>
              <a:t>請依學校規定時間上網申請，並準時參加重補修上課，原則七月補修上學期科目，最多</a:t>
            </a:r>
            <a:r>
              <a:rPr lang="en-US" altLang="zh-TW" sz="4000" dirty="0"/>
              <a:t>12</a:t>
            </a:r>
            <a:r>
              <a:rPr lang="zh-TW" altLang="en-US" sz="4000" dirty="0"/>
              <a:t>學分，八月修下學期最多</a:t>
            </a:r>
            <a:r>
              <a:rPr lang="en-US" altLang="zh-TW" sz="4000" dirty="0"/>
              <a:t>12</a:t>
            </a:r>
            <a:r>
              <a:rPr lang="zh-TW" altLang="en-US" sz="4000" dirty="0"/>
              <a:t>學分，共計</a:t>
            </a:r>
            <a:r>
              <a:rPr lang="en-US" altLang="zh-TW" sz="4000" dirty="0"/>
              <a:t>24</a:t>
            </a:r>
            <a:r>
              <a:rPr lang="zh-TW" altLang="en-US" sz="4000" dirty="0"/>
              <a:t>個學分。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請同學務必於</a:t>
            </a:r>
            <a:r>
              <a:rPr lang="zh-TW" altLang="en-US" sz="4000" dirty="0">
                <a:solidFill>
                  <a:srgbClr val="FF0000"/>
                </a:solidFill>
              </a:rPr>
              <a:t>規定時間內上網申請</a:t>
            </a:r>
            <a:r>
              <a:rPr lang="en-US" altLang="zh-TW" sz="4000" dirty="0">
                <a:solidFill>
                  <a:srgbClr val="FF0000"/>
                </a:solidFill>
              </a:rPr>
              <a:t>8</a:t>
            </a:r>
            <a:r>
              <a:rPr lang="zh-TW" altLang="en-US" sz="4000" dirty="0">
                <a:solidFill>
                  <a:srgbClr val="FF0000"/>
                </a:solidFill>
              </a:rPr>
              <a:t>學分後</a:t>
            </a:r>
            <a:r>
              <a:rPr lang="zh-TW" altLang="en-US" sz="4000" dirty="0"/>
              <a:t>，再至教務處補申請</a:t>
            </a:r>
            <a:r>
              <a:rPr lang="en-US" altLang="zh-TW" sz="4000" dirty="0"/>
              <a:t>4</a:t>
            </a:r>
            <a:r>
              <a:rPr lang="zh-TW" altLang="en-US" sz="4000" dirty="0"/>
              <a:t>學分。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領到繳費單後，務必完成繳費，並將繳費收據交至教學組。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b="1" dirty="0">
                <a:solidFill>
                  <a:srgbClr val="C00000"/>
                </a:solidFill>
              </a:rPr>
              <a:t>如未完成繳費，將不予計分！</a:t>
            </a:r>
            <a:endParaRPr lang="en-US" altLang="zh-TW" sz="40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81806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solidFill>
                  <a:srgbClr val="002060"/>
                </a:solidFill>
              </a:rPr>
              <a:t>二、為順利取得畢業證書，</a:t>
            </a:r>
            <a:br>
              <a:rPr lang="zh-TW" altLang="en-US" b="1" dirty="0">
                <a:solidFill>
                  <a:srgbClr val="002060"/>
                </a:solidFill>
              </a:rPr>
            </a:br>
            <a:r>
              <a:rPr lang="zh-TW" altLang="en-US" b="1" dirty="0">
                <a:solidFill>
                  <a:srgbClr val="002060"/>
                </a:solidFill>
              </a:rPr>
              <a:t>            目前規劃六月重補修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878676"/>
            <a:ext cx="8915400" cy="4339244"/>
          </a:xfrm>
        </p:spPr>
        <p:txBody>
          <a:bodyPr>
            <a:noAutofit/>
          </a:bodyPr>
          <a:lstStyle/>
          <a:p>
            <a:r>
              <a:rPr lang="zh-TW" altLang="en-US" sz="3200" dirty="0"/>
              <a:t>有鑑於過去畢業生趕著八月志願役報到，卻只差幾個學分就能畢業</a:t>
            </a:r>
            <a:endParaRPr lang="en-US" altLang="zh-TW" sz="3200" dirty="0"/>
          </a:p>
          <a:p>
            <a:r>
              <a:rPr lang="zh-TW" altLang="en-US" sz="3200" dirty="0"/>
              <a:t>將預先調查，原則上，開設國、英、數重補修，</a:t>
            </a:r>
            <a:r>
              <a:rPr lang="zh-TW" altLang="en-US" sz="3200" b="1" dirty="0">
                <a:solidFill>
                  <a:srgbClr val="C00000"/>
                </a:solidFill>
              </a:rPr>
              <a:t>重補修期別為下學期</a:t>
            </a:r>
            <a:endParaRPr lang="en-US" altLang="zh-TW" sz="3200" b="1" dirty="0">
              <a:solidFill>
                <a:srgbClr val="C00000"/>
              </a:solidFill>
            </a:endParaRPr>
          </a:p>
          <a:p>
            <a:r>
              <a:rPr lang="zh-TW" altLang="en-US" sz="3200" dirty="0"/>
              <a:t>比如你只差國、英、數</a:t>
            </a:r>
            <a:r>
              <a:rPr lang="zh-TW" altLang="en-US" sz="3200" dirty="0">
                <a:solidFill>
                  <a:srgbClr val="C00000"/>
                </a:solidFill>
              </a:rPr>
              <a:t>下學期</a:t>
            </a:r>
            <a:r>
              <a:rPr lang="zh-TW" altLang="en-US" sz="3200" dirty="0"/>
              <a:t>的學分，參加重補修並取得學分，則七月初即可領取畢業證書</a:t>
            </a:r>
            <a:endParaRPr lang="en-US" altLang="zh-TW" sz="3200" dirty="0"/>
          </a:p>
          <a:p>
            <a:r>
              <a:rPr lang="zh-TW" altLang="en-US" sz="3200" dirty="0"/>
              <a:t>或是七月再重補修</a:t>
            </a:r>
            <a:r>
              <a:rPr lang="en-US" altLang="zh-TW" sz="3200" dirty="0"/>
              <a:t>12</a:t>
            </a:r>
            <a:r>
              <a:rPr lang="zh-TW" altLang="en-US" sz="3200" dirty="0"/>
              <a:t>個以下學分即可畢業，則在八月初可領畢業證書</a:t>
            </a:r>
          </a:p>
        </p:txBody>
      </p:sp>
    </p:spTree>
    <p:extLst>
      <p:ext uri="{BB962C8B-B14F-4D97-AF65-F5344CB8AC3E}">
        <p14:creationId xmlns:p14="http://schemas.microsoft.com/office/powerpoint/2010/main" val="714622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畢業前同學應注意的重要工作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60620" y="1818639"/>
            <a:ext cx="9443992" cy="453064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dirty="0"/>
              <a:t>參加統測</a:t>
            </a:r>
            <a:endParaRPr lang="en-US" altLang="zh-TW" sz="3600" dirty="0"/>
          </a:p>
          <a:p>
            <a:pPr>
              <a:lnSpc>
                <a:spcPct val="150000"/>
              </a:lnSpc>
            </a:pPr>
            <a:r>
              <a:rPr lang="zh-TW" altLang="en-US" sz="3600" dirty="0"/>
              <a:t>了解各升學管道，並清楚了解網站查詢功能</a:t>
            </a:r>
            <a:endParaRPr lang="en-US" altLang="zh-TW" sz="3600" dirty="0"/>
          </a:p>
          <a:p>
            <a:pPr>
              <a:lnSpc>
                <a:spcPct val="150000"/>
              </a:lnSpc>
            </a:pPr>
            <a:r>
              <a:rPr lang="zh-TW" altLang="en-US" sz="3600" dirty="0"/>
              <a:t>多所技職院校教授，來校宣導說明會</a:t>
            </a:r>
            <a:endParaRPr lang="en-US" altLang="zh-TW" sz="3600" dirty="0"/>
          </a:p>
          <a:p>
            <a:pPr>
              <a:lnSpc>
                <a:spcPct val="150000"/>
              </a:lnSpc>
            </a:pPr>
            <a:r>
              <a:rPr lang="zh-TW" altLang="en-US" sz="3600" dirty="0"/>
              <a:t>參加重補修</a:t>
            </a:r>
            <a:endParaRPr lang="en-US" altLang="zh-TW" sz="3600" dirty="0"/>
          </a:p>
        </p:txBody>
      </p:sp>
    </p:spTree>
    <p:extLst>
      <p:ext uri="{BB962C8B-B14F-4D97-AF65-F5344CB8AC3E}">
        <p14:creationId xmlns:p14="http://schemas.microsoft.com/office/powerpoint/2010/main" val="1166792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三、了解各項升學管道及線上查詢系統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86495" y="1532586"/>
            <a:ext cx="9418117" cy="495836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zh-TW" altLang="en-US" sz="4000" b="1" dirty="0">
                <a:solidFill>
                  <a:srgbClr val="C00000"/>
                </a:solidFill>
              </a:rPr>
              <a:t>技優甄審</a:t>
            </a:r>
            <a:r>
              <a:rPr lang="en-US" altLang="zh-TW" sz="4000" b="1" dirty="0">
                <a:solidFill>
                  <a:srgbClr val="C00000"/>
                </a:solidFill>
              </a:rPr>
              <a:t>(109.05.07~109.05.12</a:t>
            </a:r>
            <a:r>
              <a:rPr lang="zh-TW" altLang="en-US" sz="4000" b="1" dirty="0">
                <a:solidFill>
                  <a:srgbClr val="C00000"/>
                </a:solidFill>
              </a:rPr>
              <a:t>資格審查報名</a:t>
            </a:r>
            <a:r>
              <a:rPr lang="en-US" altLang="zh-TW" sz="4000" b="1" dirty="0">
                <a:solidFill>
                  <a:srgbClr val="C0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zh-TW" sz="4000" b="1">
                <a:solidFill>
                  <a:srgbClr val="C00000"/>
                </a:solidFill>
              </a:rPr>
              <a:t>109.05.21~109.05.27</a:t>
            </a:r>
            <a:r>
              <a:rPr lang="zh-TW" altLang="en-US" sz="4000" b="1">
                <a:solidFill>
                  <a:srgbClr val="C00000"/>
                </a:solidFill>
              </a:rPr>
              <a:t>網路</a:t>
            </a:r>
            <a:r>
              <a:rPr lang="zh-TW" altLang="en-US" sz="4000" b="1" dirty="0">
                <a:solidFill>
                  <a:srgbClr val="C00000"/>
                </a:solidFill>
              </a:rPr>
              <a:t>報名</a:t>
            </a:r>
            <a:endParaRPr lang="en-US" altLang="zh-TW" sz="40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4000" b="1" dirty="0"/>
              <a:t>無須統測成績，可選</a:t>
            </a:r>
            <a:r>
              <a:rPr lang="en-US" altLang="zh-TW" sz="4000" b="1" dirty="0"/>
              <a:t>5</a:t>
            </a:r>
            <a:r>
              <a:rPr lang="zh-TW" altLang="en-US" sz="4000" b="1" dirty="0"/>
              <a:t>個校系志願</a:t>
            </a:r>
            <a:endParaRPr lang="en-US" altLang="zh-TW" sz="4000" b="1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資格：技藝競賽獲獎</a:t>
            </a:r>
            <a:r>
              <a:rPr lang="en-US" altLang="zh-TW" sz="4000" dirty="0"/>
              <a:t>(</a:t>
            </a:r>
            <a:r>
              <a:rPr lang="zh-TW" altLang="en-US" sz="4000" dirty="0"/>
              <a:t>參加證不算</a:t>
            </a:r>
            <a:r>
              <a:rPr lang="en-US" altLang="zh-TW" sz="4000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4000" dirty="0"/>
              <a:t>              考取乙級技術士證</a:t>
            </a:r>
            <a:endParaRPr lang="en-US" altLang="zh-TW" sz="4000" dirty="0"/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4000" dirty="0"/>
              <a:t>              全國專題競賽獲獎</a:t>
            </a:r>
          </a:p>
        </p:txBody>
      </p:sp>
    </p:spTree>
    <p:extLst>
      <p:ext uri="{BB962C8B-B14F-4D97-AF65-F5344CB8AC3E}">
        <p14:creationId xmlns:p14="http://schemas.microsoft.com/office/powerpoint/2010/main" val="9388422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三、了解各項升學管道及線上查詢系統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44683" y="1532586"/>
            <a:ext cx="9567949" cy="495836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sz="4000" b="1" dirty="0"/>
              <a:t>技優甄審</a:t>
            </a:r>
            <a:endParaRPr lang="en-US" altLang="zh-TW" sz="4000" b="1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需經過資格審查</a:t>
            </a:r>
            <a:r>
              <a:rPr lang="en-US" altLang="zh-TW" sz="4000" dirty="0"/>
              <a:t>(109.05.07~12</a:t>
            </a:r>
            <a:r>
              <a:rPr lang="zh-TW" altLang="en-US" sz="4000" dirty="0"/>
              <a:t>網路報名繳費</a:t>
            </a:r>
            <a:r>
              <a:rPr lang="en-US" altLang="zh-TW" sz="4000" dirty="0"/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4000" dirty="0"/>
              <a:t>通過資格審查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>
                <a:hlinkClick r:id="rId2"/>
              </a:rPr>
              <a:t>技優甄審網站介紹</a:t>
            </a:r>
            <a:endParaRPr lang="en-US" altLang="zh-TW" sz="4000" dirty="0"/>
          </a:p>
          <a:p>
            <a:pPr marL="0" indent="0">
              <a:lnSpc>
                <a:spcPct val="150000"/>
              </a:lnSpc>
              <a:buNone/>
            </a:pP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9055761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三、了解各項升學管道及線上查詢系統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95836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sz="4000" b="1" dirty="0">
                <a:solidFill>
                  <a:srgbClr val="C00000"/>
                </a:solidFill>
              </a:rPr>
              <a:t>甄選入學</a:t>
            </a:r>
            <a:r>
              <a:rPr lang="en-US" altLang="zh-TW" sz="4000" b="1" dirty="0">
                <a:solidFill>
                  <a:srgbClr val="C00000"/>
                </a:solidFill>
              </a:rPr>
              <a:t>(</a:t>
            </a:r>
            <a:r>
              <a:rPr lang="zh-TW" altLang="en-US" sz="4000" b="1" dirty="0">
                <a:solidFill>
                  <a:srgbClr val="C00000"/>
                </a:solidFill>
              </a:rPr>
              <a:t>第一階段</a:t>
            </a:r>
            <a:r>
              <a:rPr lang="en-US" altLang="zh-TW" sz="4000" b="1" dirty="0">
                <a:solidFill>
                  <a:srgbClr val="C00000"/>
                </a:solidFill>
              </a:rPr>
              <a:t>109.05.22~05.29)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4000" b="1" dirty="0">
                <a:solidFill>
                  <a:srgbClr val="C00000"/>
                </a:solidFill>
              </a:rPr>
              <a:t>                  </a:t>
            </a:r>
            <a:r>
              <a:rPr lang="en-US" altLang="zh-TW" sz="4000" b="1" dirty="0">
                <a:solidFill>
                  <a:srgbClr val="C00000"/>
                </a:solidFill>
              </a:rPr>
              <a:t>(</a:t>
            </a:r>
            <a:r>
              <a:rPr lang="zh-TW" altLang="en-US" sz="4000" b="1" dirty="0">
                <a:solidFill>
                  <a:srgbClr val="C00000"/>
                </a:solidFill>
              </a:rPr>
              <a:t>第二階段</a:t>
            </a:r>
            <a:r>
              <a:rPr lang="en-US" altLang="zh-TW" sz="4000" b="1" dirty="0">
                <a:solidFill>
                  <a:srgbClr val="C00000"/>
                </a:solidFill>
              </a:rPr>
              <a:t>109.06.03~06.11)</a:t>
            </a:r>
          </a:p>
          <a:p>
            <a:pPr>
              <a:lnSpc>
                <a:spcPct val="150000"/>
              </a:lnSpc>
            </a:pPr>
            <a:r>
              <a:rPr lang="zh-TW" altLang="en-US" sz="4000" dirty="0"/>
              <a:t>需統測成績、需經過</a:t>
            </a:r>
            <a:r>
              <a:rPr lang="en-US" altLang="zh-TW" sz="4000" dirty="0"/>
              <a:t>2</a:t>
            </a:r>
            <a:r>
              <a:rPr lang="zh-TW" altLang="en-US" sz="4000" dirty="0"/>
              <a:t>階段篩選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每人可選擇</a:t>
            </a:r>
            <a:r>
              <a:rPr lang="en-US" altLang="zh-TW" sz="4000" dirty="0"/>
              <a:t>3</a:t>
            </a:r>
            <a:r>
              <a:rPr lang="zh-TW" altLang="en-US" sz="4000" dirty="0"/>
              <a:t>個校系志願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離島生、原民生一定要循本管道入學</a:t>
            </a:r>
            <a:endParaRPr lang="en-US" altLang="zh-TW" sz="4000" dirty="0"/>
          </a:p>
        </p:txBody>
      </p:sp>
    </p:spTree>
    <p:extLst>
      <p:ext uri="{BB962C8B-B14F-4D97-AF65-F5344CB8AC3E}">
        <p14:creationId xmlns:p14="http://schemas.microsoft.com/office/powerpoint/2010/main" val="15796673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三、了解各項升學管道及線上查詢系統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9583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4000" b="1" dirty="0">
                <a:solidFill>
                  <a:srgbClr val="C00000"/>
                </a:solidFill>
              </a:rPr>
              <a:t>甄選入學</a:t>
            </a:r>
            <a:r>
              <a:rPr lang="en-US" altLang="zh-TW" sz="4000" b="1" dirty="0">
                <a:solidFill>
                  <a:srgbClr val="C00000"/>
                </a:solidFill>
              </a:rPr>
              <a:t>(</a:t>
            </a:r>
            <a:r>
              <a:rPr lang="zh-TW" altLang="en-US" sz="4000" b="1" dirty="0">
                <a:solidFill>
                  <a:srgbClr val="C00000"/>
                </a:solidFill>
              </a:rPr>
              <a:t>第二階段</a:t>
            </a:r>
            <a:r>
              <a:rPr lang="en-US" altLang="zh-TW" sz="4000" b="1" dirty="0">
                <a:solidFill>
                  <a:srgbClr val="C00000"/>
                </a:solidFill>
              </a:rPr>
              <a:t>109.06.03~06.11)</a:t>
            </a:r>
          </a:p>
          <a:p>
            <a:pPr>
              <a:lnSpc>
                <a:spcPct val="150000"/>
              </a:lnSpc>
            </a:pPr>
            <a:r>
              <a:rPr lang="zh-TW" altLang="en-US" sz="4000" dirty="0"/>
              <a:t>須完成第二階段報名、繳費及備審資料上傳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>
                <a:hlinkClick r:id="rId2"/>
              </a:rPr>
              <a:t>甄選入學網站介紹</a:t>
            </a:r>
            <a:endParaRPr lang="en-US" altLang="zh-TW" sz="4000" dirty="0"/>
          </a:p>
          <a:p>
            <a:pPr marL="0" indent="0">
              <a:lnSpc>
                <a:spcPct val="150000"/>
              </a:lnSpc>
              <a:buNone/>
            </a:pP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1038264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三、了解各項升學管道及線上查詢系統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95836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sz="4000" b="1" dirty="0">
                <a:solidFill>
                  <a:srgbClr val="C00000"/>
                </a:solidFill>
              </a:rPr>
              <a:t>聯合登記分發</a:t>
            </a:r>
            <a:endParaRPr lang="en-US" altLang="zh-TW" sz="40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4000" dirty="0"/>
              <a:t>需統測成績，所有參加統測學生均可報名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每人可選擇最多</a:t>
            </a:r>
            <a:r>
              <a:rPr lang="en-US" altLang="zh-TW" sz="4000" dirty="0"/>
              <a:t>99</a:t>
            </a:r>
            <a:r>
              <a:rPr lang="zh-TW" altLang="en-US" sz="4000" dirty="0"/>
              <a:t>個校系志願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>
                <a:hlinkClick r:id="rId2"/>
              </a:rPr>
              <a:t>聯合登記分發網站介紹</a:t>
            </a:r>
            <a:endParaRPr lang="en-US" altLang="zh-TW" sz="4000" dirty="0"/>
          </a:p>
          <a:p>
            <a:pPr marL="0" indent="0">
              <a:lnSpc>
                <a:spcPct val="150000"/>
              </a:lnSpc>
              <a:buNone/>
            </a:pP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6050860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三、了解各項升學管道及線上查詢系統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95836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TW" altLang="en-US" sz="4000" b="1" dirty="0">
                <a:solidFill>
                  <a:srgbClr val="C00000"/>
                </a:solidFill>
              </a:rPr>
              <a:t>聯合登記分發</a:t>
            </a:r>
            <a:r>
              <a:rPr lang="en-US" altLang="zh-TW" sz="4000" b="1" dirty="0">
                <a:solidFill>
                  <a:srgbClr val="C00000"/>
                </a:solidFill>
              </a:rPr>
              <a:t>(109.05.30</a:t>
            </a:r>
            <a:r>
              <a:rPr lang="zh-TW" altLang="en-US" sz="4000" b="1" dirty="0">
                <a:solidFill>
                  <a:srgbClr val="C00000"/>
                </a:solidFill>
              </a:rPr>
              <a:t>前預收報名費</a:t>
            </a:r>
            <a:r>
              <a:rPr lang="en-US" altLang="zh-TW" sz="4000" b="1" dirty="0">
                <a:solidFill>
                  <a:srgbClr val="C00000"/>
                </a:solidFill>
              </a:rPr>
              <a:t>220</a:t>
            </a:r>
            <a:r>
              <a:rPr lang="zh-TW" altLang="en-US" sz="4000" b="1" dirty="0">
                <a:solidFill>
                  <a:srgbClr val="C00000"/>
                </a:solidFill>
              </a:rPr>
              <a:t>元</a:t>
            </a:r>
            <a:r>
              <a:rPr lang="en-US" altLang="zh-TW" sz="4000" b="1" dirty="0">
                <a:solidFill>
                  <a:srgbClr val="C0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4000" dirty="0"/>
              <a:t>於</a:t>
            </a:r>
            <a:r>
              <a:rPr lang="en-US" altLang="zh-TW" sz="4000" dirty="0"/>
              <a:t>7</a:t>
            </a:r>
            <a:r>
              <a:rPr lang="zh-TW" altLang="en-US" sz="4000" dirty="0"/>
              <a:t>月</a:t>
            </a:r>
            <a:r>
              <a:rPr lang="en-US" altLang="zh-TW" sz="4000" dirty="0"/>
              <a:t>11-15</a:t>
            </a:r>
            <a:r>
              <a:rPr lang="zh-TW" altLang="en-US" sz="4000" dirty="0"/>
              <a:t>日才由學校集體繳交報名費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將於</a:t>
            </a:r>
            <a:r>
              <a:rPr lang="zh-TW" altLang="en-US" sz="4000" dirty="0">
                <a:solidFill>
                  <a:srgbClr val="C00000"/>
                </a:solidFill>
              </a:rPr>
              <a:t>畢業前先收報名費</a:t>
            </a:r>
            <a:r>
              <a:rPr lang="zh-TW" altLang="en-US" sz="4000" dirty="0"/>
              <a:t>，同學如已經由其他管道入學，可於</a:t>
            </a:r>
            <a:r>
              <a:rPr lang="en-US" altLang="zh-TW" sz="4000" b="1" dirty="0">
                <a:solidFill>
                  <a:srgbClr val="C00000"/>
                </a:solidFill>
              </a:rPr>
              <a:t>7</a:t>
            </a:r>
            <a:r>
              <a:rPr lang="zh-TW" altLang="en-US" sz="4000" b="1" dirty="0">
                <a:solidFill>
                  <a:srgbClr val="C00000"/>
                </a:solidFill>
              </a:rPr>
              <a:t>月</a:t>
            </a:r>
            <a:r>
              <a:rPr lang="en-US" altLang="zh-TW" sz="4000" b="1" dirty="0">
                <a:solidFill>
                  <a:srgbClr val="C00000"/>
                </a:solidFill>
              </a:rPr>
              <a:t>10</a:t>
            </a:r>
            <a:r>
              <a:rPr lang="zh-TW" altLang="en-US" sz="4000" b="1" dirty="0">
                <a:solidFill>
                  <a:srgbClr val="C00000"/>
                </a:solidFill>
              </a:rPr>
              <a:t>日前</a:t>
            </a:r>
            <a:r>
              <a:rPr lang="zh-TW" altLang="en-US" sz="4000" dirty="0"/>
              <a:t>先以電話或簡訊與註冊組聯繫，辦理退費。</a:t>
            </a:r>
          </a:p>
        </p:txBody>
      </p:sp>
    </p:spTree>
    <p:extLst>
      <p:ext uri="{BB962C8B-B14F-4D97-AF65-F5344CB8AC3E}">
        <p14:creationId xmlns:p14="http://schemas.microsoft.com/office/powerpoint/2010/main" val="2563085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三、了解各項升學管道及線上查詢系統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9583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4000" b="1" dirty="0">
                <a:solidFill>
                  <a:srgbClr val="C00000"/>
                </a:solidFill>
              </a:rPr>
              <a:t>進修部四技</a:t>
            </a:r>
            <a:r>
              <a:rPr lang="en-US" altLang="zh-TW" sz="4000" b="1" dirty="0">
                <a:solidFill>
                  <a:srgbClr val="C00000"/>
                </a:solidFill>
              </a:rPr>
              <a:t>(</a:t>
            </a:r>
            <a:r>
              <a:rPr lang="zh-TW" altLang="en-US" sz="4000" b="1" dirty="0">
                <a:solidFill>
                  <a:srgbClr val="C00000"/>
                </a:solidFill>
              </a:rPr>
              <a:t>夜四技</a:t>
            </a:r>
            <a:r>
              <a:rPr lang="en-US" altLang="zh-TW" sz="4000" b="1" dirty="0">
                <a:solidFill>
                  <a:srgbClr val="C0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4000" dirty="0"/>
              <a:t>高屏區國立學校多，是同學想就讀國立大學的重要管道。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採各校獨立招生，簡章陸續公告，請留意各校網站及通知。</a:t>
            </a:r>
          </a:p>
        </p:txBody>
      </p:sp>
    </p:spTree>
    <p:extLst>
      <p:ext uri="{BB962C8B-B14F-4D97-AF65-F5344CB8AC3E}">
        <p14:creationId xmlns:p14="http://schemas.microsoft.com/office/powerpoint/2010/main" val="36937382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四、各技專校院教授來校宣導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9583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4000" dirty="0"/>
              <a:t>註冊組自</a:t>
            </a:r>
            <a:r>
              <a:rPr lang="en-US" altLang="zh-TW" sz="4000" b="1" dirty="0">
                <a:solidFill>
                  <a:srgbClr val="C00000"/>
                </a:solidFill>
              </a:rPr>
              <a:t>5</a:t>
            </a:r>
            <a:r>
              <a:rPr lang="zh-TW" altLang="en-US" sz="4000" b="1" dirty="0">
                <a:solidFill>
                  <a:srgbClr val="C00000"/>
                </a:solidFill>
              </a:rPr>
              <a:t>月</a:t>
            </a:r>
            <a:r>
              <a:rPr lang="en-US" altLang="zh-TW" sz="4000" b="1" dirty="0">
                <a:solidFill>
                  <a:srgbClr val="C00000"/>
                </a:solidFill>
              </a:rPr>
              <a:t>4</a:t>
            </a:r>
            <a:r>
              <a:rPr lang="zh-TW" altLang="en-US" sz="4000" b="1" dirty="0">
                <a:solidFill>
                  <a:srgbClr val="C00000"/>
                </a:solidFill>
              </a:rPr>
              <a:t>日</a:t>
            </a:r>
            <a:r>
              <a:rPr lang="zh-TW" altLang="en-US" sz="4000" dirty="0"/>
              <a:t>起，安排多所學校教授來校入班宣導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請同學務必仔細聆聽，表現最好的學習態度，仔細比較以選擇最適合自己的校系</a:t>
            </a:r>
          </a:p>
        </p:txBody>
      </p:sp>
    </p:spTree>
    <p:extLst>
      <p:ext uri="{BB962C8B-B14F-4D97-AF65-F5344CB8AC3E}">
        <p14:creationId xmlns:p14="http://schemas.microsoft.com/office/powerpoint/2010/main" val="2924665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906073" y="624110"/>
            <a:ext cx="10045521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sz="4400" b="1" dirty="0">
                <a:solidFill>
                  <a:srgbClr val="002060"/>
                </a:solidFill>
              </a:rPr>
              <a:t>四、各技專校院教授來校宣導</a:t>
            </a:r>
          </a:p>
        </p:txBody>
      </p:sp>
      <p:sp>
        <p:nvSpPr>
          <p:cNvPr id="5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F2F11CC-6E06-4B6B-ABDE-795E093581F3}" type="slidenum">
              <a:rPr lang="zh-TW" altLang="en-US" smtClean="0"/>
              <a:pPr/>
              <a:t>28</a:t>
            </a:fld>
            <a:endParaRPr lang="zh-TW" altLang="en-US"/>
          </a:p>
        </p:txBody>
      </p:sp>
      <p:sp>
        <p:nvSpPr>
          <p:cNvPr id="6" name="內容版面配置區 5"/>
          <p:cNvSpPr txBox="1">
            <a:spLocks/>
          </p:cNvSpPr>
          <p:nvPr/>
        </p:nvSpPr>
        <p:spPr>
          <a:xfrm>
            <a:off x="2328529" y="1451344"/>
            <a:ext cx="8952615" cy="5023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3200" b="1">
                <a:solidFill>
                  <a:srgbClr val="C00000"/>
                </a:solidFill>
              </a:rPr>
              <a:t>請班長及學藝股長注意：</a:t>
            </a:r>
            <a:endParaRPr lang="en-US" altLang="zh-TW" sz="3200" b="1">
              <a:solidFill>
                <a:srgbClr val="C00000"/>
              </a:solidFill>
            </a:endParaRPr>
          </a:p>
          <a:p>
            <a:pPr lvl="1"/>
            <a:r>
              <a:rPr lang="zh-TW" altLang="en-US" sz="3200"/>
              <a:t>請依排定時間至第一綜合教室，帶領教授至班級說明各校系特色。</a:t>
            </a:r>
            <a:endParaRPr lang="en-US" altLang="zh-TW" sz="3200"/>
          </a:p>
          <a:p>
            <a:r>
              <a:rPr lang="zh-TW" altLang="en-US" sz="3200" b="1">
                <a:solidFill>
                  <a:srgbClr val="C00000"/>
                </a:solidFill>
              </a:rPr>
              <a:t>請教室管理股長注意：</a:t>
            </a:r>
            <a:endParaRPr lang="en-US" altLang="zh-TW" sz="3200" b="1">
              <a:solidFill>
                <a:srgbClr val="C00000"/>
              </a:solidFill>
            </a:endParaRPr>
          </a:p>
          <a:p>
            <a:pPr lvl="1"/>
            <a:r>
              <a:rPr lang="zh-TW" altLang="en-US" sz="3200"/>
              <a:t>請於上課前備妥單槍及電腦，以利教授使用。</a:t>
            </a:r>
            <a:endParaRPr lang="en-US" altLang="zh-TW" sz="3200"/>
          </a:p>
          <a:p>
            <a:r>
              <a:rPr lang="zh-TW" altLang="en-US" sz="3200" b="1">
                <a:solidFill>
                  <a:srgbClr val="C00000"/>
                </a:solidFill>
              </a:rPr>
              <a:t>請全班同學注意：</a:t>
            </a:r>
            <a:endParaRPr lang="en-US" altLang="zh-TW" sz="3200" b="1">
              <a:solidFill>
                <a:srgbClr val="C00000"/>
              </a:solidFill>
            </a:endParaRPr>
          </a:p>
          <a:p>
            <a:pPr lvl="1"/>
            <a:r>
              <a:rPr lang="zh-TW" altLang="en-US" sz="3200"/>
              <a:t>請仔細聆聽告校系之辦學特色，以做為選擇校系之參考。</a:t>
            </a:r>
            <a:endParaRPr lang="en-US" altLang="zh-TW" sz="3200"/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163410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五、辦理多項升學說明會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9583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4000" dirty="0"/>
              <a:t>註冊組將依各入學管道報名時間，利用自習課時間辦理多項入學報名說明會，同學可依需要自行決定是否參加</a:t>
            </a:r>
          </a:p>
        </p:txBody>
      </p:sp>
    </p:spTree>
    <p:extLst>
      <p:ext uri="{BB962C8B-B14F-4D97-AF65-F5344CB8AC3E}">
        <p14:creationId xmlns:p14="http://schemas.microsoft.com/office/powerpoint/2010/main" val="3933359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畢業後同學應注意的重要工作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95470" y="1571223"/>
            <a:ext cx="9109142" cy="484245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4000" dirty="0"/>
              <a:t>日間部登記分發選填志願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各校夜間部獨立招生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各校日間部獨立招生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建立各班聯絡網，與學校保持聯繫</a:t>
            </a:r>
          </a:p>
        </p:txBody>
      </p:sp>
    </p:spTree>
    <p:extLst>
      <p:ext uri="{BB962C8B-B14F-4D97-AF65-F5344CB8AC3E}">
        <p14:creationId xmlns:p14="http://schemas.microsoft.com/office/powerpoint/2010/main" val="889615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六、畢業後應注意之重要工作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9583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4000" b="1" dirty="0"/>
              <a:t>日間部聯合登記分發</a:t>
            </a:r>
            <a:endParaRPr lang="en-US" altLang="zh-TW" sz="4000" b="1" dirty="0"/>
          </a:p>
          <a:p>
            <a:pPr>
              <a:lnSpc>
                <a:spcPct val="150000"/>
              </a:lnSpc>
            </a:pPr>
            <a:r>
              <a:rPr lang="zh-TW" altLang="en-US" sz="4000" dirty="0">
                <a:hlinkClick r:id="rId2"/>
              </a:rPr>
              <a:t>報名繳費及網路選填志願</a:t>
            </a:r>
            <a:r>
              <a:rPr lang="en-US" altLang="zh-TW" sz="4000" dirty="0"/>
              <a:t>(</a:t>
            </a:r>
            <a:r>
              <a:rPr lang="zh-TW" altLang="en-US" sz="4000" dirty="0"/>
              <a:t>下載網路練習版</a:t>
            </a:r>
            <a:r>
              <a:rPr lang="en-US" altLang="zh-TW" sz="4000" dirty="0"/>
              <a:t>)</a:t>
            </a:r>
          </a:p>
          <a:p>
            <a:pPr>
              <a:lnSpc>
                <a:spcPct val="150000"/>
              </a:lnSpc>
            </a:pPr>
            <a:r>
              <a:rPr lang="zh-TW" altLang="en-US" sz="4000" b="1" dirty="0"/>
              <a:t>夜四技獨立招生</a:t>
            </a:r>
            <a:endParaRPr lang="en-US" altLang="zh-TW" sz="4000" b="1" dirty="0"/>
          </a:p>
        </p:txBody>
      </p:sp>
    </p:spTree>
    <p:extLst>
      <p:ext uri="{BB962C8B-B14F-4D97-AF65-F5344CB8AC3E}">
        <p14:creationId xmlns:p14="http://schemas.microsoft.com/office/powerpoint/2010/main" val="1611873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6073" y="624110"/>
            <a:ext cx="10045521" cy="1280890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</a:rPr>
              <a:t>六、畢業後應注意之重要工作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32586"/>
            <a:ext cx="8915400" cy="49583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4000" b="1" dirty="0"/>
              <a:t>各校獨立招生入學</a:t>
            </a:r>
            <a:endParaRPr lang="en-US" altLang="zh-TW" sz="4000" b="1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請注意各校網站之招生訊息，自行依各校規定辦理報名及甄試工作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學校無法協助集體報名，請務必自己注意各招生學校規劃的時間點</a:t>
            </a:r>
          </a:p>
        </p:txBody>
      </p:sp>
    </p:spTree>
    <p:extLst>
      <p:ext uri="{BB962C8B-B14F-4D97-AF65-F5344CB8AC3E}">
        <p14:creationId xmlns:p14="http://schemas.microsoft.com/office/powerpoint/2010/main" val="30347833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C00000"/>
                </a:solidFill>
              </a:rPr>
              <a:t>最後叮嚀</a:t>
            </a: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2589212" y="1481069"/>
            <a:ext cx="8915400" cy="497124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TW" altLang="en-US" sz="4000" dirty="0"/>
              <a:t>同學即將畢業，請務必注意畢業學分、重補修申請及上課時間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註冊組隨時會依各項升學報名訊息，通知同學或辦理說明會</a:t>
            </a:r>
            <a:endParaRPr lang="en-US" altLang="zh-TW" sz="4000" dirty="0"/>
          </a:p>
          <a:p>
            <a:pPr>
              <a:lnSpc>
                <a:spcPct val="150000"/>
              </a:lnSpc>
            </a:pPr>
            <a:r>
              <a:rPr lang="zh-TW" altLang="en-US" sz="4000" dirty="0"/>
              <a:t>請務必隨時與註冊組保持聯繫，並歡迎各位同學來詢問各項業務</a:t>
            </a:r>
          </a:p>
        </p:txBody>
      </p:sp>
    </p:spTree>
    <p:extLst>
      <p:ext uri="{BB962C8B-B14F-4D97-AF65-F5344CB8AC3E}">
        <p14:creationId xmlns:p14="http://schemas.microsoft.com/office/powerpoint/2010/main" val="16775790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2589213" y="425003"/>
            <a:ext cx="8915399" cy="5692461"/>
          </a:xfrm>
        </p:spPr>
        <p:txBody>
          <a:bodyPr>
            <a:normAutofit/>
          </a:bodyPr>
          <a:lstStyle/>
          <a:p>
            <a:r>
              <a:rPr lang="zh-TW" altLang="en-US" dirty="0"/>
              <a:t>祝福各位同學</a:t>
            </a:r>
            <a:br>
              <a:rPr lang="en-US" altLang="zh-TW" dirty="0"/>
            </a:br>
            <a:r>
              <a:rPr lang="zh-TW" altLang="en-US" dirty="0"/>
              <a:t>均能順利畢業，並錄取最理想的校系</a:t>
            </a:r>
            <a:br>
              <a:rPr lang="en-US" altLang="zh-TW" dirty="0"/>
            </a:br>
            <a:br>
              <a:rPr lang="en-US" altLang="zh-TW" dirty="0"/>
            </a:br>
            <a:r>
              <a:rPr lang="zh-TW" altLang="en-US" dirty="0"/>
              <a:t>期望未來學校均能以你為榮</a:t>
            </a:r>
            <a:br>
              <a:rPr lang="en-US" altLang="zh-TW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1438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49ABB6A4-ED7C-6B46-9DA7-9297530ED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TW" altLang="en-US" sz="4800" dirty="0"/>
              <a:t>參加統一入學測驗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C1E41A0-0593-234A-8E59-10E5BC9BBA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zh-TW" altLang="en-US" sz="4000" dirty="0">
                <a:solidFill>
                  <a:srgbClr val="FF0000"/>
                </a:solidFill>
              </a:rPr>
              <a:t>防疫期間應注意事項</a:t>
            </a:r>
          </a:p>
        </p:txBody>
      </p:sp>
    </p:spTree>
    <p:extLst>
      <p:ext uri="{BB962C8B-B14F-4D97-AF65-F5344CB8AC3E}">
        <p14:creationId xmlns:p14="http://schemas.microsoft.com/office/powerpoint/2010/main" val="3866201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/>
              <a:t>一、參加統一入學測驗</a:t>
            </a:r>
            <a:r>
              <a:rPr lang="zh-CN" altLang="en-US" sz="4400" b="1" dirty="0"/>
              <a:t>考生服務</a:t>
            </a:r>
            <a:endParaRPr lang="zh-TW" altLang="en-US" sz="4400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96225" y="1429555"/>
            <a:ext cx="9508387" cy="49454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dirty="0"/>
              <a:t>學校在同學考試的</a:t>
            </a:r>
            <a:r>
              <a:rPr lang="zh-TW" altLang="en-US" sz="3600" dirty="0">
                <a:solidFill>
                  <a:srgbClr val="C00000"/>
                </a:solidFill>
              </a:rPr>
              <a:t>屏東高工</a:t>
            </a:r>
            <a:r>
              <a:rPr lang="zh-TW" altLang="en-US" sz="3600" dirty="0"/>
              <a:t>及</a:t>
            </a:r>
            <a:r>
              <a:rPr lang="zh-TW" altLang="en-US" sz="3600" dirty="0">
                <a:solidFill>
                  <a:srgbClr val="C00000"/>
                </a:solidFill>
              </a:rPr>
              <a:t>屏榮高中</a:t>
            </a:r>
            <a:r>
              <a:rPr lang="zh-TW" altLang="en-US" sz="3600" dirty="0"/>
              <a:t>均設有服務據點，歡迎同學在考生休息區讀書、休息</a:t>
            </a:r>
            <a:endParaRPr lang="en-US" altLang="zh-TW" sz="3600" dirty="0"/>
          </a:p>
          <a:p>
            <a:pPr>
              <a:lnSpc>
                <a:spcPct val="150000"/>
              </a:lnSpc>
            </a:pPr>
            <a:r>
              <a:rPr lang="zh-TW" altLang="en-US" sz="3600" dirty="0"/>
              <a:t>考生休息區備有飲用水，可供同學飲用</a:t>
            </a:r>
            <a:endParaRPr lang="en-US" altLang="zh-TW" sz="3600" dirty="0"/>
          </a:p>
          <a:p>
            <a:pPr>
              <a:lnSpc>
                <a:spcPct val="150000"/>
              </a:lnSpc>
            </a:pPr>
            <a:r>
              <a:rPr lang="zh-TW" altLang="en-US" sz="3600" b="1" dirty="0">
                <a:solidFill>
                  <a:srgbClr val="C00000"/>
                </a:solidFill>
              </a:rPr>
              <a:t>考試時應注意手機關機，以免影響考試成績</a:t>
            </a:r>
            <a:endParaRPr lang="en-US" altLang="zh-TW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84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8801" y="537205"/>
            <a:ext cx="8911687" cy="1280890"/>
          </a:xfrm>
        </p:spPr>
        <p:txBody>
          <a:bodyPr/>
          <a:lstStyle/>
          <a:p>
            <a:r>
              <a:rPr lang="zh-TW" altLang="en-US" dirty="0"/>
              <a:t>屏工休息區</a:t>
            </a:r>
            <a:r>
              <a:rPr lang="en-US" altLang="zh-TW" dirty="0"/>
              <a:t>-</a:t>
            </a:r>
            <a:br>
              <a:rPr lang="en-US" altLang="zh-TW" dirty="0"/>
            </a:br>
            <a:r>
              <a:rPr lang="zh-TW" altLang="en-US" dirty="0"/>
              <a:t>全校平面圖</a:t>
            </a:r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24BF7480-D43C-48A0-A07B-12314DF63F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7868" t="18334" r="41605" b="7349"/>
          <a:stretch/>
        </p:blipFill>
        <p:spPr>
          <a:xfrm>
            <a:off x="4959928" y="537205"/>
            <a:ext cx="4479635" cy="613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2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8802" y="537204"/>
            <a:ext cx="2877014" cy="5708399"/>
          </a:xfrm>
        </p:spPr>
        <p:txBody>
          <a:bodyPr>
            <a:normAutofit/>
          </a:bodyPr>
          <a:lstStyle/>
          <a:p>
            <a:r>
              <a:rPr lang="zh-TW" altLang="en-US" dirty="0"/>
              <a:t>屏工休息區</a:t>
            </a:r>
            <a:r>
              <a:rPr lang="en-US" altLang="zh-TW" dirty="0"/>
              <a:t>-</a:t>
            </a:r>
            <a:br>
              <a:rPr lang="en-US" altLang="zh-TW" dirty="0"/>
            </a:br>
            <a:r>
              <a:rPr lang="zh-TW" altLang="en-US" dirty="0"/>
              <a:t>本校休息區</a:t>
            </a:r>
            <a:br>
              <a:rPr lang="en-US" altLang="zh-TW" dirty="0"/>
            </a:br>
            <a:r>
              <a:rPr lang="zh-TW" altLang="en-US" dirty="0"/>
              <a:t>與考場位置</a:t>
            </a:r>
            <a:br>
              <a:rPr lang="en-US" altLang="zh-TW" dirty="0"/>
            </a:br>
            <a:r>
              <a:rPr lang="zh-TW" altLang="en-US" dirty="0">
                <a:solidFill>
                  <a:srgbClr val="C00000"/>
                </a:solidFill>
              </a:rPr>
              <a:t>考生進場時間</a:t>
            </a:r>
            <a:r>
              <a:rPr lang="en-US" altLang="zh-TW" dirty="0">
                <a:solidFill>
                  <a:srgbClr val="C00000"/>
                </a:solidFill>
              </a:rPr>
              <a:t>5</a:t>
            </a:r>
            <a:r>
              <a:rPr lang="zh-TW" altLang="en-US" dirty="0">
                <a:solidFill>
                  <a:srgbClr val="C00000"/>
                </a:solidFill>
              </a:rPr>
              <a:t>月</a:t>
            </a:r>
            <a:r>
              <a:rPr lang="en-US" altLang="zh-TW" dirty="0">
                <a:solidFill>
                  <a:srgbClr val="C00000"/>
                </a:solidFill>
              </a:rPr>
              <a:t>2</a:t>
            </a:r>
            <a:r>
              <a:rPr lang="zh-TW" altLang="en-US" dirty="0">
                <a:solidFill>
                  <a:srgbClr val="C00000"/>
                </a:solidFill>
              </a:rPr>
              <a:t>日上午</a:t>
            </a:r>
            <a:r>
              <a:rPr lang="en-US" altLang="zh-TW" dirty="0">
                <a:solidFill>
                  <a:srgbClr val="C00000"/>
                </a:solidFill>
              </a:rPr>
              <a:t>0800</a:t>
            </a:r>
            <a:r>
              <a:rPr lang="zh-TW" altLang="en-US" dirty="0">
                <a:solidFill>
                  <a:srgbClr val="C00000"/>
                </a:solidFill>
              </a:rPr>
              <a:t>時起，</a:t>
            </a:r>
            <a:r>
              <a:rPr lang="en-US" altLang="zh-TW" dirty="0">
                <a:solidFill>
                  <a:srgbClr val="C00000"/>
                </a:solidFill>
              </a:rPr>
              <a:t>5</a:t>
            </a:r>
            <a:r>
              <a:rPr lang="zh-TW" altLang="en-US" dirty="0">
                <a:solidFill>
                  <a:srgbClr val="C00000"/>
                </a:solidFill>
              </a:rPr>
              <a:t>月</a:t>
            </a:r>
            <a:r>
              <a:rPr lang="en-US" altLang="zh-TW" dirty="0">
                <a:solidFill>
                  <a:srgbClr val="C00000"/>
                </a:solidFill>
              </a:rPr>
              <a:t>3</a:t>
            </a:r>
            <a:r>
              <a:rPr lang="zh-TW" altLang="en-US" dirty="0">
                <a:solidFill>
                  <a:srgbClr val="C00000"/>
                </a:solidFill>
              </a:rPr>
              <a:t>日上午</a:t>
            </a:r>
            <a:r>
              <a:rPr lang="en-US" altLang="zh-TW" dirty="0">
                <a:solidFill>
                  <a:srgbClr val="C00000"/>
                </a:solidFill>
              </a:rPr>
              <a:t>0700</a:t>
            </a:r>
            <a:r>
              <a:rPr lang="zh-TW" altLang="en-US" dirty="0">
                <a:solidFill>
                  <a:srgbClr val="C00000"/>
                </a:solidFill>
              </a:rPr>
              <a:t>時起。</a:t>
            </a:r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24BF7480-D43C-48A0-A07B-12314DF63F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7868" t="44501" r="41605" b="7349"/>
          <a:stretch/>
        </p:blipFill>
        <p:spPr>
          <a:xfrm>
            <a:off x="4488873" y="537205"/>
            <a:ext cx="6913968" cy="6134277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E2A4314E-A007-4E6B-93F1-89E6C9BF26EF}"/>
              </a:ext>
            </a:extLst>
          </p:cNvPr>
          <p:cNvSpPr/>
          <p:nvPr/>
        </p:nvSpPr>
        <p:spPr>
          <a:xfrm>
            <a:off x="5902036" y="1228436"/>
            <a:ext cx="951346" cy="138545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6DDBB83-4BF9-40E0-A73A-0CF8EF237F05}"/>
              </a:ext>
            </a:extLst>
          </p:cNvPr>
          <p:cNvSpPr/>
          <p:nvPr/>
        </p:nvSpPr>
        <p:spPr>
          <a:xfrm>
            <a:off x="6029268" y="3196206"/>
            <a:ext cx="3047619" cy="88306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05682AF-8ECA-4E9C-89FB-A01822A1F669}"/>
              </a:ext>
            </a:extLst>
          </p:cNvPr>
          <p:cNvSpPr/>
          <p:nvPr/>
        </p:nvSpPr>
        <p:spPr>
          <a:xfrm>
            <a:off x="9076888" y="612396"/>
            <a:ext cx="755010" cy="294453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FE031AD-CB15-4A2C-8490-FF7B46D6E44E}"/>
              </a:ext>
            </a:extLst>
          </p:cNvPr>
          <p:cNvSpPr txBox="1"/>
          <p:nvPr/>
        </p:nvSpPr>
        <p:spPr>
          <a:xfrm>
            <a:off x="9211112" y="763398"/>
            <a:ext cx="4781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solidFill>
                  <a:srgbClr val="FF0000"/>
                </a:solidFill>
              </a:rPr>
              <a:t>試場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C0C91B5-7C3A-4178-9985-D2DEB8B82F4E}"/>
              </a:ext>
            </a:extLst>
          </p:cNvPr>
          <p:cNvSpPr/>
          <p:nvPr/>
        </p:nvSpPr>
        <p:spPr>
          <a:xfrm>
            <a:off x="6105975" y="3419677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rgbClr val="FF0000"/>
                </a:solidFill>
              </a:rPr>
              <a:t>試場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F8F4AE7F-871D-4684-8D32-3D6DC1724085}"/>
              </a:ext>
            </a:extLst>
          </p:cNvPr>
          <p:cNvSpPr/>
          <p:nvPr/>
        </p:nvSpPr>
        <p:spPr>
          <a:xfrm>
            <a:off x="5976219" y="218920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休息區</a:t>
            </a:r>
          </a:p>
        </p:txBody>
      </p:sp>
    </p:spTree>
    <p:extLst>
      <p:ext uri="{BB962C8B-B14F-4D97-AF65-F5344CB8AC3E}">
        <p14:creationId xmlns:p14="http://schemas.microsoft.com/office/powerpoint/2010/main" val="2694760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28801" y="537204"/>
            <a:ext cx="8911687" cy="4949195"/>
          </a:xfrm>
        </p:spPr>
        <p:txBody>
          <a:bodyPr>
            <a:normAutofit/>
          </a:bodyPr>
          <a:lstStyle/>
          <a:p>
            <a:r>
              <a:rPr lang="zh-TW" altLang="en-US" dirty="0"/>
              <a:t>屏工休息區</a:t>
            </a:r>
            <a:r>
              <a:rPr lang="en-US" altLang="zh-TW" dirty="0"/>
              <a:t>-</a:t>
            </a:r>
            <a:br>
              <a:rPr lang="en-US" altLang="zh-TW" dirty="0"/>
            </a:br>
            <a:r>
              <a:rPr lang="zh-TW" altLang="en-US" dirty="0"/>
              <a:t>往返休息區</a:t>
            </a:r>
            <a:br>
              <a:rPr lang="en-US" altLang="zh-TW" dirty="0"/>
            </a:br>
            <a:r>
              <a:rPr lang="zh-TW" altLang="en-US" dirty="0"/>
              <a:t>與試場路徑</a:t>
            </a:r>
            <a:br>
              <a:rPr lang="en-US" altLang="zh-TW" dirty="0"/>
            </a:br>
            <a:r>
              <a:rPr lang="zh-TW" altLang="en-US" b="1" dirty="0">
                <a:solidFill>
                  <a:srgbClr val="C00000"/>
                </a:solidFill>
              </a:rPr>
              <a:t>請務必遵循</a:t>
            </a:r>
            <a:br>
              <a:rPr lang="en-US" altLang="zh-TW" b="1" dirty="0">
                <a:solidFill>
                  <a:srgbClr val="C00000"/>
                </a:solidFill>
              </a:rPr>
            </a:br>
            <a:r>
              <a:rPr lang="zh-TW" altLang="en-US" b="1" dirty="0">
                <a:solidFill>
                  <a:srgbClr val="C00000"/>
                </a:solidFill>
              </a:rPr>
              <a:t>路徑往返</a:t>
            </a:r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24BF7480-D43C-48A0-A07B-12314DF63F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7868" t="44501" r="41605" b="7349"/>
          <a:stretch/>
        </p:blipFill>
        <p:spPr>
          <a:xfrm>
            <a:off x="4488873" y="537205"/>
            <a:ext cx="6913968" cy="6134277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DFE031AD-CB15-4A2C-8490-FF7B46D6E44E}"/>
              </a:ext>
            </a:extLst>
          </p:cNvPr>
          <p:cNvSpPr txBox="1"/>
          <p:nvPr/>
        </p:nvSpPr>
        <p:spPr>
          <a:xfrm>
            <a:off x="9211112" y="763398"/>
            <a:ext cx="4781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solidFill>
                  <a:srgbClr val="FF0000"/>
                </a:solidFill>
              </a:rPr>
              <a:t>試場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C0C91B5-7C3A-4178-9985-D2DEB8B82F4E}"/>
              </a:ext>
            </a:extLst>
          </p:cNvPr>
          <p:cNvSpPr/>
          <p:nvPr/>
        </p:nvSpPr>
        <p:spPr>
          <a:xfrm>
            <a:off x="6105975" y="3419677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rgbClr val="FF0000"/>
                </a:solidFill>
              </a:rPr>
              <a:t>試場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F8F4AE7F-871D-4684-8D32-3D6DC1724085}"/>
              </a:ext>
            </a:extLst>
          </p:cNvPr>
          <p:cNvSpPr/>
          <p:nvPr/>
        </p:nvSpPr>
        <p:spPr>
          <a:xfrm>
            <a:off x="5976219" y="218920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休息區</a:t>
            </a:r>
          </a:p>
        </p:txBody>
      </p:sp>
      <p:cxnSp>
        <p:nvCxnSpPr>
          <p:cNvPr id="12" name="连接符: 肘形 11">
            <a:extLst>
              <a:ext uri="{FF2B5EF4-FFF2-40B4-BE49-F238E27FC236}">
                <a16:creationId xmlns:a16="http://schemas.microsoft.com/office/drawing/2014/main" id="{26C8DA6E-E303-4618-A39A-E32C4302E54C}"/>
              </a:ext>
            </a:extLst>
          </p:cNvPr>
          <p:cNvCxnSpPr>
            <a:cxnSpLocks/>
          </p:cNvCxnSpPr>
          <p:nvPr/>
        </p:nvCxnSpPr>
        <p:spPr>
          <a:xfrm rot="10800000">
            <a:off x="6414800" y="2450604"/>
            <a:ext cx="2796311" cy="256088"/>
          </a:xfrm>
          <a:prstGeom prst="bentConnector2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15AFD4EF-EF67-4037-B561-3E134964DF40}"/>
              </a:ext>
            </a:extLst>
          </p:cNvPr>
          <p:cNvCxnSpPr>
            <a:cxnSpLocks/>
          </p:cNvCxnSpPr>
          <p:nvPr/>
        </p:nvCxnSpPr>
        <p:spPr>
          <a:xfrm>
            <a:off x="7667538" y="2706692"/>
            <a:ext cx="0" cy="57340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4537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屏榮高中</a:t>
            </a:r>
            <a:r>
              <a:rPr lang="en-US" altLang="zh-TW" b="1" dirty="0"/>
              <a:t>-</a:t>
            </a:r>
            <a:r>
              <a:rPr lang="zh-TW" altLang="en-US" b="1" dirty="0"/>
              <a:t>江來館</a:t>
            </a:r>
            <a:r>
              <a:rPr lang="en-US" altLang="zh-TW" b="1" dirty="0"/>
              <a:t>1</a:t>
            </a:r>
            <a:r>
              <a:rPr lang="zh-TW" altLang="en-US" b="1" dirty="0"/>
              <a:t>樓後側廣場</a:t>
            </a:r>
            <a:r>
              <a:rPr lang="en-US" altLang="zh-TW" b="1" dirty="0"/>
              <a:t>(</a:t>
            </a:r>
            <a:r>
              <a:rPr lang="zh-TW" altLang="en-US" b="1" dirty="0"/>
              <a:t>地下一樓</a:t>
            </a:r>
            <a:r>
              <a:rPr lang="en-US" altLang="zh-TW" b="1" dirty="0"/>
              <a:t>)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365161"/>
            <a:ext cx="8915400" cy="454606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600" b="1" dirty="0"/>
              <a:t>同學自校門進入後，經圓形噴水池、江來館旁小道右轉，繼續往前走，即可看到學校校名立旗</a:t>
            </a:r>
            <a:endParaRPr lang="en-US" altLang="zh-TW" sz="3600" b="1" dirty="0"/>
          </a:p>
          <a:p>
            <a:pPr>
              <a:lnSpc>
                <a:spcPct val="150000"/>
              </a:lnSpc>
            </a:pPr>
            <a:r>
              <a:rPr lang="zh-TW" altLang="en-US" sz="3600" b="1" dirty="0"/>
              <a:t>學校有租桌椅，可供同學休息及讀書</a:t>
            </a:r>
          </a:p>
        </p:txBody>
      </p:sp>
    </p:spTree>
    <p:extLst>
      <p:ext uri="{BB962C8B-B14F-4D97-AF65-F5344CB8AC3E}">
        <p14:creationId xmlns:p14="http://schemas.microsoft.com/office/powerpoint/2010/main" val="225642757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413</TotalTime>
  <Words>1721</Words>
  <Application>Microsoft Office PowerPoint</Application>
  <PresentationFormat>寬螢幕</PresentationFormat>
  <Paragraphs>130</Paragraphs>
  <Slides>33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39" baseType="lpstr">
      <vt:lpstr>幼圆</vt:lpstr>
      <vt:lpstr>微軟正黑體</vt:lpstr>
      <vt:lpstr>Arial</vt:lpstr>
      <vt:lpstr>Century Gothic</vt:lpstr>
      <vt:lpstr>Wingdings 3</vt:lpstr>
      <vt:lpstr>絲縷</vt:lpstr>
      <vt:lpstr>畢業前後，同學應該注意的重要工作</vt:lpstr>
      <vt:lpstr>畢業前同學應注意的重要工作</vt:lpstr>
      <vt:lpstr>畢業後同學應注意的重要工作</vt:lpstr>
      <vt:lpstr>參加統一入學測驗</vt:lpstr>
      <vt:lpstr>一、參加統一入學測驗考生服務</vt:lpstr>
      <vt:lpstr>屏工休息區- 全校平面圖</vt:lpstr>
      <vt:lpstr>屏工休息區- 本校休息區 與考場位置 考生進場時間5月2日上午0800時起，5月3日上午0700時起。</vt:lpstr>
      <vt:lpstr>屏工休息區- 往返休息區 與試場路徑 請務必遵循 路徑往返</vt:lpstr>
      <vt:lpstr>屏榮高中-江來館1樓後側廣場(地下一樓)</vt:lpstr>
      <vt:lpstr>二、防疫期間應注意事項</vt:lpstr>
      <vt:lpstr>二、防疫期間應注意事項</vt:lpstr>
      <vt:lpstr>二、配合防疫之試場規則重點提示：</vt:lpstr>
      <vt:lpstr>二、配合防疫之試場規則重點提示：</vt:lpstr>
      <vt:lpstr>二、配合防疫之試場規則重點提示：</vt:lpstr>
      <vt:lpstr>二、配合防疫之試場規則重點提示：</vt:lpstr>
      <vt:lpstr>請同學特別注意休息區整潔及垃圾分類</vt:lpstr>
      <vt:lpstr>畢業前應注意事項</vt:lpstr>
      <vt:lpstr>一、為順利取得畢業證書，             務必參加七、八月重補修</vt:lpstr>
      <vt:lpstr>二、為順利取得畢業證書，             目前規劃六月重補修</vt:lpstr>
      <vt:lpstr>三、了解各項升學管道及線上查詢系統</vt:lpstr>
      <vt:lpstr>三、了解各項升學管道及線上查詢系統</vt:lpstr>
      <vt:lpstr>三、了解各項升學管道及線上查詢系統</vt:lpstr>
      <vt:lpstr>三、了解各項升學管道及線上查詢系統</vt:lpstr>
      <vt:lpstr>三、了解各項升學管道及線上查詢系統</vt:lpstr>
      <vt:lpstr>三、了解各項升學管道及線上查詢系統</vt:lpstr>
      <vt:lpstr>三、了解各項升學管道及線上查詢系統</vt:lpstr>
      <vt:lpstr>四、各技專校院教授來校宣導</vt:lpstr>
      <vt:lpstr>PowerPoint 簡報</vt:lpstr>
      <vt:lpstr>五、辦理多項升學說明會</vt:lpstr>
      <vt:lpstr>六、畢業後應注意之重要工作</vt:lpstr>
      <vt:lpstr>六、畢業後應注意之重要工作</vt:lpstr>
      <vt:lpstr>最後叮嚀</vt:lpstr>
      <vt:lpstr>祝福各位同學 均能順利畢業，並錄取最理想的校系  期望未來學校均能以你為榮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畢業前後，同學應該注意的重要工作</dc:title>
  <dc:creator>chih-jen liu</dc:creator>
  <cp:lastModifiedBy>admin</cp:lastModifiedBy>
  <cp:revision>55</cp:revision>
  <dcterms:created xsi:type="dcterms:W3CDTF">2015-04-29T15:30:35Z</dcterms:created>
  <dcterms:modified xsi:type="dcterms:W3CDTF">2020-04-27T13:40:00Z</dcterms:modified>
</cp:coreProperties>
</file>