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0066"/>
    <a:srgbClr val="CDCDCD"/>
    <a:srgbClr val="FFFFCC"/>
    <a:srgbClr val="663300"/>
    <a:srgbClr val="EB0356"/>
    <a:srgbClr val="FC80D9"/>
    <a:srgbClr val="FC18A0"/>
    <a:srgbClr val="FE50A7"/>
    <a:srgbClr val="D80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6399" autoAdjust="0"/>
  </p:normalViewPr>
  <p:slideViewPr>
    <p:cSldViewPr>
      <p:cViewPr varScale="1">
        <p:scale>
          <a:sx n="110" d="100"/>
          <a:sy n="110" d="100"/>
        </p:scale>
        <p:origin x="1518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348" y="-12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764F9-1C6E-46A3-8EF4-FBBC25742456}" type="datetimeFigureOut">
              <a:rPr lang="zh-TW" altLang="en-US" smtClean="0"/>
              <a:t>2022/12/20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857E7-C8D0-4E22-8498-016F07378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4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8" cy="512304"/>
          </a:xfrm>
          <a:prstGeom prst="rect">
            <a:avLst/>
          </a:prstGeom>
        </p:spPr>
        <p:txBody>
          <a:bodyPr vert="horz" lIns="94764" tIns="47381" rIns="94764" bIns="4738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8" cy="512304"/>
          </a:xfrm>
          <a:prstGeom prst="rect">
            <a:avLst/>
          </a:prstGeom>
        </p:spPr>
        <p:txBody>
          <a:bodyPr vert="horz" lIns="94764" tIns="47381" rIns="94764" bIns="47381" rtlCol="0"/>
          <a:lstStyle>
            <a:lvl1pPr algn="r">
              <a:defRPr sz="1200"/>
            </a:lvl1pPr>
          </a:lstStyle>
          <a:p>
            <a:fld id="{BFAFB6F8-1D0C-4DC1-AEF1-5DB85271B1B6}" type="datetimeFigureOut">
              <a:rPr lang="zh-TW" altLang="en-US" smtClean="0"/>
              <a:pPr/>
              <a:t>2022/12/20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8350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4" tIns="47381" rIns="94764" bIns="4738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00" y="4861155"/>
            <a:ext cx="5680103" cy="4605821"/>
          </a:xfrm>
          <a:prstGeom prst="rect">
            <a:avLst/>
          </a:prstGeom>
        </p:spPr>
        <p:txBody>
          <a:bodyPr vert="horz" lIns="94764" tIns="47381" rIns="94764" bIns="47381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674"/>
            <a:ext cx="3077138" cy="512303"/>
          </a:xfrm>
          <a:prstGeom prst="rect">
            <a:avLst/>
          </a:prstGeom>
        </p:spPr>
        <p:txBody>
          <a:bodyPr vert="horz" lIns="94764" tIns="47381" rIns="94764" bIns="4738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0506" y="9720674"/>
            <a:ext cx="3077138" cy="512303"/>
          </a:xfrm>
          <a:prstGeom prst="rect">
            <a:avLst/>
          </a:prstGeom>
        </p:spPr>
        <p:txBody>
          <a:bodyPr vert="horz" lIns="94764" tIns="47381" rIns="94764" bIns="47381" rtlCol="0" anchor="b"/>
          <a:lstStyle>
            <a:lvl1pPr algn="r">
              <a:defRPr sz="1200"/>
            </a:lvl1pPr>
          </a:lstStyle>
          <a:p>
            <a:fld id="{0FDE1376-228B-4F0C-B269-6C7B551CEE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48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E1376-228B-4F0C-B269-6C7B551CEEB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31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EF98-CC44-4FC1-B81C-B4A6341791C2}" type="datetimeFigureOut">
              <a:rPr lang="zh-TW" altLang="en-US" smtClean="0"/>
              <a:pPr/>
              <a:t>2022/12/20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AF2-40B3-4550-AD78-96D2813F1C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EF98-CC44-4FC1-B81C-B4A6341791C2}" type="datetimeFigureOut">
              <a:rPr lang="zh-TW" altLang="en-US" smtClean="0"/>
              <a:pPr/>
              <a:t>2022/12/20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AF2-40B3-4550-AD78-96D2813F1C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EF98-CC44-4FC1-B81C-B4A6341791C2}" type="datetimeFigureOut">
              <a:rPr lang="zh-TW" altLang="en-US" smtClean="0"/>
              <a:pPr/>
              <a:t>2022/12/20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AF2-40B3-4550-AD78-96D2813F1C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EF98-CC44-4FC1-B81C-B4A6341791C2}" type="datetimeFigureOut">
              <a:rPr lang="zh-TW" altLang="en-US" smtClean="0"/>
              <a:pPr/>
              <a:t>2022/12/20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AF2-40B3-4550-AD78-96D2813F1C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EF98-CC44-4FC1-B81C-B4A6341791C2}" type="datetimeFigureOut">
              <a:rPr lang="zh-TW" altLang="en-US" smtClean="0"/>
              <a:pPr/>
              <a:t>2022/12/20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AF2-40B3-4550-AD78-96D2813F1C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EF98-CC44-4FC1-B81C-B4A6341791C2}" type="datetimeFigureOut">
              <a:rPr lang="zh-TW" altLang="en-US" smtClean="0"/>
              <a:pPr/>
              <a:t>2022/12/20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AF2-40B3-4550-AD78-96D2813F1C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EF98-CC44-4FC1-B81C-B4A6341791C2}" type="datetimeFigureOut">
              <a:rPr lang="zh-TW" altLang="en-US" smtClean="0"/>
              <a:pPr/>
              <a:t>2022/12/20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AF2-40B3-4550-AD78-96D2813F1C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EF98-CC44-4FC1-B81C-B4A6341791C2}" type="datetimeFigureOut">
              <a:rPr lang="zh-TW" altLang="en-US" smtClean="0"/>
              <a:pPr/>
              <a:t>2022/12/20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AF2-40B3-4550-AD78-96D2813F1C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EF98-CC44-4FC1-B81C-B4A6341791C2}" type="datetimeFigureOut">
              <a:rPr lang="zh-TW" altLang="en-US" smtClean="0"/>
              <a:pPr/>
              <a:t>2022/12/20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AF2-40B3-4550-AD78-96D2813F1C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EF98-CC44-4FC1-B81C-B4A6341791C2}" type="datetimeFigureOut">
              <a:rPr lang="zh-TW" altLang="en-US" smtClean="0"/>
              <a:pPr/>
              <a:t>2022/12/20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AF2-40B3-4550-AD78-96D2813F1C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EF98-CC44-4FC1-B81C-B4A6341791C2}" type="datetimeFigureOut">
              <a:rPr lang="zh-TW" altLang="en-US" smtClean="0"/>
              <a:pPr/>
              <a:t>2022/12/20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4AF2-40B3-4550-AD78-96D2813F1C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EF98-CC44-4FC1-B81C-B4A6341791C2}" type="datetimeFigureOut">
              <a:rPr lang="zh-TW" altLang="en-US" smtClean="0"/>
              <a:pPr/>
              <a:t>2022/12/20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34AF2-40B3-4550-AD78-96D2813F1C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42477"/>
            <a:ext cx="9927771" cy="690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4287416" y="6294144"/>
            <a:ext cx="2051248" cy="25136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F88C8EC4-927A-2549-9AE8-C1E8F6321B2E}"/>
              </a:ext>
            </a:extLst>
          </p:cNvPr>
          <p:cNvSpPr/>
          <p:nvPr/>
        </p:nvSpPr>
        <p:spPr>
          <a:xfrm>
            <a:off x="6327139" y="4995535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TW" sz="800" dirty="0"/>
          </a:p>
          <a:p>
            <a:endParaRPr lang="zh-TW" altLang="zh-TW" sz="800" dirty="0"/>
          </a:p>
        </p:txBody>
      </p:sp>
      <p:sp>
        <p:nvSpPr>
          <p:cNvPr id="129" name="向右箭號 128"/>
          <p:cNvSpPr/>
          <p:nvPr/>
        </p:nvSpPr>
        <p:spPr>
          <a:xfrm>
            <a:off x="4664968" y="5789494"/>
            <a:ext cx="133831" cy="1216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向右箭號 129"/>
          <p:cNvSpPr/>
          <p:nvPr/>
        </p:nvSpPr>
        <p:spPr>
          <a:xfrm>
            <a:off x="5673080" y="5797793"/>
            <a:ext cx="133831" cy="1216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向右箭號 131"/>
          <p:cNvSpPr/>
          <p:nvPr/>
        </p:nvSpPr>
        <p:spPr>
          <a:xfrm>
            <a:off x="6753200" y="5798119"/>
            <a:ext cx="133831" cy="1216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向右箭號 137"/>
          <p:cNvSpPr/>
          <p:nvPr/>
        </p:nvSpPr>
        <p:spPr>
          <a:xfrm>
            <a:off x="4675153" y="5109260"/>
            <a:ext cx="133831" cy="1216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向右箭號 139"/>
          <p:cNvSpPr/>
          <p:nvPr/>
        </p:nvSpPr>
        <p:spPr>
          <a:xfrm>
            <a:off x="5683265" y="5117559"/>
            <a:ext cx="133831" cy="1216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" name="向右箭號 151"/>
          <p:cNvSpPr/>
          <p:nvPr/>
        </p:nvSpPr>
        <p:spPr>
          <a:xfrm>
            <a:off x="6763385" y="5117885"/>
            <a:ext cx="133831" cy="1216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向右箭號 156"/>
          <p:cNvSpPr/>
          <p:nvPr/>
        </p:nvSpPr>
        <p:spPr>
          <a:xfrm>
            <a:off x="6763385" y="4482504"/>
            <a:ext cx="133831" cy="1216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0" name="群組 219"/>
          <p:cNvGrpSpPr/>
          <p:nvPr/>
        </p:nvGrpSpPr>
        <p:grpSpPr>
          <a:xfrm>
            <a:off x="4918739" y="25208"/>
            <a:ext cx="3463096" cy="345089"/>
            <a:chOff x="161925" y="332656"/>
            <a:chExt cx="9212505" cy="381000"/>
          </a:xfrm>
        </p:grpSpPr>
        <p:sp>
          <p:nvSpPr>
            <p:cNvPr id="221" name="圓角矩形 220"/>
            <p:cNvSpPr/>
            <p:nvPr/>
          </p:nvSpPr>
          <p:spPr>
            <a:xfrm flipH="1">
              <a:off x="161925" y="332656"/>
              <a:ext cx="8820150" cy="3810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altLang="en-US" sz="1400" b="1" kern="1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學生圖像</a:t>
              </a:r>
              <a:endParaRPr lang="zh-TW" altLang="zh-TW" sz="14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</p:txBody>
        </p:sp>
        <p:sp>
          <p:nvSpPr>
            <p:cNvPr id="222" name="圓角化單一角落矩形 221"/>
            <p:cNvSpPr/>
            <p:nvPr/>
          </p:nvSpPr>
          <p:spPr>
            <a:xfrm flipH="1">
              <a:off x="2622753" y="332656"/>
              <a:ext cx="6751677" cy="381000"/>
            </a:xfrm>
            <a:prstGeom prst="round1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200" b="1" kern="1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學習力、專業力、統整力、品德力</a:t>
              </a:r>
              <a:endParaRPr lang="en-US" altLang="zh-TW" sz="120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2073" y="433577"/>
            <a:ext cx="9844585" cy="6398854"/>
            <a:chOff x="32073" y="433577"/>
            <a:chExt cx="9844585" cy="6398854"/>
          </a:xfrm>
        </p:grpSpPr>
        <p:grpSp>
          <p:nvGrpSpPr>
            <p:cNvPr id="10" name="群組 9"/>
            <p:cNvGrpSpPr/>
            <p:nvPr/>
          </p:nvGrpSpPr>
          <p:grpSpPr>
            <a:xfrm>
              <a:off x="7992984" y="742272"/>
              <a:ext cx="1883674" cy="5361400"/>
              <a:chOff x="8012034" y="596977"/>
              <a:chExt cx="1883674" cy="5361400"/>
            </a:xfrm>
          </p:grpSpPr>
          <p:sp>
            <p:nvSpPr>
              <p:cNvPr id="165" name="圓角矩形 164"/>
              <p:cNvSpPr/>
              <p:nvPr/>
            </p:nvSpPr>
            <p:spPr>
              <a:xfrm>
                <a:off x="8956383" y="596977"/>
                <a:ext cx="889729" cy="404882"/>
              </a:xfrm>
              <a:prstGeom prst="round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lIns="18000" tIns="18000" rIns="18000" bIns="18000" rtlCol="0" anchor="ctr">
                <a:noAutofit/>
              </a:bodyPr>
              <a:lstStyle/>
              <a:p>
                <a:pPr algn="ctr"/>
                <a:r>
                  <a:rPr lang="zh-TW" altLang="en-US" sz="1200" b="1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itchFamily="18" charset="0"/>
                  </a:rPr>
                  <a:t>產業需求</a:t>
                </a:r>
                <a:endParaRPr lang="en-US" altLang="zh-TW" sz="12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itchFamily="18" charset="0"/>
                </a:endParaRPr>
              </a:p>
              <a:p>
                <a:pPr algn="ctr"/>
                <a:r>
                  <a:rPr lang="zh-TW" altLang="en-US" sz="1200" b="1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itchFamily="18" charset="0"/>
                  </a:rPr>
                  <a:t>職場進路</a:t>
                </a:r>
              </a:p>
            </p:txBody>
          </p:sp>
          <p:sp>
            <p:nvSpPr>
              <p:cNvPr id="117" name="圓角矩形 116"/>
              <p:cNvSpPr/>
              <p:nvPr/>
            </p:nvSpPr>
            <p:spPr>
              <a:xfrm>
                <a:off x="8013615" y="597895"/>
                <a:ext cx="889729" cy="406800"/>
              </a:xfrm>
              <a:prstGeom prst="round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lIns="18000" tIns="18000" rIns="18000" bIns="18000" rtlCol="0" anchor="ctr">
                <a:noAutofit/>
              </a:bodyPr>
              <a:lstStyle/>
              <a:p>
                <a:pPr algn="ctr"/>
                <a:r>
                  <a:rPr lang="zh-TW" altLang="en-US" sz="1200" b="1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itchFamily="18" charset="0"/>
                  </a:rPr>
                  <a:t>科教育目標</a:t>
                </a:r>
              </a:p>
            </p:txBody>
          </p:sp>
          <p:sp>
            <p:nvSpPr>
              <p:cNvPr id="263" name="圓角矩形 58">
                <a:extLst>
                  <a:ext uri="{FF2B5EF4-FFF2-40B4-BE49-F238E27FC236}">
                    <a16:creationId xmlns:a16="http://schemas.microsoft.com/office/drawing/2014/main" id="{DF9BCE81-518C-484B-81BB-ABA5B67C427E}"/>
                  </a:ext>
                </a:extLst>
              </p:cNvPr>
              <p:cNvSpPr/>
              <p:nvPr/>
            </p:nvSpPr>
            <p:spPr>
              <a:xfrm>
                <a:off x="8900830" y="1103109"/>
                <a:ext cx="981608" cy="91032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ctr">
                <a:noAutofit/>
              </a:bodyPr>
              <a:lstStyle/>
              <a:p>
                <a:pPr algn="ctr">
                  <a:tabLst>
                    <a:tab pos="449263" algn="l"/>
                  </a:tabLst>
                </a:pPr>
                <a:r>
                  <a:rPr lang="zh-TW" altLang="en-US" sz="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食品產業作業人員</a:t>
                </a:r>
                <a:endParaRPr lang="en-US" altLang="zh-TW" sz="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64" name="圓角矩形 58">
                <a:extLst>
                  <a:ext uri="{FF2B5EF4-FFF2-40B4-BE49-F238E27FC236}">
                    <a16:creationId xmlns:a16="http://schemas.microsoft.com/office/drawing/2014/main" id="{F0921DF8-2908-4E97-84C2-8FED0B131CA5}"/>
                  </a:ext>
                </a:extLst>
              </p:cNvPr>
              <p:cNvSpPr/>
              <p:nvPr/>
            </p:nvSpPr>
            <p:spPr>
              <a:xfrm>
                <a:off x="8907361" y="2092781"/>
                <a:ext cx="987771" cy="91032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ctr">
                <a:noAutofit/>
              </a:bodyPr>
              <a:lstStyle/>
              <a:p>
                <a:pPr algn="just">
                  <a:tabLst>
                    <a:tab pos="449263" algn="l"/>
                  </a:tabLst>
                </a:pPr>
                <a:r>
                  <a:rPr lang="zh-TW" altLang="en-US" sz="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食品業務行銷人員</a:t>
                </a:r>
                <a:endParaRPr lang="en-US" altLang="zh-TW" sz="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65" name="圓角矩形 58">
                <a:extLst>
                  <a:ext uri="{FF2B5EF4-FFF2-40B4-BE49-F238E27FC236}">
                    <a16:creationId xmlns:a16="http://schemas.microsoft.com/office/drawing/2014/main" id="{3E49771D-CE24-4BBE-A7F8-AE6FBDC9B10D}"/>
                  </a:ext>
                </a:extLst>
              </p:cNvPr>
              <p:cNvSpPr/>
              <p:nvPr/>
            </p:nvSpPr>
            <p:spPr>
              <a:xfrm>
                <a:off x="8907361" y="3085700"/>
                <a:ext cx="987771" cy="91032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ctr">
                <a:noAutofit/>
              </a:bodyPr>
              <a:lstStyle/>
              <a:p>
                <a:pPr algn="ctr">
                  <a:tabLst>
                    <a:tab pos="449263" algn="l"/>
                  </a:tabLst>
                </a:pPr>
                <a:r>
                  <a:rPr lang="zh-TW" altLang="en-US" sz="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食品產業品質管制人員</a:t>
                </a:r>
                <a:endParaRPr lang="en-US" altLang="zh-TW" sz="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66" name="圓角矩形 58">
                <a:extLst>
                  <a:ext uri="{FF2B5EF4-FFF2-40B4-BE49-F238E27FC236}">
                    <a16:creationId xmlns:a16="http://schemas.microsoft.com/office/drawing/2014/main" id="{872E1D72-FE9C-41EC-95B0-D1E333937E2F}"/>
                  </a:ext>
                </a:extLst>
              </p:cNvPr>
              <p:cNvSpPr/>
              <p:nvPr/>
            </p:nvSpPr>
            <p:spPr>
              <a:xfrm>
                <a:off x="8907937" y="4071563"/>
                <a:ext cx="987771" cy="91032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ctr">
                <a:noAutofit/>
              </a:bodyPr>
              <a:lstStyle/>
              <a:p>
                <a:pPr algn="ctr">
                  <a:tabLst>
                    <a:tab pos="449263" algn="l"/>
                  </a:tabLst>
                </a:pPr>
                <a:r>
                  <a:rPr lang="zh-TW" altLang="en-US" sz="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食品產業研究發展人員</a:t>
                </a:r>
                <a:endParaRPr lang="en-US" altLang="zh-TW" sz="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>
                  <a:tabLst>
                    <a:tab pos="449263" algn="l"/>
                  </a:tabLst>
                </a:pPr>
                <a:endParaRPr lang="en-US" altLang="zh-TW" sz="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67" name="圓角矩形 58">
                <a:extLst>
                  <a:ext uri="{FF2B5EF4-FFF2-40B4-BE49-F238E27FC236}">
                    <a16:creationId xmlns:a16="http://schemas.microsoft.com/office/drawing/2014/main" id="{910CDB18-5A1A-4965-9BA2-72232A5616E3}"/>
                  </a:ext>
                </a:extLst>
              </p:cNvPr>
              <p:cNvSpPr/>
              <p:nvPr/>
            </p:nvSpPr>
            <p:spPr>
              <a:xfrm>
                <a:off x="8907937" y="5048051"/>
                <a:ext cx="987771" cy="91032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ctr">
                <a:noAutofit/>
              </a:bodyPr>
              <a:lstStyle/>
              <a:p>
                <a:pPr>
                  <a:tabLst>
                    <a:tab pos="449263" algn="l"/>
                  </a:tabLst>
                </a:pPr>
                <a:r>
                  <a:rPr lang="zh-TW" altLang="en-US" sz="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參加軍警、國營或公職等單位相關技術職類考試。</a:t>
                </a:r>
                <a:endParaRPr lang="en-US" altLang="zh-TW" sz="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20" name="圓角矩形 58">
                <a:extLst>
                  <a:ext uri="{FF2B5EF4-FFF2-40B4-BE49-F238E27FC236}">
                    <a16:creationId xmlns:a16="http://schemas.microsoft.com/office/drawing/2014/main" id="{D5FCFB63-4BFD-40DF-A397-0484F4EC63F3}"/>
                  </a:ext>
                </a:extLst>
              </p:cNvPr>
              <p:cNvSpPr/>
              <p:nvPr/>
            </p:nvSpPr>
            <p:spPr>
              <a:xfrm>
                <a:off x="8012034" y="1103109"/>
                <a:ext cx="854790" cy="91032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ctr">
                <a:noAutofit/>
              </a:bodyPr>
              <a:lstStyle/>
              <a:p>
                <a:pPr>
                  <a:tabLst>
                    <a:tab pos="449263" algn="l"/>
                  </a:tabLst>
                </a:pPr>
                <a:r>
                  <a:rPr lang="zh-TW" altLang="en-US" sz="800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具備職業道德與企業倫理觀念，涵養誠信、勤奮、熱忱之工作態度與終身學習能力。</a:t>
                </a:r>
                <a:endParaRPr lang="en-US" altLang="zh-TW" sz="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21" name="圓角矩形 58">
                <a:extLst>
                  <a:ext uri="{FF2B5EF4-FFF2-40B4-BE49-F238E27FC236}">
                    <a16:creationId xmlns:a16="http://schemas.microsoft.com/office/drawing/2014/main" id="{209E5278-6B86-430E-9174-334078E4E335}"/>
                  </a:ext>
                </a:extLst>
              </p:cNvPr>
              <p:cNvSpPr/>
              <p:nvPr/>
            </p:nvSpPr>
            <p:spPr>
              <a:xfrm>
                <a:off x="8012034" y="2093159"/>
                <a:ext cx="854790" cy="91032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ctr">
                <a:noAutofit/>
              </a:bodyPr>
              <a:lstStyle/>
              <a:p>
                <a:r>
                  <a:rPr lang="zh-TW" altLang="en-US" sz="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具備食品科學相關的專業知識</a:t>
                </a:r>
                <a:endParaRPr lang="en-US" altLang="zh-TW" sz="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22" name="圓角矩形 58">
                <a:extLst>
                  <a:ext uri="{FF2B5EF4-FFF2-40B4-BE49-F238E27FC236}">
                    <a16:creationId xmlns:a16="http://schemas.microsoft.com/office/drawing/2014/main" id="{348344C3-4698-42BA-9939-CF9379284D2B}"/>
                  </a:ext>
                </a:extLst>
              </p:cNvPr>
              <p:cNvSpPr/>
              <p:nvPr/>
            </p:nvSpPr>
            <p:spPr>
              <a:xfrm>
                <a:off x="8012034" y="3096549"/>
                <a:ext cx="854790" cy="91032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ctr">
                <a:noAutofit/>
              </a:bodyPr>
              <a:lstStyle/>
              <a:p>
                <a:pPr>
                  <a:tabLst>
                    <a:tab pos="449263" algn="l"/>
                  </a:tabLst>
                </a:pPr>
                <a:r>
                  <a:rPr lang="zh-TW" altLang="en-US" sz="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具備食品化學、食品微生物運用在食品檢驗等基本知能及實作能力。</a:t>
                </a:r>
                <a:endParaRPr lang="en-US" altLang="zh-TW" sz="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23" name="圓角矩形 58">
                <a:extLst>
                  <a:ext uri="{FF2B5EF4-FFF2-40B4-BE49-F238E27FC236}">
                    <a16:creationId xmlns:a16="http://schemas.microsoft.com/office/drawing/2014/main" id="{9F995E34-3547-4FEC-9DD2-1653C35AB690}"/>
                  </a:ext>
                </a:extLst>
              </p:cNvPr>
              <p:cNvSpPr/>
              <p:nvPr/>
            </p:nvSpPr>
            <p:spPr>
              <a:xfrm>
                <a:off x="8012034" y="4071563"/>
                <a:ext cx="854790" cy="91032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ctr">
                <a:noAutofit/>
              </a:bodyPr>
              <a:lstStyle/>
              <a:p>
                <a:r>
                  <a:rPr lang="zh-TW" altLang="en-US" sz="800" dirty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具備管理食品工廠生產運作、符合食品安全衛生管理法規的能力</a:t>
                </a:r>
                <a:endParaRPr lang="zh-TW" altLang="zh-TW" sz="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25" name="圓角矩形 58">
                <a:extLst>
                  <a:ext uri="{FF2B5EF4-FFF2-40B4-BE49-F238E27FC236}">
                    <a16:creationId xmlns:a16="http://schemas.microsoft.com/office/drawing/2014/main" id="{896B726F-959A-4C10-97E6-705E6822795D}"/>
                  </a:ext>
                </a:extLst>
              </p:cNvPr>
              <p:cNvSpPr/>
              <p:nvPr/>
            </p:nvSpPr>
            <p:spPr>
              <a:xfrm>
                <a:off x="8012034" y="5048051"/>
                <a:ext cx="854790" cy="91032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18000" tIns="18000" rIns="18000" bIns="18000" rtlCol="0" anchor="ctr">
                <a:noAutofit/>
              </a:bodyPr>
              <a:lstStyle/>
              <a:p>
                <a:pPr>
                  <a:tabLst>
                    <a:tab pos="449263" algn="l"/>
                  </a:tabLst>
                </a:pPr>
                <a:r>
                  <a:rPr lang="zh-TW" altLang="en-US" sz="800" dirty="0">
                    <a:solidFill>
                      <a:sysClr val="windowText" lastClr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具備團隊合作精神，腦力激盪開發特色食品的能力。</a:t>
                </a:r>
                <a:endParaRPr lang="en-US" altLang="zh-TW" sz="800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32073" y="433577"/>
              <a:ext cx="7903306" cy="6398854"/>
              <a:chOff x="32073" y="433577"/>
              <a:chExt cx="7903306" cy="6398854"/>
            </a:xfrm>
          </p:grpSpPr>
          <p:sp>
            <p:nvSpPr>
              <p:cNvPr id="67" name="五邊形 66"/>
              <p:cNvSpPr/>
              <p:nvPr/>
            </p:nvSpPr>
            <p:spPr>
              <a:xfrm>
                <a:off x="1827883" y="433577"/>
                <a:ext cx="754341" cy="307777"/>
              </a:xfrm>
              <a:prstGeom prst="homePlat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zh-TW" altLang="en-US" sz="1400" b="1" cap="none" spc="0" dirty="0">
                    <a:ln w="12700">
                      <a:solidFill>
                        <a:schemeClr val="tx1"/>
                      </a:solidFill>
                      <a:prstDash val="solid"/>
                    </a:ln>
                    <a:latin typeface="標楷體" pitchFamily="65" charset="-120"/>
                    <a:ea typeface="標楷體" pitchFamily="65" charset="-120"/>
                  </a:rPr>
                  <a:t>一上</a:t>
                </a:r>
                <a:r>
                  <a:rPr lang="zh-TW" altLang="en-US" sz="1400" b="1" cap="none" spc="0" dirty="0">
                    <a:ln w="12700">
                      <a:solidFill>
                        <a:schemeClr val="tx1"/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        </a:t>
                </a:r>
                <a:endParaRPr lang="zh-TW" altLang="en-US" sz="12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grpSp>
            <p:nvGrpSpPr>
              <p:cNvPr id="11" name="群組 10"/>
              <p:cNvGrpSpPr/>
              <p:nvPr/>
            </p:nvGrpSpPr>
            <p:grpSpPr>
              <a:xfrm>
                <a:off x="32073" y="760404"/>
                <a:ext cx="7903306" cy="6072027"/>
                <a:chOff x="55429" y="596977"/>
                <a:chExt cx="7903306" cy="6072027"/>
              </a:xfrm>
            </p:grpSpPr>
            <p:grpSp>
              <p:nvGrpSpPr>
                <p:cNvPr id="1028" name="群組 1027"/>
                <p:cNvGrpSpPr/>
                <p:nvPr/>
              </p:nvGrpSpPr>
              <p:grpSpPr>
                <a:xfrm>
                  <a:off x="1696073" y="6093309"/>
                  <a:ext cx="6262662" cy="575695"/>
                  <a:chOff x="999388" y="6229936"/>
                  <a:chExt cx="8763979" cy="576440"/>
                </a:xfrm>
              </p:grpSpPr>
              <p:grpSp>
                <p:nvGrpSpPr>
                  <p:cNvPr id="47" name="群組 46"/>
                  <p:cNvGrpSpPr/>
                  <p:nvPr/>
                </p:nvGrpSpPr>
                <p:grpSpPr>
                  <a:xfrm>
                    <a:off x="999388" y="6229936"/>
                    <a:ext cx="8763861" cy="288032"/>
                    <a:chOff x="146933" y="799378"/>
                    <a:chExt cx="8835139" cy="380999"/>
                  </a:xfrm>
                </p:grpSpPr>
                <p:sp>
                  <p:nvSpPr>
                    <p:cNvPr id="48" name="圓角矩形 47"/>
                    <p:cNvSpPr/>
                    <p:nvPr/>
                  </p:nvSpPr>
                  <p:spPr>
                    <a:xfrm flipH="1">
                      <a:off x="146933" y="799378"/>
                      <a:ext cx="8826988" cy="380999"/>
                    </a:xfrm>
                    <a:prstGeom prst="round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8100"/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彈性學習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p:txBody>
                </p:sp>
                <p:sp>
                  <p:nvSpPr>
                    <p:cNvPr id="49" name="矩形 48"/>
                    <p:cNvSpPr/>
                    <p:nvPr/>
                  </p:nvSpPr>
                  <p:spPr>
                    <a:xfrm flipH="1">
                      <a:off x="1389357" y="799381"/>
                      <a:ext cx="7592715" cy="350256"/>
                    </a:xfrm>
                    <a:prstGeom prst="rect">
                      <a:avLst/>
                    </a:prstGeom>
                    <a:solidFill>
                      <a:srgbClr val="CDCDCD"/>
                    </a:solidFill>
                    <a:ln w="38100"/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二上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、二下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1∕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三上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、三下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50" name="群組 49"/>
                  <p:cNvGrpSpPr/>
                  <p:nvPr/>
                </p:nvGrpSpPr>
                <p:grpSpPr>
                  <a:xfrm>
                    <a:off x="1007477" y="6517970"/>
                    <a:ext cx="8755890" cy="288406"/>
                    <a:chOff x="161925" y="795098"/>
                    <a:chExt cx="8827103" cy="381496"/>
                  </a:xfrm>
                </p:grpSpPr>
                <p:sp>
                  <p:nvSpPr>
                    <p:cNvPr id="51" name="圓角矩形 50"/>
                    <p:cNvSpPr/>
                    <p:nvPr/>
                  </p:nvSpPr>
                  <p:spPr>
                    <a:xfrm flipH="1">
                      <a:off x="161925" y="795595"/>
                      <a:ext cx="8826987" cy="380999"/>
                    </a:xfrm>
                    <a:prstGeom prst="round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8100"/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團體活動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p:txBody>
                </p:sp>
                <p:sp>
                  <p:nvSpPr>
                    <p:cNvPr id="52" name="矩形 51"/>
                    <p:cNvSpPr/>
                    <p:nvPr/>
                  </p:nvSpPr>
                  <p:spPr>
                    <a:xfrm flipH="1">
                      <a:off x="1396194" y="795098"/>
                      <a:ext cx="7592834" cy="352843"/>
                    </a:xfrm>
                    <a:prstGeom prst="rect">
                      <a:avLst/>
                    </a:prstGeom>
                    <a:solidFill>
                      <a:srgbClr val="CDCDCD"/>
                    </a:solidFill>
                    <a:ln w="38100"/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一二三上下</a:t>
                      </a:r>
                      <a:r>
                        <a:rPr lang="en-US" altLang="zh-TW" sz="1400" b="1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</a:t>
                      </a:r>
                      <a:r>
                        <a:rPr lang="en-US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15" name="群組 14">
                  <a:extLst>
                    <a:ext uri="{FF2B5EF4-FFF2-40B4-BE49-F238E27FC236}">
                      <a16:creationId xmlns:a16="http://schemas.microsoft.com/office/drawing/2014/main" id="{85F2C125-5784-4AC8-BC07-EA26B65D2726}"/>
                    </a:ext>
                  </a:extLst>
                </p:cNvPr>
                <p:cNvGrpSpPr/>
                <p:nvPr/>
              </p:nvGrpSpPr>
              <p:grpSpPr>
                <a:xfrm>
                  <a:off x="1701853" y="3958329"/>
                  <a:ext cx="6256800" cy="2134967"/>
                  <a:chOff x="1792970" y="4471910"/>
                  <a:chExt cx="6256800" cy="2134967"/>
                </a:xfrm>
              </p:grpSpPr>
              <p:sp>
                <p:nvSpPr>
                  <p:cNvPr id="36" name="矩形 35"/>
                  <p:cNvSpPr/>
                  <p:nvPr/>
                </p:nvSpPr>
                <p:spPr>
                  <a:xfrm>
                    <a:off x="1792970" y="4471910"/>
                    <a:ext cx="6256800" cy="2134967"/>
                  </a:xfrm>
                  <a:prstGeom prst="rect">
                    <a:avLst/>
                  </a:prstGeom>
                  <a:solidFill>
                    <a:srgbClr val="D8026D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grpSp>
                <p:nvGrpSpPr>
                  <p:cNvPr id="12" name="群組 11">
                    <a:extLst>
                      <a:ext uri="{FF2B5EF4-FFF2-40B4-BE49-F238E27FC236}">
                        <a16:creationId xmlns:a16="http://schemas.microsoft.com/office/drawing/2014/main" id="{59A4B123-2076-46EB-8D2C-F23B06E29BB2}"/>
                      </a:ext>
                    </a:extLst>
                  </p:cNvPr>
                  <p:cNvGrpSpPr/>
                  <p:nvPr/>
                </p:nvGrpSpPr>
                <p:grpSpPr>
                  <a:xfrm>
                    <a:off x="3920564" y="4501250"/>
                    <a:ext cx="4117016" cy="2061489"/>
                    <a:chOff x="3920564" y="4171906"/>
                    <a:chExt cx="4117016" cy="2061489"/>
                  </a:xfrm>
                </p:grpSpPr>
                <p:sp>
                  <p:nvSpPr>
                    <p:cNvPr id="134" name="圓角矩形 133"/>
                    <p:cNvSpPr/>
                    <p:nvPr/>
                  </p:nvSpPr>
                  <p:spPr>
                    <a:xfrm>
                      <a:off x="7047497" y="4994676"/>
                      <a:ext cx="990083" cy="871200"/>
                    </a:xfrm>
                    <a:prstGeom prst="roundRect">
                      <a:avLst/>
                    </a:prstGeom>
                    <a:solidFill>
                      <a:srgbClr val="F3DEDD"/>
                    </a:solidFill>
                    <a:ln w="38100">
                      <a:solidFill>
                        <a:srgbClr val="FE50A7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18000" tIns="18000" rIns="18000" bIns="18000" rtlCol="0" anchor="ctr">
                      <a:noAutofit/>
                    </a:bodyPr>
                    <a:lstStyle/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畜產加工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</a:p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分析化學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</a:p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冷凍冷藏學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</a:p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品質管制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</a:p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食品檢驗分析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</a:p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食品包裝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</a:p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食品營養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  <a:endParaRPr lang="zh-TW" altLang="zh-TW" sz="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p:txBody>
                </p:sp>
                <p:sp>
                  <p:nvSpPr>
                    <p:cNvPr id="66" name="圓角矩形 65"/>
                    <p:cNvSpPr/>
                    <p:nvPr/>
                  </p:nvSpPr>
                  <p:spPr>
                    <a:xfrm>
                      <a:off x="6005894" y="4181430"/>
                      <a:ext cx="987772" cy="737045"/>
                    </a:xfrm>
                    <a:prstGeom prst="roundRect">
                      <a:avLst/>
                    </a:prstGeom>
                    <a:solidFill>
                      <a:srgbClr val="F3DEDD"/>
                    </a:solidFill>
                    <a:ln w="38100">
                      <a:solidFill>
                        <a:srgbClr val="FE50A7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18000" tIns="18000" rIns="18000" bIns="18000" rtlCol="0" anchor="ctr">
                      <a:noAutofit/>
                    </a:bodyPr>
                    <a:lstStyle/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應用數學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3)</a:t>
                      </a:r>
                    </a:p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應用英文進階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1)</a:t>
                      </a:r>
                      <a:r>
                        <a:rPr lang="zh-TW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</a:p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生活化學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</a:p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國學常識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</a:p>
                  </p:txBody>
                </p:sp>
                <p:sp>
                  <p:nvSpPr>
                    <p:cNvPr id="142" name="圓角矩形 141"/>
                    <p:cNvSpPr/>
                    <p:nvPr/>
                  </p:nvSpPr>
                  <p:spPr>
                    <a:xfrm>
                      <a:off x="7048241" y="4181429"/>
                      <a:ext cx="987772" cy="737045"/>
                    </a:xfrm>
                    <a:prstGeom prst="roundRect">
                      <a:avLst/>
                    </a:prstGeom>
                    <a:solidFill>
                      <a:srgbClr val="F3DEDD"/>
                    </a:solidFill>
                    <a:ln w="38100">
                      <a:solidFill>
                        <a:srgbClr val="FE50A7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18000" tIns="18000" rIns="18000" bIns="18000" rtlCol="0" anchor="ctr">
                      <a:noAutofit/>
                    </a:bodyPr>
                    <a:lstStyle/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應用數學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3)</a:t>
                      </a:r>
                    </a:p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應用英文進階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1)</a:t>
                      </a:r>
                      <a:r>
                        <a:rPr lang="zh-TW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生活化學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</a:p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國學常識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endParaRPr lang="zh-TW" altLang="zh-TW" sz="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p:txBody>
                </p:sp>
                <p:sp>
                  <p:nvSpPr>
                    <p:cNvPr id="137" name="圓角矩形 136"/>
                    <p:cNvSpPr/>
                    <p:nvPr/>
                  </p:nvSpPr>
                  <p:spPr>
                    <a:xfrm>
                      <a:off x="3938677" y="5916595"/>
                      <a:ext cx="990000" cy="316800"/>
                    </a:xfrm>
                    <a:prstGeom prst="roundRect">
                      <a:avLst/>
                    </a:prstGeom>
                    <a:solidFill>
                      <a:srgbClr val="F3DEDD"/>
                    </a:solidFill>
                    <a:ln w="38100">
                      <a:solidFill>
                        <a:srgbClr val="FE50A7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18000" tIns="18000" rIns="18000" bIns="18000" rtlCol="0" anchor="ctr">
                      <a:normAutofit/>
                    </a:bodyPr>
                    <a:lstStyle/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水產加工實習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3)</a:t>
                      </a:r>
                    </a:p>
                  </p:txBody>
                </p:sp>
                <p:sp>
                  <p:nvSpPr>
                    <p:cNvPr id="139" name="圓角矩形 138"/>
                    <p:cNvSpPr/>
                    <p:nvPr/>
                  </p:nvSpPr>
                  <p:spPr>
                    <a:xfrm>
                      <a:off x="4969881" y="5916595"/>
                      <a:ext cx="990000" cy="316800"/>
                    </a:xfrm>
                    <a:prstGeom prst="roundRect">
                      <a:avLst/>
                    </a:prstGeom>
                    <a:solidFill>
                      <a:srgbClr val="F3DEDD"/>
                    </a:solidFill>
                    <a:ln w="38100">
                      <a:solidFill>
                        <a:srgbClr val="FE50A7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18000" tIns="18000" rIns="18000" bIns="18000" rtlCol="0" anchor="ctr">
                      <a:normAutofit/>
                    </a:bodyPr>
                    <a:lstStyle/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水產加工實習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3)</a:t>
                      </a:r>
                    </a:p>
                  </p:txBody>
                </p:sp>
                <p:sp>
                  <p:nvSpPr>
                    <p:cNvPr id="141" name="圓角矩形 140"/>
                    <p:cNvSpPr/>
                    <p:nvPr/>
                  </p:nvSpPr>
                  <p:spPr>
                    <a:xfrm>
                      <a:off x="7032470" y="5916595"/>
                      <a:ext cx="990000" cy="316800"/>
                    </a:xfrm>
                    <a:prstGeom prst="roundRect">
                      <a:avLst/>
                    </a:prstGeom>
                    <a:solidFill>
                      <a:srgbClr val="F3DEDD"/>
                    </a:solidFill>
                    <a:ln w="38100">
                      <a:solidFill>
                        <a:srgbClr val="FE50A7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18000" tIns="18000" rIns="18000" bIns="18000" rtlCol="0" anchor="ctr">
                      <a:normAutofit/>
                    </a:bodyPr>
                    <a:lstStyle/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果蔬加工專題實習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  <a:endParaRPr lang="zh-TW" altLang="zh-TW" sz="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p:txBody>
                </p:sp>
                <p:sp>
                  <p:nvSpPr>
                    <p:cNvPr id="151" name="圓角矩形 150"/>
                    <p:cNvSpPr/>
                    <p:nvPr/>
                  </p:nvSpPr>
                  <p:spPr>
                    <a:xfrm>
                      <a:off x="6003666" y="5916595"/>
                      <a:ext cx="990000" cy="316800"/>
                    </a:xfrm>
                    <a:prstGeom prst="roundRect">
                      <a:avLst/>
                    </a:prstGeom>
                    <a:solidFill>
                      <a:srgbClr val="F3DEDD"/>
                    </a:solidFill>
                    <a:ln w="38100">
                      <a:solidFill>
                        <a:srgbClr val="FE50A7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18000" tIns="18000" rIns="18000" bIns="18000" rtlCol="0" anchor="ctr">
                      <a:normAutofit/>
                    </a:bodyPr>
                    <a:lstStyle/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食品加工專題實習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  <a:endParaRPr lang="zh-TW" altLang="zh-TW" sz="7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p:txBody>
                </p:sp>
                <p:sp>
                  <p:nvSpPr>
                    <p:cNvPr id="172" name="圓角矩形 65">
                      <a:extLst>
                        <a:ext uri="{FF2B5EF4-FFF2-40B4-BE49-F238E27FC236}">
                          <a16:creationId xmlns:a16="http://schemas.microsoft.com/office/drawing/2014/main" id="{282BCAD4-C012-4608-A608-4953256625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0564" y="4171906"/>
                      <a:ext cx="987772" cy="737045"/>
                    </a:xfrm>
                    <a:prstGeom prst="roundRect">
                      <a:avLst/>
                    </a:prstGeom>
                    <a:solidFill>
                      <a:srgbClr val="F3DEDD"/>
                    </a:solidFill>
                    <a:ln w="38100">
                      <a:solidFill>
                        <a:srgbClr val="FE50A7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18000" tIns="18000" rIns="18000" bIns="18000" rtlCol="0" anchor="ctr">
                      <a:noAutofit/>
                    </a:bodyPr>
                    <a:lstStyle/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應用數學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1)</a:t>
                      </a:r>
                    </a:p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應用英文進階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1)</a:t>
                      </a:r>
                      <a:r>
                        <a:rPr lang="zh-TW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</a:p>
                    <a:p>
                      <a:endParaRPr lang="en-US" altLang="zh-TW" sz="8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p:txBody>
                </p:sp>
                <p:sp>
                  <p:nvSpPr>
                    <p:cNvPr id="173" name="圓角矩形 65">
                      <a:extLst>
                        <a:ext uri="{FF2B5EF4-FFF2-40B4-BE49-F238E27FC236}">
                          <a16:creationId xmlns:a16="http://schemas.microsoft.com/office/drawing/2014/main" id="{62C233EF-A56F-42CF-B55F-1735253F89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2109" y="4177669"/>
                      <a:ext cx="987772" cy="737045"/>
                    </a:xfrm>
                    <a:prstGeom prst="roundRect">
                      <a:avLst/>
                    </a:prstGeom>
                    <a:solidFill>
                      <a:srgbClr val="F3DEDD"/>
                    </a:solidFill>
                    <a:ln w="38100">
                      <a:solidFill>
                        <a:srgbClr val="FE50A7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18000" tIns="18000" rIns="18000" bIns="18000" rtlCol="0" anchor="ctr">
                      <a:noAutofit/>
                    </a:bodyPr>
                    <a:lstStyle/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應用數學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1)</a:t>
                      </a:r>
                    </a:p>
                    <a:p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應用英文進階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1)</a:t>
                      </a:r>
                      <a:r>
                        <a:rPr lang="zh-TW" altLang="zh-TW" sz="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</a:p>
                    <a:p>
                      <a:endParaRPr lang="en-US" altLang="zh-TW" sz="8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p:txBody>
                </p:sp>
                <p:sp>
                  <p:nvSpPr>
                    <p:cNvPr id="133" name="圓角矩形 132"/>
                    <p:cNvSpPr/>
                    <p:nvPr/>
                  </p:nvSpPr>
                  <p:spPr>
                    <a:xfrm>
                      <a:off x="5984492" y="4992260"/>
                      <a:ext cx="1050806" cy="872275"/>
                    </a:xfrm>
                    <a:prstGeom prst="roundRect">
                      <a:avLst/>
                    </a:prstGeom>
                    <a:solidFill>
                      <a:srgbClr val="F3DEDD"/>
                    </a:solidFill>
                    <a:ln w="38100">
                      <a:solidFill>
                        <a:srgbClr val="FE50A7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18000" tIns="18000" rIns="18000" bIns="18000" rtlCol="0" anchor="ctr">
                      <a:noAutofit/>
                    </a:bodyPr>
                    <a:lstStyle/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食品安全與衛生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3)</a:t>
                      </a:r>
                    </a:p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農產加工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</a:p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分析化學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</a:p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冷凍冷藏學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</a:p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品質管制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</a:p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食品檢驗分析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</a:p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食品添加物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</a:p>
                    <a:p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食品網購平台建置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</a:t>
                      </a:r>
                      <a:r>
                        <a:rPr lang="en-US" altLang="zh-TW" sz="7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2)</a:t>
                      </a:r>
                    </a:p>
                  </p:txBody>
                </p:sp>
              </p:grpSp>
            </p:grpSp>
            <p:grpSp>
              <p:nvGrpSpPr>
                <p:cNvPr id="5" name="群組 4"/>
                <p:cNvGrpSpPr/>
                <p:nvPr/>
              </p:nvGrpSpPr>
              <p:grpSpPr>
                <a:xfrm>
                  <a:off x="55429" y="596977"/>
                  <a:ext cx="7903025" cy="6028898"/>
                  <a:chOff x="55429" y="596977"/>
                  <a:chExt cx="7903025" cy="6028898"/>
                </a:xfrm>
              </p:grpSpPr>
              <p:sp>
                <p:nvSpPr>
                  <p:cNvPr id="253" name="圓角矩形 88">
                    <a:extLst>
                      <a:ext uri="{FF2B5EF4-FFF2-40B4-BE49-F238E27FC236}">
                        <a16:creationId xmlns:a16="http://schemas.microsoft.com/office/drawing/2014/main" id="{DD8922AC-7466-4EE3-81E4-241E05B72A0F}"/>
                      </a:ext>
                    </a:extLst>
                  </p:cNvPr>
                  <p:cNvSpPr/>
                  <p:nvPr/>
                </p:nvSpPr>
                <p:spPr>
                  <a:xfrm>
                    <a:off x="858918" y="3193262"/>
                    <a:ext cx="806400" cy="280556"/>
                  </a:xfrm>
                  <a:prstGeom prst="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38100">
                    <a:solidFill>
                      <a:srgbClr val="9933FF"/>
                    </a:solidFill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lIns="18000" tIns="18000" rIns="18000" bIns="18000" rtlCol="0" anchor="ctr">
                    <a:normAutofit/>
                  </a:bodyPr>
                  <a:lstStyle/>
                  <a:p>
                    <a:pPr marL="90488" lvl="0" indent="-90488"/>
                    <a:r>
                      <a:rPr lang="zh-TW" altLang="en-US" sz="1400" b="1" dirty="0">
                        <a:solidFill>
                          <a:prstClr val="black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rPr>
                      <a:t>專業科目</a:t>
                    </a:r>
                  </a:p>
                </p:txBody>
              </p:sp>
              <p:grpSp>
                <p:nvGrpSpPr>
                  <p:cNvPr id="6" name="群組 5"/>
                  <p:cNvGrpSpPr/>
                  <p:nvPr/>
                </p:nvGrpSpPr>
                <p:grpSpPr>
                  <a:xfrm>
                    <a:off x="55429" y="596977"/>
                    <a:ext cx="7903025" cy="6028898"/>
                    <a:chOff x="55429" y="598067"/>
                    <a:chExt cx="7903025" cy="6028898"/>
                  </a:xfrm>
                </p:grpSpPr>
                <p:grpSp>
                  <p:nvGrpSpPr>
                    <p:cNvPr id="3" name="群組 2"/>
                    <p:cNvGrpSpPr/>
                    <p:nvPr/>
                  </p:nvGrpSpPr>
                  <p:grpSpPr>
                    <a:xfrm>
                      <a:off x="1701652" y="2699395"/>
                      <a:ext cx="6256802" cy="1232370"/>
                      <a:chOff x="1720551" y="3060386"/>
                      <a:chExt cx="6256786" cy="1232370"/>
                    </a:xfrm>
                  </p:grpSpPr>
                  <p:grpSp>
                    <p:nvGrpSpPr>
                      <p:cNvPr id="2" name="群組 1"/>
                      <p:cNvGrpSpPr/>
                      <p:nvPr/>
                    </p:nvGrpSpPr>
                    <p:grpSpPr>
                      <a:xfrm>
                        <a:off x="1720551" y="3060386"/>
                        <a:ext cx="6256786" cy="1232370"/>
                        <a:chOff x="1715468" y="3080130"/>
                        <a:chExt cx="6256786" cy="1232370"/>
                      </a:xfrm>
                    </p:grpSpPr>
                    <p:grpSp>
                      <p:nvGrpSpPr>
                        <p:cNvPr id="40" name="群組 39"/>
                        <p:cNvGrpSpPr/>
                        <p:nvPr/>
                      </p:nvGrpSpPr>
                      <p:grpSpPr>
                        <a:xfrm>
                          <a:off x="1715468" y="3080130"/>
                          <a:ext cx="6256786" cy="1232370"/>
                          <a:chOff x="2872595" y="3334509"/>
                          <a:chExt cx="6914707" cy="951235"/>
                        </a:xfrm>
                      </p:grpSpPr>
                      <p:sp>
                        <p:nvSpPr>
                          <p:cNvPr id="27" name="矩形 26"/>
                          <p:cNvSpPr/>
                          <p:nvPr/>
                        </p:nvSpPr>
                        <p:spPr>
                          <a:xfrm>
                            <a:off x="2872595" y="3334509"/>
                            <a:ext cx="6914707" cy="951235"/>
                          </a:xfrm>
                          <a:prstGeom prst="rect">
                            <a:avLst/>
                          </a:prstGeom>
                          <a:solidFill>
                            <a:srgbClr val="6231A9"/>
                          </a:solidFill>
                          <a:ln w="38100"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4">
                              <a:shade val="50000"/>
                            </a:schemeClr>
                          </a:lnRef>
                          <a:fillRef idx="1">
                            <a:schemeClr val="accent4"/>
                          </a:fillRef>
                          <a:effectRef idx="0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</p:txBody>
                      </p:sp>
                      <p:grpSp>
                        <p:nvGrpSpPr>
                          <p:cNvPr id="19" name="群組 18"/>
                          <p:cNvGrpSpPr/>
                          <p:nvPr/>
                        </p:nvGrpSpPr>
                        <p:grpSpPr>
                          <a:xfrm>
                            <a:off x="2911671" y="3364677"/>
                            <a:ext cx="6841898" cy="904187"/>
                            <a:chOff x="2911671" y="3313552"/>
                            <a:chExt cx="6841898" cy="904187"/>
                          </a:xfrm>
                        </p:grpSpPr>
                        <p:sp>
                          <p:nvSpPr>
                            <p:cNvPr id="33" name="圓角矩形 32"/>
                            <p:cNvSpPr/>
                            <p:nvPr/>
                          </p:nvSpPr>
                          <p:spPr>
                            <a:xfrm>
                              <a:off x="7529442" y="3939800"/>
                              <a:ext cx="1086142" cy="277875"/>
                            </a:xfrm>
                            <a:prstGeom prst="roundRect">
                              <a:avLst/>
                            </a:prstGeom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n w="38100">
                              <a:solidFill>
                                <a:srgbClr val="9933FF"/>
                              </a:solidFill>
                            </a:ln>
                          </p:spPr>
                          <p:style>
                            <a:lnRef idx="1">
                              <a:schemeClr val="accent4"/>
                            </a:lnRef>
                            <a:fillRef idx="2">
                              <a:schemeClr val="accent4"/>
                            </a:fillRef>
                            <a:effectRef idx="1">
                              <a:schemeClr val="accent4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lIns="18000" tIns="18000" rIns="18000" bIns="18000" rtlCol="0" anchor="ctr">
                              <a:normAutofit/>
                            </a:bodyPr>
                            <a:lstStyle/>
                            <a:p>
                              <a:r>
                                <a:rPr lang="zh-TW" altLang="zh-TW" sz="800" dirty="0">
                                  <a:solidFill>
                                    <a:schemeClr val="tx1"/>
                                  </a:solidFill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專題實作</a:t>
                              </a:r>
                              <a:r>
                                <a:rPr lang="en-US" altLang="zh-TW" sz="800" dirty="0">
                                  <a:solidFill>
                                    <a:schemeClr val="tx1"/>
                                  </a:solidFill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(1)</a:t>
                              </a:r>
                            </a:p>
                          </p:txBody>
                        </p:sp>
                        <p:sp>
                          <p:nvSpPr>
                            <p:cNvPr id="34" name="圓角矩形 33"/>
                            <p:cNvSpPr/>
                            <p:nvPr/>
                          </p:nvSpPr>
                          <p:spPr>
                            <a:xfrm>
                              <a:off x="8667427" y="3939864"/>
                              <a:ext cx="1086142" cy="277875"/>
                            </a:xfrm>
                            <a:prstGeom prst="roundRect">
                              <a:avLst/>
                            </a:prstGeom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n w="38100">
                              <a:solidFill>
                                <a:srgbClr val="9933FF"/>
                              </a:solidFill>
                            </a:ln>
                          </p:spPr>
                          <p:style>
                            <a:lnRef idx="1">
                              <a:schemeClr val="accent4"/>
                            </a:lnRef>
                            <a:fillRef idx="2">
                              <a:schemeClr val="accent4"/>
                            </a:fillRef>
                            <a:effectRef idx="1">
                              <a:schemeClr val="accent4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lIns="18000" tIns="18000" rIns="18000" bIns="18000" rtlCol="0" anchor="ctr">
                              <a:noAutofit/>
                            </a:bodyPr>
                            <a:lstStyle/>
                            <a:p>
                              <a:r>
                                <a:rPr lang="zh-TW" altLang="zh-TW" sz="800" dirty="0">
                                  <a:solidFill>
                                    <a:schemeClr val="tx1"/>
                                  </a:solidFill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專題實作</a:t>
                              </a:r>
                              <a:r>
                                <a:rPr lang="en-US" altLang="zh-TW" sz="800" dirty="0">
                                  <a:solidFill>
                                    <a:schemeClr val="tx1"/>
                                  </a:solidFill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(1) </a:t>
                              </a:r>
                            </a:p>
                          </p:txBody>
                        </p:sp>
                        <p:sp>
                          <p:nvSpPr>
                            <p:cNvPr id="105" name="圓角矩形 104"/>
                            <p:cNvSpPr/>
                            <p:nvPr/>
                          </p:nvSpPr>
                          <p:spPr>
                            <a:xfrm>
                              <a:off x="2911671" y="3313552"/>
                              <a:ext cx="1086142" cy="277875"/>
                            </a:xfrm>
                            <a:prstGeom prst="roundRect">
                              <a:avLst/>
                            </a:prstGeom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n w="38100">
                              <a:solidFill>
                                <a:srgbClr val="9933FF"/>
                              </a:solidFill>
                            </a:ln>
                          </p:spPr>
                          <p:style>
                            <a:lnRef idx="1">
                              <a:schemeClr val="accent4"/>
                            </a:lnRef>
                            <a:fillRef idx="2">
                              <a:schemeClr val="accent4"/>
                            </a:fillRef>
                            <a:effectRef idx="1">
                              <a:schemeClr val="accent4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lIns="18000" tIns="18000" rIns="18000" bIns="18000" rtlCol="0" anchor="ctr">
                              <a:noAutofit/>
                            </a:bodyPr>
                            <a:lstStyle/>
                            <a:p>
                              <a:r>
                                <a:rPr lang="zh-TW" altLang="en-US" sz="800" dirty="0">
                                  <a:solidFill>
                                    <a:schemeClr val="tx1"/>
                                  </a:solidFill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基礎數學</a:t>
                              </a:r>
                              <a:r>
                                <a:rPr lang="en-US" altLang="zh-TW" sz="800" dirty="0">
                                  <a:solidFill>
                                    <a:schemeClr val="tx1"/>
                                  </a:solidFill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(1)</a:t>
                              </a:r>
                            </a:p>
                            <a:p>
                              <a:r>
                                <a:rPr lang="zh-TW" altLang="en-US" sz="800" dirty="0">
                                  <a:solidFill>
                                    <a:schemeClr val="tx1"/>
                                  </a:solidFill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應用英文</a:t>
                              </a:r>
                              <a:r>
                                <a:rPr lang="en-US" altLang="zh-TW" sz="800" dirty="0">
                                  <a:solidFill>
                                    <a:schemeClr val="tx1"/>
                                  </a:solidFill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(1)</a:t>
                              </a:r>
                            </a:p>
                          </p:txBody>
                        </p:sp>
                        <p:sp>
                          <p:nvSpPr>
                            <p:cNvPr id="106" name="圓角矩形 105"/>
                            <p:cNvSpPr/>
                            <p:nvPr/>
                          </p:nvSpPr>
                          <p:spPr>
                            <a:xfrm>
                              <a:off x="4050753" y="3315900"/>
                              <a:ext cx="1086142" cy="277875"/>
                            </a:xfrm>
                            <a:prstGeom prst="roundRect">
                              <a:avLst>
                                <a:gd name="adj" fmla="val 18604"/>
                              </a:avLst>
                            </a:prstGeom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n w="38100">
                              <a:solidFill>
                                <a:srgbClr val="9933FF"/>
                              </a:solidFill>
                            </a:ln>
                          </p:spPr>
                          <p:style>
                            <a:lnRef idx="1">
                              <a:schemeClr val="accent4"/>
                            </a:lnRef>
                            <a:fillRef idx="2">
                              <a:schemeClr val="accent4"/>
                            </a:fillRef>
                            <a:effectRef idx="1">
                              <a:schemeClr val="accent4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lIns="18000" tIns="18000" rIns="18000" bIns="18000" rtlCol="0" anchor="ctr">
                              <a:noAutofit/>
                            </a:bodyPr>
                            <a:lstStyle/>
                            <a:p>
                              <a:r>
                                <a:rPr lang="zh-TW" altLang="en-US" sz="800" dirty="0">
                                  <a:solidFill>
                                    <a:schemeClr val="tx1"/>
                                  </a:solidFill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基礎數學</a:t>
                              </a:r>
                              <a:r>
                                <a:rPr lang="en-US" altLang="zh-TW" sz="800" dirty="0">
                                  <a:solidFill>
                                    <a:schemeClr val="tx1"/>
                                  </a:solidFill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(1)</a:t>
                              </a:r>
                            </a:p>
                            <a:p>
                              <a:r>
                                <a:rPr lang="zh-TW" altLang="en-US" sz="800" dirty="0">
                                  <a:solidFill>
                                    <a:schemeClr val="tx1"/>
                                  </a:solidFill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應用英文</a:t>
                              </a:r>
                              <a:r>
                                <a:rPr lang="en-US" altLang="zh-TW" sz="800" dirty="0">
                                  <a:solidFill>
                                    <a:schemeClr val="tx1"/>
                                  </a:solidFill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(1)</a:t>
                              </a:r>
                            </a:p>
                          </p:txBody>
                        </p:sp>
                      </p:grpSp>
                    </p:grpSp>
                    <p:sp>
                      <p:nvSpPr>
                        <p:cNvPr id="256" name="圓角矩形 104">
                          <a:extLst>
                            <a:ext uri="{FF2B5EF4-FFF2-40B4-BE49-F238E27FC236}">
                              <a16:creationId xmlns:a16="http://schemas.microsoft.com/office/drawing/2014/main" id="{940D74F6-7EF7-4F51-8104-E5B0656676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55630" y="3531228"/>
                          <a:ext cx="982797" cy="360000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9933FF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2">
                          <a:schemeClr val="accent4"/>
                        </a:fillRef>
                        <a:effectRef idx="1">
                          <a:schemeClr val="accent4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rmAutofit/>
                        </a:bodyPr>
                        <a:lstStyle/>
                        <a:p>
                          <a:r>
                            <a:rPr lang="zh-TW" altLang="en-US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食品概論</a:t>
                          </a:r>
                          <a:r>
                            <a:rPr lang="en-US" altLang="zh-TW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(3)</a:t>
                          </a:r>
                        </a:p>
                      </p:txBody>
                    </p:sp>
                    <p:sp>
                      <p:nvSpPr>
                        <p:cNvPr id="257" name="圓角矩形 105">
                          <a:extLst>
                            <a:ext uri="{FF2B5EF4-FFF2-40B4-BE49-F238E27FC236}">
                              <a16:creationId xmlns:a16="http://schemas.microsoft.com/office/drawing/2014/main" id="{A7714F39-8FD7-414C-BEDD-E5200E0338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8738" y="3531228"/>
                          <a:ext cx="982797" cy="360000"/>
                        </a:xfrm>
                        <a:prstGeom prst="roundRect">
                          <a:avLst>
                            <a:gd name="adj" fmla="val 18604"/>
                          </a:avLst>
                        </a:pr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9933FF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2">
                          <a:schemeClr val="accent4"/>
                        </a:fillRef>
                        <a:effectRef idx="1">
                          <a:schemeClr val="accent4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rmAutofit/>
                        </a:bodyPr>
                        <a:lstStyle/>
                        <a:p>
                          <a:r>
                            <a:rPr lang="zh-TW" altLang="en-US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水產加工</a:t>
                          </a:r>
                          <a:r>
                            <a:rPr lang="en-US" altLang="zh-TW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(3)</a:t>
                          </a:r>
                        </a:p>
                      </p:txBody>
                    </p:sp>
                    <p:sp>
                      <p:nvSpPr>
                        <p:cNvPr id="258" name="圓角矩形 104">
                          <a:extLst>
                            <a:ext uri="{FF2B5EF4-FFF2-40B4-BE49-F238E27FC236}">
                              <a16:creationId xmlns:a16="http://schemas.microsoft.com/office/drawing/2014/main" id="{71EE7BC2-4343-4806-AB06-EBB40B5811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24208" y="3531228"/>
                          <a:ext cx="982797" cy="360000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9933FF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2">
                          <a:schemeClr val="accent4"/>
                        </a:fillRef>
                        <a:effectRef idx="1">
                          <a:schemeClr val="accent4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rmAutofit/>
                        </a:bodyPr>
                        <a:lstStyle/>
                        <a:p>
                          <a:r>
                            <a:rPr lang="zh-TW" altLang="en-US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進階食品加工</a:t>
                          </a:r>
                          <a:r>
                            <a:rPr lang="en-US" altLang="zh-TW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(2)</a:t>
                          </a:r>
                        </a:p>
                      </p:txBody>
                    </p:sp>
                    <p:sp>
                      <p:nvSpPr>
                        <p:cNvPr id="259" name="圓角矩形 105">
                          <a:extLst>
                            <a:ext uri="{FF2B5EF4-FFF2-40B4-BE49-F238E27FC236}">
                              <a16:creationId xmlns:a16="http://schemas.microsoft.com/office/drawing/2014/main" id="{865606B7-73D9-4427-897C-3AC6D35261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78696" y="3535365"/>
                          <a:ext cx="982797" cy="360000"/>
                        </a:xfrm>
                        <a:prstGeom prst="roundRect">
                          <a:avLst>
                            <a:gd name="adj" fmla="val 18604"/>
                          </a:avLst>
                        </a:pr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9933FF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2">
                          <a:schemeClr val="accent4"/>
                        </a:fillRef>
                        <a:effectRef idx="1">
                          <a:schemeClr val="accent4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rmAutofit/>
                        </a:bodyPr>
                        <a:lstStyle/>
                        <a:p>
                          <a:r>
                            <a:rPr lang="zh-TW" altLang="en-US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進階食品加工</a:t>
                          </a:r>
                          <a:r>
                            <a:rPr lang="en-US" altLang="zh-TW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(2)</a:t>
                          </a:r>
                        </a:p>
                      </p:txBody>
                    </p:sp>
                    <p:sp>
                      <p:nvSpPr>
                        <p:cNvPr id="260" name="圓角矩形 104">
                          <a:extLst>
                            <a:ext uri="{FF2B5EF4-FFF2-40B4-BE49-F238E27FC236}">
                              <a16:creationId xmlns:a16="http://schemas.microsoft.com/office/drawing/2014/main" id="{5DFAFBD4-B999-4FC4-9AED-8A854D6E6C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31484" y="3531228"/>
                          <a:ext cx="982797" cy="360000"/>
                        </a:xfrm>
                        <a:prstGeom prst="roundRect">
                          <a:avLst/>
                        </a:pr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n w="38100">
                          <a:solidFill>
                            <a:srgbClr val="9933FF"/>
                          </a:solidFill>
                        </a:ln>
                      </p:spPr>
                      <p:style>
                        <a:lnRef idx="1">
                          <a:schemeClr val="accent4"/>
                        </a:lnRef>
                        <a:fillRef idx="2">
                          <a:schemeClr val="accent4"/>
                        </a:fillRef>
                        <a:effectRef idx="1">
                          <a:schemeClr val="accent4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rmAutofit/>
                        </a:bodyPr>
                        <a:lstStyle/>
                        <a:p>
                          <a:r>
                            <a:rPr lang="zh-TW" altLang="en-US" sz="7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進階食品化學與分析</a:t>
                          </a:r>
                          <a:r>
                            <a:rPr lang="en-US" altLang="zh-TW" sz="7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(1)</a:t>
                          </a:r>
                          <a:r>
                            <a:rPr lang="zh-TW" altLang="en-US" sz="7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進階食品微生物</a:t>
                          </a:r>
                          <a:r>
                            <a:rPr lang="en-US" altLang="zh-TW" sz="7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(1)</a:t>
                          </a:r>
                        </a:p>
                      </p:txBody>
                    </p:sp>
                  </p:grpSp>
                  <p:sp>
                    <p:nvSpPr>
                      <p:cNvPr id="261" name="圓角矩形 105">
                        <a:extLst>
                          <a:ext uri="{FF2B5EF4-FFF2-40B4-BE49-F238E27FC236}">
                            <a16:creationId xmlns:a16="http://schemas.microsoft.com/office/drawing/2014/main" id="{05709704-9719-4D65-8B97-EE9304EFFF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5449" y="3515621"/>
                        <a:ext cx="982797" cy="360000"/>
                      </a:xfrm>
                      <a:prstGeom prst="roundRect">
                        <a:avLst>
                          <a:gd name="adj" fmla="val 18604"/>
                        </a:avLst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9933FF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lIns="18000" tIns="18000" rIns="18000" bIns="18000" rtlCol="0" anchor="ctr">
                        <a:normAutofit fontScale="85000" lnSpcReduction="20000"/>
                      </a:bodyPr>
                      <a:lstStyle/>
                      <a:p>
                        <a:r>
                          <a:rPr lang="zh-TW" altLang="en-US" sz="8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水產化學</a:t>
                        </a:r>
                        <a:r>
                          <a:rPr lang="en-US" altLang="zh-TW" sz="8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(3)</a:t>
                        </a:r>
                      </a:p>
                      <a:p>
                        <a:r>
                          <a:rPr lang="zh-TW" altLang="en-US" sz="8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進階食品化學與分析</a:t>
                        </a:r>
                        <a:r>
                          <a:rPr lang="en-US" altLang="zh-TW" sz="8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(1)</a:t>
                        </a:r>
                      </a:p>
                      <a:p>
                        <a:r>
                          <a:rPr lang="zh-TW" altLang="en-US" sz="8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進階食品微生物</a:t>
                        </a:r>
                        <a:r>
                          <a:rPr lang="en-US" altLang="zh-TW" sz="8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(1)</a:t>
                        </a:r>
                      </a:p>
                    </p:txBody>
                  </p:sp>
                </p:grpSp>
                <p:sp>
                  <p:nvSpPr>
                    <p:cNvPr id="199" name="圓角矩形 198"/>
                    <p:cNvSpPr/>
                    <p:nvPr/>
                  </p:nvSpPr>
                  <p:spPr>
                    <a:xfrm>
                      <a:off x="55429" y="598067"/>
                      <a:ext cx="338389" cy="6028898"/>
                    </a:xfrm>
                    <a:prstGeom prst="roundRect">
                      <a:avLst/>
                    </a:prstGeom>
                    <a:solidFill>
                      <a:srgbClr val="FFFF00"/>
                    </a:solidFill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水產食品科課程地圖</a:t>
                      </a:r>
                    </a:p>
                  </p:txBody>
                </p:sp>
                <p:grpSp>
                  <p:nvGrpSpPr>
                    <p:cNvPr id="4" name="群組 3"/>
                    <p:cNvGrpSpPr/>
                    <p:nvPr/>
                  </p:nvGrpSpPr>
                  <p:grpSpPr>
                    <a:xfrm>
                      <a:off x="1701640" y="620688"/>
                      <a:ext cx="6256800" cy="2052000"/>
                      <a:chOff x="1701640" y="620688"/>
                      <a:chExt cx="6256800" cy="2052000"/>
                    </a:xfrm>
                  </p:grpSpPr>
                  <p:sp>
                    <p:nvSpPr>
                      <p:cNvPr id="54" name="矩形 53"/>
                      <p:cNvSpPr/>
                      <p:nvPr/>
                    </p:nvSpPr>
                    <p:spPr>
                      <a:xfrm>
                        <a:off x="1701640" y="620688"/>
                        <a:ext cx="6256800" cy="2052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5">
                          <a:shade val="50000"/>
                        </a:schemeClr>
                      </a:lnRef>
                      <a:fillRef idx="1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>
                          <a:latin typeface="標楷體" panose="03000509000000000000" pitchFamily="65" charset="-120"/>
                          <a:ea typeface="標楷體" panose="03000509000000000000" pitchFamily="65" charset="-120"/>
                        </a:endParaRPr>
                      </a:p>
                    </p:txBody>
                  </p:sp>
                  <p:grpSp>
                    <p:nvGrpSpPr>
                      <p:cNvPr id="23" name="群組 22"/>
                      <p:cNvGrpSpPr/>
                      <p:nvPr/>
                    </p:nvGrpSpPr>
                    <p:grpSpPr>
                      <a:xfrm>
                        <a:off x="1729908" y="655583"/>
                        <a:ext cx="6206767" cy="1965855"/>
                        <a:chOff x="2895984" y="1034741"/>
                        <a:chExt cx="6854155" cy="1968403"/>
                      </a:xfrm>
                    </p:grpSpPr>
                    <p:grpSp>
                      <p:nvGrpSpPr>
                        <p:cNvPr id="18" name="群組 17"/>
                        <p:cNvGrpSpPr/>
                        <p:nvPr/>
                      </p:nvGrpSpPr>
                      <p:grpSpPr>
                        <a:xfrm>
                          <a:off x="2906393" y="1034741"/>
                          <a:ext cx="6809129" cy="833185"/>
                          <a:chOff x="2906393" y="1176176"/>
                          <a:chExt cx="6809129" cy="833185"/>
                        </a:xfrm>
                      </p:grpSpPr>
                      <p:sp>
                        <p:nvSpPr>
                          <p:cNvPr id="55" name="圓角矩形 54"/>
                          <p:cNvSpPr/>
                          <p:nvPr/>
                        </p:nvSpPr>
                        <p:spPr>
                          <a:xfrm>
                            <a:off x="2906393" y="1177694"/>
                            <a:ext cx="1042097" cy="829073"/>
                          </a:xfrm>
                          <a:prstGeom prst="roundRect">
                            <a:avLst/>
                          </a:prstGeom>
                          <a:solidFill>
                            <a:srgbClr val="E2F5FE"/>
                          </a:solidFill>
                          <a:ln w="38100">
                            <a:solidFill>
                              <a:srgbClr val="00CCFF"/>
                            </a:solidFill>
                          </a:ln>
                        </p:spPr>
                        <p:style>
                          <a:lnRef idx="1">
                            <a:schemeClr val="accent5"/>
                          </a:lnRef>
                          <a:fillRef idx="2">
                            <a:schemeClr val="accent5"/>
                          </a:fillRef>
                          <a:effectRef idx="1">
                            <a:schemeClr val="accent5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lIns="18000" tIns="18000" rIns="18000" bIns="18000" rtlCol="0" anchor="ctr">
                            <a:normAutofit fontScale="77500" lnSpcReduction="20000"/>
                          </a:bodyPr>
                          <a:lstStyle/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國語文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(3)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   英語文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數學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	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歷史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化學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 	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音樂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(1)  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藝術生活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(1)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資訊科技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健護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(1)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     體育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 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全民國防教育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(1)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本土語言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/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臺灣手語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(1)</a:t>
                            </a:r>
                          </a:p>
                        </p:txBody>
                      </p:sp>
                      <p:sp>
                        <p:nvSpPr>
                          <p:cNvPr id="56" name="圓角矩形 55"/>
                          <p:cNvSpPr/>
                          <p:nvPr/>
                        </p:nvSpPr>
                        <p:spPr>
                          <a:xfrm>
                            <a:off x="5162072" y="1176592"/>
                            <a:ext cx="1041579" cy="829073"/>
                          </a:xfrm>
                          <a:prstGeom prst="roundRect">
                            <a:avLst/>
                          </a:prstGeom>
                          <a:solidFill>
                            <a:srgbClr val="E2F5FE"/>
                          </a:solidFill>
                          <a:ln w="38100">
                            <a:solidFill>
                              <a:srgbClr val="00CCFF"/>
                            </a:solidFill>
                          </a:ln>
                        </p:spPr>
                        <p:style>
                          <a:lnRef idx="1">
                            <a:schemeClr val="accent5"/>
                          </a:lnRef>
                          <a:fillRef idx="2">
                            <a:schemeClr val="accent5"/>
                          </a:fillRef>
                          <a:effectRef idx="1">
                            <a:schemeClr val="accent5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lIns="18000" tIns="18000" rIns="18000" bIns="18000" rtlCol="0" anchor="ctr">
                            <a:normAutofit/>
                          </a:bodyPr>
                          <a:lstStyle/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國語文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(3)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英語文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數學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    </a:t>
                            </a:r>
                            <a:r>
                              <a:rPr lang="zh-TW" altLang="en-US" sz="800" b="1" dirty="0">
                                <a:solidFill>
                                  <a:srgbClr val="7030A0"/>
                                </a:solidFill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 </a:t>
                            </a:r>
                            <a:endParaRPr lang="en-US" altLang="zh-TW" sz="800" b="1" dirty="0">
                              <a:solidFill>
                                <a:srgbClr val="7030A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solidFill>
                                  <a:schemeClr val="tx1"/>
                                </a:solidFill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公民與社會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體育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 </a:t>
                            </a:r>
                          </a:p>
                        </p:txBody>
                      </p:sp>
                      <p:sp>
                        <p:nvSpPr>
                          <p:cNvPr id="57" name="圓角矩形 56"/>
                          <p:cNvSpPr/>
                          <p:nvPr/>
                        </p:nvSpPr>
                        <p:spPr>
                          <a:xfrm>
                            <a:off x="6327775" y="1180288"/>
                            <a:ext cx="1041579" cy="829073"/>
                          </a:xfrm>
                          <a:prstGeom prst="roundRect">
                            <a:avLst/>
                          </a:prstGeom>
                          <a:solidFill>
                            <a:srgbClr val="E2F5FE"/>
                          </a:solidFill>
                          <a:ln w="38100">
                            <a:solidFill>
                              <a:srgbClr val="00CCFF"/>
                            </a:solidFill>
                          </a:ln>
                        </p:spPr>
                        <p:style>
                          <a:lnRef idx="1">
                            <a:schemeClr val="accent5"/>
                          </a:lnRef>
                          <a:fillRef idx="2">
                            <a:schemeClr val="accent5"/>
                          </a:fillRef>
                          <a:effectRef idx="1">
                            <a:schemeClr val="accent5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lIns="18000" tIns="18000" rIns="18000" bIns="18000" rtlCol="0" anchor="ctr">
                            <a:normAutofit/>
                          </a:bodyPr>
                          <a:lstStyle/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國語文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(3)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英語文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數學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  <a:r>
                              <a:rPr lang="zh-TW" altLang="en-US" sz="800" b="1" dirty="0">
                                <a:solidFill>
                                  <a:srgbClr val="7030A0"/>
                                </a:solidFill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 </a:t>
                            </a:r>
                            <a:endParaRPr lang="en-US" altLang="zh-TW" sz="800" b="1" dirty="0">
                              <a:solidFill>
                                <a:srgbClr val="7030A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solidFill>
                                  <a:schemeClr val="tx1"/>
                                </a:solidFill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物理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體育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</a:p>
                        </p:txBody>
                      </p:sp>
                      <p:sp>
                        <p:nvSpPr>
                          <p:cNvPr id="58" name="圓角矩形 57"/>
                          <p:cNvSpPr/>
                          <p:nvPr/>
                        </p:nvSpPr>
                        <p:spPr>
                          <a:xfrm>
                            <a:off x="7499518" y="1176176"/>
                            <a:ext cx="1041579" cy="829073"/>
                          </a:xfrm>
                          <a:prstGeom prst="roundRect">
                            <a:avLst/>
                          </a:prstGeom>
                          <a:solidFill>
                            <a:srgbClr val="E2F5FE"/>
                          </a:solidFill>
                          <a:ln w="38100">
                            <a:solidFill>
                              <a:srgbClr val="00CCFF"/>
                            </a:solidFill>
                          </a:ln>
                        </p:spPr>
                        <p:style>
                          <a:lnRef idx="1">
                            <a:schemeClr val="accent5"/>
                          </a:lnRef>
                          <a:fillRef idx="2">
                            <a:schemeClr val="accent5"/>
                          </a:fillRef>
                          <a:effectRef idx="1">
                            <a:schemeClr val="accent5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lIns="18000" tIns="18000" rIns="18000" bIns="18000" rtlCol="0" anchor="ctr">
                            <a:noAutofit/>
                          </a:bodyPr>
                          <a:lstStyle/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endParaRPr lang="en-US" altLang="zh-TW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endParaRPr lang="en-US" altLang="zh-TW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國語文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英語文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</a:t>
                            </a:r>
                            <a:r>
                              <a:rPr lang="en-US" altLang="zh-TW" sz="800" dirty="0">
                                <a:solidFill>
                                  <a:schemeClr val="tx1"/>
                                </a:solidFill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體育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  <a:endParaRPr lang="zh-TW" altLang="zh-TW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  <a:p>
                            <a:pPr algn="just"/>
                            <a:endParaRPr lang="zh-TW" altLang="zh-TW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endParaRPr lang="en-US" altLang="zh-TW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</p:txBody>
                      </p:sp>
                      <p:sp>
                        <p:nvSpPr>
                          <p:cNvPr id="59" name="圓角矩形 58"/>
                          <p:cNvSpPr/>
                          <p:nvPr/>
                        </p:nvSpPr>
                        <p:spPr>
                          <a:xfrm>
                            <a:off x="8673943" y="1176176"/>
                            <a:ext cx="1041579" cy="829073"/>
                          </a:xfrm>
                          <a:prstGeom prst="roundRect">
                            <a:avLst/>
                          </a:prstGeom>
                          <a:solidFill>
                            <a:srgbClr val="E2F5FE"/>
                          </a:solidFill>
                          <a:ln w="38100">
                            <a:solidFill>
                              <a:srgbClr val="00CCFF"/>
                            </a:solidFill>
                          </a:ln>
                        </p:spPr>
                        <p:style>
                          <a:lnRef idx="1">
                            <a:schemeClr val="accent5"/>
                          </a:lnRef>
                          <a:fillRef idx="2">
                            <a:schemeClr val="accent5"/>
                          </a:fillRef>
                          <a:effectRef idx="1">
                            <a:schemeClr val="accent5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lIns="18000" tIns="18000" rIns="18000" bIns="18000" rtlCol="0" anchor="ctr">
                            <a:noAutofit/>
                          </a:bodyPr>
                          <a:lstStyle/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endParaRPr lang="en-US" altLang="zh-TW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                                                   </a:t>
                            </a:r>
                            <a:endParaRPr lang="en-US" altLang="zh-TW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國</a:t>
                            </a:r>
                            <a:r>
                              <a:rPr lang="zh-TW" altLang="en-US" sz="800" dirty="0">
                                <a:solidFill>
                                  <a:prstClr val="black"/>
                                </a:solidFill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語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文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英</a:t>
                            </a:r>
                            <a:r>
                              <a:rPr lang="zh-TW" altLang="en-US" sz="800" dirty="0">
                                <a:solidFill>
                                  <a:prstClr val="black"/>
                                </a:solidFill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語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文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體育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  <a:r>
                              <a:rPr lang="zh-TW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 </a:t>
                            </a:r>
                            <a:endParaRPr lang="en-US" altLang="zh-TW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  <a:p>
                            <a:pPr algn="just"/>
                            <a:endParaRPr lang="en-US" altLang="zh-TW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  <a:p>
                            <a:pPr algn="just"/>
                            <a:endParaRPr lang="zh-TW" altLang="zh-TW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endParaRPr lang="en-US" altLang="zh-TW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endParaRPr>
                          </a:p>
                        </p:txBody>
                      </p:sp>
                      <p:sp>
                        <p:nvSpPr>
                          <p:cNvPr id="60" name="圓角矩形 59"/>
                          <p:cNvSpPr/>
                          <p:nvPr/>
                        </p:nvSpPr>
                        <p:spPr>
                          <a:xfrm>
                            <a:off x="4030303" y="1177694"/>
                            <a:ext cx="1041579" cy="829073"/>
                          </a:xfrm>
                          <a:prstGeom prst="roundRect">
                            <a:avLst/>
                          </a:prstGeom>
                          <a:solidFill>
                            <a:srgbClr val="E2F5FE"/>
                          </a:solidFill>
                          <a:ln w="38100">
                            <a:solidFill>
                              <a:srgbClr val="00CCFF"/>
                            </a:solidFill>
                          </a:ln>
                        </p:spPr>
                        <p:style>
                          <a:lnRef idx="1">
                            <a:schemeClr val="accent5"/>
                          </a:lnRef>
                          <a:fillRef idx="2">
                            <a:schemeClr val="accent5"/>
                          </a:fillRef>
                          <a:effectRef idx="1">
                            <a:schemeClr val="accent5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lIns="18000" tIns="18000" rIns="18000" bIns="18000" rtlCol="0" anchor="ctr">
                            <a:normAutofit fontScale="77500" lnSpcReduction="20000"/>
                          </a:bodyPr>
                          <a:lstStyle/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國語文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(3)	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英語文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 數學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     地理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生物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 	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音樂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(1)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藝術生活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(1)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生活科技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 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健護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(1) 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     體育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(2) 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solidFill>
                                  <a:prstClr val="black"/>
                                </a:solidFill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全民國防教育</a:t>
                            </a:r>
                            <a:r>
                              <a:rPr lang="en-US" altLang="zh-TW" sz="800" dirty="0">
                                <a:solidFill>
                                  <a:prstClr val="black"/>
                                </a:solidFill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(1)</a:t>
                            </a:r>
                          </a:p>
                          <a:p>
                            <a:pPr algn="just">
                              <a:tabLst>
                                <a:tab pos="449263" algn="l"/>
                              </a:tabLst>
                            </a:pP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本土語言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/</a:t>
                            </a:r>
                            <a:r>
                              <a:rPr lang="zh-TW" altLang="en-US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臺灣手語</a:t>
                            </a:r>
                            <a:r>
                              <a:rPr lang="en-US" altLang="zh-TW" sz="800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rPr>
                              <a:t>(1)</a:t>
                            </a:r>
                          </a:p>
                        </p:txBody>
                      </p:sp>
                    </p:grpSp>
                    <p:sp>
                      <p:nvSpPr>
                        <p:cNvPr id="97" name="圓角矩形 96"/>
                        <p:cNvSpPr/>
                        <p:nvPr/>
                      </p:nvSpPr>
                      <p:spPr>
                        <a:xfrm>
                          <a:off x="2895984" y="1965194"/>
                          <a:ext cx="1041579" cy="407327"/>
                        </a:xfrm>
                        <a:prstGeom prst="roundRect">
                          <a:avLst/>
                        </a:prstGeom>
                        <a:solidFill>
                          <a:srgbClr val="E2F5FE"/>
                        </a:solidFill>
                        <a:ln w="38100">
                          <a:solidFill>
                            <a:srgbClr val="00CCFF"/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rmAutofit/>
                        </a:bodyPr>
                        <a:lstStyle/>
                        <a:p>
                          <a:r>
                            <a:rPr lang="zh-TW" altLang="en-US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食品加工</a:t>
                          </a:r>
                          <a:r>
                            <a:rPr lang="en-US" altLang="zh-TW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(2)</a:t>
                          </a:r>
                        </a:p>
                      </p:txBody>
                    </p:sp>
                    <p:sp>
                      <p:nvSpPr>
                        <p:cNvPr id="98" name="圓角矩形 97"/>
                        <p:cNvSpPr/>
                        <p:nvPr/>
                      </p:nvSpPr>
                      <p:spPr>
                        <a:xfrm>
                          <a:off x="4030304" y="1965194"/>
                          <a:ext cx="1041579" cy="407327"/>
                        </a:xfrm>
                        <a:prstGeom prst="roundRect">
                          <a:avLst/>
                        </a:prstGeom>
                        <a:solidFill>
                          <a:srgbClr val="E2F5FE"/>
                        </a:solidFill>
                        <a:ln w="38100">
                          <a:solidFill>
                            <a:srgbClr val="00CCFF"/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rmAutofit/>
                        </a:bodyPr>
                        <a:lstStyle/>
                        <a:p>
                          <a:r>
                            <a:rPr lang="zh-TW" altLang="en-US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食品加工</a:t>
                          </a:r>
                          <a:r>
                            <a:rPr lang="en-US" altLang="zh-TW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(2)</a:t>
                          </a:r>
                        </a:p>
                      </p:txBody>
                    </p:sp>
                    <p:sp>
                      <p:nvSpPr>
                        <p:cNvPr id="99" name="圓角矩形 98"/>
                        <p:cNvSpPr/>
                        <p:nvPr/>
                      </p:nvSpPr>
                      <p:spPr>
                        <a:xfrm>
                          <a:off x="5182957" y="1965194"/>
                          <a:ext cx="1041579" cy="405743"/>
                        </a:xfrm>
                        <a:prstGeom prst="roundRect">
                          <a:avLst/>
                        </a:prstGeom>
                        <a:solidFill>
                          <a:srgbClr val="E2F5FE"/>
                        </a:solidFill>
                        <a:ln w="38100">
                          <a:solidFill>
                            <a:srgbClr val="00CCFF"/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rmAutofit/>
                        </a:bodyPr>
                        <a:lstStyle/>
                        <a:p>
                          <a:r>
                            <a:rPr lang="zh-TW" altLang="en-US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食品微生物</a:t>
                          </a:r>
                          <a:r>
                            <a:rPr lang="en-US" altLang="zh-TW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(2)</a:t>
                          </a:r>
                        </a:p>
                        <a:p>
                          <a:r>
                            <a:rPr lang="zh-TW" altLang="en-US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食品化學與分析</a:t>
                          </a:r>
                          <a:r>
                            <a:rPr lang="en-US" altLang="zh-TW" sz="8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(2)</a:t>
                          </a:r>
                          <a:endParaRPr lang="zh-TW" altLang="zh-TW" sz="8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p:txBody>
                    </p:sp>
                    <p:sp>
                      <p:nvSpPr>
                        <p:cNvPr id="100" name="圓角矩形 99"/>
                        <p:cNvSpPr/>
                        <p:nvPr/>
                      </p:nvSpPr>
                      <p:spPr>
                        <a:xfrm>
                          <a:off x="6338826" y="1966020"/>
                          <a:ext cx="1041579" cy="407327"/>
                        </a:xfrm>
                        <a:prstGeom prst="roundRect">
                          <a:avLst/>
                        </a:prstGeom>
                        <a:solidFill>
                          <a:srgbClr val="E2F5FE"/>
                        </a:solidFill>
                        <a:ln w="38100">
                          <a:solidFill>
                            <a:srgbClr val="00CCFF"/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rmAutofit/>
                        </a:bodyPr>
                        <a:lstStyle/>
                        <a:p>
                          <a:r>
                            <a:rPr lang="zh-TW" altLang="en-US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食品微生物</a:t>
                          </a:r>
                          <a:r>
                            <a:rPr lang="en-US" altLang="zh-TW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(2)</a:t>
                          </a:r>
                        </a:p>
                        <a:p>
                          <a:r>
                            <a:rPr lang="zh-TW" altLang="en-US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食品化學與分析</a:t>
                          </a:r>
                          <a:r>
                            <a:rPr lang="en-US" altLang="zh-TW" sz="8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(2)</a:t>
                          </a:r>
                          <a:endParaRPr lang="zh-TW" altLang="zh-TW" sz="800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p:txBody>
                    </p:sp>
                    <p:sp>
                      <p:nvSpPr>
                        <p:cNvPr id="145" name="圓角矩形 144"/>
                        <p:cNvSpPr/>
                        <p:nvPr/>
                      </p:nvSpPr>
                      <p:spPr>
                        <a:xfrm>
                          <a:off x="2914453" y="2472314"/>
                          <a:ext cx="1025677" cy="527807"/>
                        </a:xfrm>
                        <a:prstGeom prst="roundRect">
                          <a:avLst/>
                        </a:prstGeom>
                        <a:solidFill>
                          <a:srgbClr val="E2F5FE"/>
                        </a:solidFill>
                        <a:ln w="38100">
                          <a:solidFill>
                            <a:srgbClr val="00CCFF"/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rmAutofit/>
                        </a:bodyPr>
                        <a:lstStyle/>
                        <a:p>
                          <a:r>
                            <a:rPr lang="zh-TW" altLang="en-US" sz="7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烘焙食品加工實習</a:t>
                          </a:r>
                          <a:r>
                            <a:rPr lang="en-US" altLang="zh-TW" sz="7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(5)</a:t>
                          </a:r>
                        </a:p>
                      </p:txBody>
                    </p:sp>
                    <p:sp>
                      <p:nvSpPr>
                        <p:cNvPr id="146" name="圓角矩形 145"/>
                        <p:cNvSpPr/>
                        <p:nvPr/>
                      </p:nvSpPr>
                      <p:spPr>
                        <a:xfrm>
                          <a:off x="4000694" y="2474769"/>
                          <a:ext cx="1065298" cy="527807"/>
                        </a:xfrm>
                        <a:prstGeom prst="roundRect">
                          <a:avLst/>
                        </a:prstGeom>
                        <a:solidFill>
                          <a:srgbClr val="E2F5FE"/>
                        </a:solidFill>
                        <a:ln w="38100">
                          <a:solidFill>
                            <a:srgbClr val="00CCFF"/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rmAutofit/>
                        </a:bodyPr>
                        <a:lstStyle/>
                        <a:p>
                          <a:r>
                            <a:rPr lang="zh-TW" altLang="en-US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烘焙食品加工實習</a:t>
                          </a:r>
                          <a:r>
                            <a:rPr lang="en-US" altLang="zh-TW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(5)</a:t>
                          </a:r>
                        </a:p>
                      </p:txBody>
                    </p:sp>
                    <p:sp>
                      <p:nvSpPr>
                        <p:cNvPr id="147" name="圓角矩形 146"/>
                        <p:cNvSpPr/>
                        <p:nvPr/>
                      </p:nvSpPr>
                      <p:spPr>
                        <a:xfrm>
                          <a:off x="5107381" y="2472314"/>
                          <a:ext cx="1178320" cy="527807"/>
                        </a:xfrm>
                        <a:prstGeom prst="roundRect">
                          <a:avLst/>
                        </a:prstGeom>
                        <a:solidFill>
                          <a:srgbClr val="E2F5FE"/>
                        </a:solidFill>
                        <a:ln w="38100">
                          <a:solidFill>
                            <a:srgbClr val="00CCFF"/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Autofit/>
                        </a:bodyPr>
                        <a:lstStyle/>
                        <a:p>
                          <a:r>
                            <a:rPr lang="zh-TW" altLang="en-US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食品加工實習</a:t>
                          </a:r>
                          <a:r>
                            <a:rPr lang="en-US" altLang="zh-TW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(3)</a:t>
                          </a:r>
                        </a:p>
                        <a:p>
                          <a:r>
                            <a:rPr lang="zh-TW" altLang="en-US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食品微生物實習</a:t>
                          </a:r>
                          <a:r>
                            <a:rPr lang="en-US" altLang="zh-TW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(3) </a:t>
                          </a:r>
                        </a:p>
                        <a:p>
                          <a:r>
                            <a:rPr lang="zh-TW" altLang="en-US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食品化學與分析實習</a:t>
                          </a:r>
                          <a:r>
                            <a:rPr lang="en-US" altLang="zh-TW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(3)</a:t>
                          </a:r>
                        </a:p>
                      </p:txBody>
                    </p:sp>
                    <p:sp>
                      <p:nvSpPr>
                        <p:cNvPr id="148" name="圓角矩形 147"/>
                        <p:cNvSpPr/>
                        <p:nvPr/>
                      </p:nvSpPr>
                      <p:spPr>
                        <a:xfrm>
                          <a:off x="6321291" y="2475336"/>
                          <a:ext cx="1176746" cy="527807"/>
                        </a:xfrm>
                        <a:prstGeom prst="roundRect">
                          <a:avLst/>
                        </a:prstGeom>
                        <a:solidFill>
                          <a:srgbClr val="E2F5FE"/>
                        </a:solidFill>
                        <a:ln w="38100">
                          <a:solidFill>
                            <a:srgbClr val="00CCFF"/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Autofit/>
                        </a:bodyPr>
                        <a:lstStyle/>
                        <a:p>
                          <a:r>
                            <a:rPr lang="zh-TW" altLang="en-US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食品加工實習</a:t>
                          </a:r>
                          <a:r>
                            <a:rPr lang="en-US" altLang="zh-TW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(3)</a:t>
                          </a:r>
                        </a:p>
                        <a:p>
                          <a:r>
                            <a:rPr lang="zh-TW" altLang="en-US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食品微生物實習</a:t>
                          </a:r>
                          <a:r>
                            <a:rPr lang="en-US" altLang="zh-TW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(3) </a:t>
                          </a:r>
                        </a:p>
                        <a:p>
                          <a:r>
                            <a:rPr lang="zh-TW" altLang="en-US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食品化學與分析實習</a:t>
                          </a:r>
                          <a:r>
                            <a:rPr lang="en-US" altLang="zh-TW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(3)</a:t>
                          </a:r>
                        </a:p>
                      </p:txBody>
                    </p:sp>
                    <p:sp>
                      <p:nvSpPr>
                        <p:cNvPr id="149" name="圓角矩形 148"/>
                        <p:cNvSpPr/>
                        <p:nvPr/>
                      </p:nvSpPr>
                      <p:spPr>
                        <a:xfrm>
                          <a:off x="7541591" y="2475337"/>
                          <a:ext cx="1082001" cy="527807"/>
                        </a:xfrm>
                        <a:prstGeom prst="roundRect">
                          <a:avLst/>
                        </a:prstGeom>
                        <a:solidFill>
                          <a:srgbClr val="E2F5FE"/>
                        </a:solidFill>
                        <a:ln w="38100">
                          <a:solidFill>
                            <a:srgbClr val="00CCFF"/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rmAutofit/>
                        </a:bodyPr>
                        <a:lstStyle/>
                        <a:p>
                          <a:r>
                            <a:rPr lang="zh-TW" altLang="en-US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進階食品加工實習</a:t>
                          </a:r>
                          <a:r>
                            <a:rPr lang="en-US" altLang="zh-TW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(4)</a:t>
                          </a:r>
                          <a:endParaRPr lang="zh-TW" altLang="zh-TW" sz="75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p:txBody>
                    </p:sp>
                    <p:sp>
                      <p:nvSpPr>
                        <p:cNvPr id="150" name="圓角矩形 149"/>
                        <p:cNvSpPr/>
                        <p:nvPr/>
                      </p:nvSpPr>
                      <p:spPr>
                        <a:xfrm>
                          <a:off x="8668808" y="2475337"/>
                          <a:ext cx="1081331" cy="527807"/>
                        </a:xfrm>
                        <a:prstGeom prst="roundRect">
                          <a:avLst/>
                        </a:prstGeom>
                        <a:solidFill>
                          <a:srgbClr val="E2F5FE"/>
                        </a:solidFill>
                        <a:ln w="38100">
                          <a:solidFill>
                            <a:srgbClr val="00CCFF"/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18000" tIns="18000" rIns="18000" bIns="18000" rtlCol="0" anchor="ctr">
                          <a:normAutofit/>
                        </a:bodyPr>
                        <a:lstStyle/>
                        <a:p>
                          <a:r>
                            <a:rPr lang="zh-TW" altLang="en-US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進階食品加工實習</a:t>
                          </a:r>
                          <a:r>
                            <a:rPr lang="en-US" altLang="zh-TW" sz="75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(4)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200" name="群組 199"/>
                    <p:cNvGrpSpPr/>
                    <p:nvPr/>
                  </p:nvGrpSpPr>
                  <p:grpSpPr>
                    <a:xfrm>
                      <a:off x="438707" y="598067"/>
                      <a:ext cx="1227322" cy="5468497"/>
                      <a:chOff x="1463838" y="716133"/>
                      <a:chExt cx="1355337" cy="5080593"/>
                    </a:xfrm>
                  </p:grpSpPr>
                  <p:sp>
                    <p:nvSpPr>
                      <p:cNvPr id="201" name="圓角矩形 200"/>
                      <p:cNvSpPr/>
                      <p:nvPr/>
                    </p:nvSpPr>
                    <p:spPr>
                      <a:xfrm>
                        <a:off x="1465968" y="716133"/>
                        <a:ext cx="416362" cy="1906443"/>
                      </a:xfrm>
                      <a:prstGeom prst="roundRect">
                        <a:avLst/>
                      </a:prstGeom>
                      <a:solidFill>
                        <a:srgbClr val="E2F5FE"/>
                      </a:solidFill>
                      <a:ln w="38100">
                        <a:solidFill>
                          <a:srgbClr val="00CCFF"/>
                        </a:solidFill>
                      </a:ln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vert="eaVert" lIns="18000" tIns="18000" rIns="18000" bIns="18000" rtlCol="0" anchor="ctr">
                        <a:normAutofit/>
                      </a:bodyPr>
                      <a:lstStyle/>
                      <a:p>
                        <a:pPr marL="90488" lvl="0" indent="-90488" algn="ctr"/>
                        <a:r>
                          <a:rPr lang="zh-TW" altLang="en-US" sz="1400" b="1" dirty="0">
                            <a:solidFill>
                              <a:prstClr val="black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itchFamily="18" charset="0"/>
                          </a:rPr>
                          <a:t>部定必修</a:t>
                        </a:r>
                      </a:p>
                    </p:txBody>
                  </p:sp>
                  <p:sp>
                    <p:nvSpPr>
                      <p:cNvPr id="202" name="圓角矩形 201"/>
                      <p:cNvSpPr/>
                      <p:nvPr/>
                    </p:nvSpPr>
                    <p:spPr>
                      <a:xfrm>
                        <a:off x="1463838" y="2643592"/>
                        <a:ext cx="417427" cy="1143866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9933FF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vert="eaVert" lIns="18000" tIns="18000" rIns="18000" bIns="18000" rtlCol="0" anchor="ctr">
                        <a:normAutofit/>
                      </a:bodyPr>
                      <a:lstStyle/>
                      <a:p>
                        <a:pPr marL="90488" lvl="0" indent="-90488" algn="ctr"/>
                        <a:r>
                          <a:rPr lang="zh-TW" altLang="en-US" sz="1400" b="1" dirty="0">
                            <a:solidFill>
                              <a:prstClr val="black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itchFamily="18" charset="0"/>
                          </a:rPr>
                          <a:t>校訂必修</a:t>
                        </a:r>
                      </a:p>
                    </p:txBody>
                  </p:sp>
                  <p:sp>
                    <p:nvSpPr>
                      <p:cNvPr id="203" name="圓角矩形 202"/>
                      <p:cNvSpPr/>
                      <p:nvPr/>
                    </p:nvSpPr>
                    <p:spPr>
                      <a:xfrm>
                        <a:off x="1464904" y="3813357"/>
                        <a:ext cx="417427" cy="1983369"/>
                      </a:xfrm>
                      <a:prstGeom prst="roundRect">
                        <a:avLst/>
                      </a:prstGeom>
                      <a:solidFill>
                        <a:srgbClr val="F3DEDD"/>
                      </a:solidFill>
                      <a:ln w="38100">
                        <a:solidFill>
                          <a:srgbClr val="FE50A7"/>
                        </a:solidFill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eaVert" lIns="18000" tIns="18000" rIns="18000" bIns="18000" rtlCol="0" anchor="ctr">
                        <a:normAutofit/>
                      </a:bodyPr>
                      <a:lstStyle/>
                      <a:p>
                        <a:pPr marL="90488" lvl="0" indent="-90488" algn="ctr"/>
                        <a:r>
                          <a:rPr lang="zh-TW" altLang="en-US" sz="1400" b="1" dirty="0">
                            <a:solidFill>
                              <a:prstClr val="black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itchFamily="18" charset="0"/>
                          </a:rPr>
                          <a:t>校訂選修</a:t>
                        </a:r>
                      </a:p>
                    </p:txBody>
                  </p:sp>
                  <p:sp>
                    <p:nvSpPr>
                      <p:cNvPr id="204" name="圓角矩形 203"/>
                      <p:cNvSpPr/>
                      <p:nvPr/>
                    </p:nvSpPr>
                    <p:spPr>
                      <a:xfrm>
                        <a:off x="1928664" y="1064663"/>
                        <a:ext cx="889729" cy="324430"/>
                      </a:xfrm>
                      <a:prstGeom prst="roundRect">
                        <a:avLst/>
                      </a:prstGeom>
                      <a:solidFill>
                        <a:srgbClr val="E2F5FE"/>
                      </a:solidFill>
                      <a:ln w="38100">
                        <a:solidFill>
                          <a:srgbClr val="00CCFF"/>
                        </a:solidFill>
                      </a:ln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vert="horz" lIns="18000" tIns="18000" rIns="18000" bIns="18000" rtlCol="0" anchor="ctr">
                        <a:normAutofit/>
                      </a:bodyPr>
                      <a:lstStyle/>
                      <a:p>
                        <a:pPr marL="90488" lvl="0" indent="-90488"/>
                        <a:r>
                          <a:rPr lang="zh-TW" altLang="en-US" sz="1400" b="1" dirty="0">
                            <a:solidFill>
                              <a:prstClr val="black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itchFamily="18" charset="0"/>
                          </a:rPr>
                          <a:t>一般科目</a:t>
                        </a:r>
                      </a:p>
                    </p:txBody>
                  </p:sp>
                  <p:sp>
                    <p:nvSpPr>
                      <p:cNvPr id="205" name="圓角矩形 204"/>
                      <p:cNvSpPr/>
                      <p:nvPr/>
                    </p:nvSpPr>
                    <p:spPr>
                      <a:xfrm>
                        <a:off x="1928664" y="2684196"/>
                        <a:ext cx="889729" cy="260655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9933FF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vert="horz" lIns="18000" tIns="18000" rIns="18000" bIns="18000" rtlCol="0" anchor="ctr">
                        <a:normAutofit/>
                      </a:bodyPr>
                      <a:lstStyle/>
                      <a:p>
                        <a:pPr marL="90488" lvl="0" indent="-90488"/>
                        <a:r>
                          <a:rPr lang="zh-TW" altLang="en-US" sz="1400" b="1" dirty="0">
                            <a:solidFill>
                              <a:prstClr val="black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itchFamily="18" charset="0"/>
                          </a:rPr>
                          <a:t>一般科目</a:t>
                        </a:r>
                      </a:p>
                    </p:txBody>
                  </p:sp>
                  <p:sp>
                    <p:nvSpPr>
                      <p:cNvPr id="206" name="圓角矩形 205"/>
                      <p:cNvSpPr/>
                      <p:nvPr/>
                    </p:nvSpPr>
                    <p:spPr>
                      <a:xfrm>
                        <a:off x="1928664" y="1664898"/>
                        <a:ext cx="889729" cy="325403"/>
                      </a:xfrm>
                      <a:prstGeom prst="roundRect">
                        <a:avLst/>
                      </a:prstGeom>
                      <a:solidFill>
                        <a:srgbClr val="E2F5FE"/>
                      </a:solidFill>
                      <a:ln w="38100">
                        <a:solidFill>
                          <a:srgbClr val="00CCFF"/>
                        </a:solidFill>
                      </a:ln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vert="horz" lIns="18000" tIns="18000" rIns="18000" bIns="18000" rtlCol="0" anchor="ctr">
                        <a:normAutofit/>
                      </a:bodyPr>
                      <a:lstStyle/>
                      <a:p>
                        <a:pPr marL="90488" lvl="0" indent="-90488"/>
                        <a:r>
                          <a:rPr lang="zh-TW" altLang="en-US" sz="1400" b="1" dirty="0">
                            <a:solidFill>
                              <a:prstClr val="black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itchFamily="18" charset="0"/>
                          </a:rPr>
                          <a:t>專業科目</a:t>
                        </a:r>
                      </a:p>
                    </p:txBody>
                  </p:sp>
                  <p:sp>
                    <p:nvSpPr>
                      <p:cNvPr id="207" name="圓角矩形 206"/>
                      <p:cNvSpPr/>
                      <p:nvPr/>
                    </p:nvSpPr>
                    <p:spPr>
                      <a:xfrm>
                        <a:off x="1928663" y="2197824"/>
                        <a:ext cx="889729" cy="325403"/>
                      </a:xfrm>
                      <a:prstGeom prst="roundRect">
                        <a:avLst/>
                      </a:prstGeom>
                      <a:solidFill>
                        <a:srgbClr val="E2F5FE"/>
                      </a:solidFill>
                      <a:ln w="38100">
                        <a:solidFill>
                          <a:srgbClr val="00CCFF"/>
                        </a:solidFill>
                      </a:ln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vert="horz" lIns="18000" tIns="18000" rIns="18000" bIns="18000" rtlCol="0" anchor="ctr">
                        <a:normAutofit/>
                      </a:bodyPr>
                      <a:lstStyle/>
                      <a:p>
                        <a:pPr marL="90488" lvl="0" indent="-90488"/>
                        <a:r>
                          <a:rPr lang="zh-TW" altLang="en-US" sz="1400" b="1" dirty="0">
                            <a:solidFill>
                              <a:prstClr val="black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itchFamily="18" charset="0"/>
                          </a:rPr>
                          <a:t>實習科目</a:t>
                        </a:r>
                      </a:p>
                    </p:txBody>
                  </p:sp>
                  <p:sp>
                    <p:nvSpPr>
                      <p:cNvPr id="208" name="圓角矩形 207"/>
                      <p:cNvSpPr/>
                      <p:nvPr/>
                    </p:nvSpPr>
                    <p:spPr>
                      <a:xfrm>
                        <a:off x="1928664" y="3532079"/>
                        <a:ext cx="890511" cy="260882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9933FF"/>
                        </a:solidFill>
                      </a:ln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vert="horz" lIns="18000" tIns="18000" rIns="18000" bIns="18000" rtlCol="0" anchor="ctr">
                        <a:normAutofit/>
                      </a:bodyPr>
                      <a:lstStyle/>
                      <a:p>
                        <a:pPr marL="90488" lvl="0" indent="-90488"/>
                        <a:r>
                          <a:rPr lang="zh-TW" altLang="en-US" sz="1400" b="1" dirty="0">
                            <a:solidFill>
                              <a:prstClr val="black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itchFamily="18" charset="0"/>
                          </a:rPr>
                          <a:t>實習科目</a:t>
                        </a:r>
                      </a:p>
                    </p:txBody>
                  </p:sp>
                  <p:sp>
                    <p:nvSpPr>
                      <p:cNvPr id="209" name="圓角矩形 208"/>
                      <p:cNvSpPr/>
                      <p:nvPr/>
                    </p:nvSpPr>
                    <p:spPr>
                      <a:xfrm>
                        <a:off x="1927878" y="4024416"/>
                        <a:ext cx="889729" cy="260655"/>
                      </a:xfrm>
                      <a:prstGeom prst="roundRect">
                        <a:avLst/>
                      </a:prstGeom>
                      <a:solidFill>
                        <a:srgbClr val="F3DEDD"/>
                      </a:solidFill>
                      <a:ln w="38100">
                        <a:solidFill>
                          <a:srgbClr val="FE50A7"/>
                        </a:solidFill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lIns="18000" tIns="18000" rIns="18000" bIns="18000" rtlCol="0" anchor="ctr">
                        <a:normAutofit/>
                      </a:bodyPr>
                      <a:lstStyle/>
                      <a:p>
                        <a:pPr marL="90488" lvl="0" indent="-90488"/>
                        <a:r>
                          <a:rPr lang="zh-TW" altLang="en-US" sz="1400" b="1" dirty="0">
                            <a:solidFill>
                              <a:prstClr val="black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itchFamily="18" charset="0"/>
                          </a:rPr>
                          <a:t>一般科目</a:t>
                        </a:r>
                      </a:p>
                    </p:txBody>
                  </p:sp>
                  <p:sp>
                    <p:nvSpPr>
                      <p:cNvPr id="210" name="圓角矩形 209"/>
                      <p:cNvSpPr/>
                      <p:nvPr/>
                    </p:nvSpPr>
                    <p:spPr>
                      <a:xfrm>
                        <a:off x="1927878" y="4842536"/>
                        <a:ext cx="889729" cy="260655"/>
                      </a:xfrm>
                      <a:prstGeom prst="roundRect">
                        <a:avLst/>
                      </a:prstGeom>
                      <a:solidFill>
                        <a:srgbClr val="F3DEDD"/>
                      </a:solidFill>
                      <a:ln w="38100">
                        <a:solidFill>
                          <a:srgbClr val="FE50A7"/>
                        </a:solidFill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lIns="18000" tIns="18000" rIns="18000" bIns="18000" rtlCol="0" anchor="ctr">
                        <a:normAutofit/>
                      </a:bodyPr>
                      <a:lstStyle/>
                      <a:p>
                        <a:pPr marL="90488" lvl="0" indent="-90488"/>
                        <a:r>
                          <a:rPr lang="zh-TW" altLang="en-US" sz="1400" b="1" dirty="0">
                            <a:solidFill>
                              <a:prstClr val="black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itchFamily="18" charset="0"/>
                          </a:rPr>
                          <a:t>專業科目</a:t>
                        </a:r>
                      </a:p>
                    </p:txBody>
                  </p:sp>
                  <p:sp>
                    <p:nvSpPr>
                      <p:cNvPr id="211" name="圓角矩形 210"/>
                      <p:cNvSpPr/>
                      <p:nvPr/>
                    </p:nvSpPr>
                    <p:spPr>
                      <a:xfrm>
                        <a:off x="1927878" y="5512924"/>
                        <a:ext cx="889729" cy="260655"/>
                      </a:xfrm>
                      <a:prstGeom prst="roundRect">
                        <a:avLst/>
                      </a:prstGeom>
                      <a:solidFill>
                        <a:srgbClr val="F3DEDD"/>
                      </a:solidFill>
                      <a:ln w="38100">
                        <a:solidFill>
                          <a:srgbClr val="FE50A7"/>
                        </a:solidFill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lIns="18000" tIns="18000" rIns="18000" bIns="18000" rtlCol="0" anchor="ctr">
                        <a:normAutofit/>
                      </a:bodyPr>
                      <a:lstStyle/>
                      <a:p>
                        <a:pPr marL="90488" lvl="0" indent="-90488"/>
                        <a:r>
                          <a:rPr lang="zh-TW" altLang="en-US" sz="1400" b="1" dirty="0">
                            <a:solidFill>
                              <a:prstClr val="black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Times New Roman" pitchFamily="18" charset="0"/>
                          </a:rPr>
                          <a:t>實習科目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104" name="五邊形 103"/>
              <p:cNvSpPr/>
              <p:nvPr/>
            </p:nvSpPr>
            <p:spPr>
              <a:xfrm>
                <a:off x="2828162" y="433577"/>
                <a:ext cx="754341" cy="307777"/>
              </a:xfrm>
              <a:prstGeom prst="homePlat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zh-TW" altLang="en-US" sz="1400" b="1" cap="none" spc="0" dirty="0">
                    <a:ln w="12700">
                      <a:solidFill>
                        <a:schemeClr val="tx1"/>
                      </a:solidFill>
                      <a:prstDash val="solid"/>
                    </a:ln>
                    <a:latin typeface="標楷體" pitchFamily="65" charset="-120"/>
                    <a:ea typeface="標楷體" pitchFamily="65" charset="-120"/>
                  </a:rPr>
                  <a:t>一下</a:t>
                </a:r>
                <a:r>
                  <a:rPr lang="zh-TW" altLang="en-US" sz="1400" b="1" cap="none" spc="0" dirty="0">
                    <a:ln w="12700">
                      <a:solidFill>
                        <a:schemeClr val="tx1"/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        </a:t>
                </a:r>
                <a:endParaRPr lang="zh-TW" altLang="en-US" sz="12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07" name="五邊形 106"/>
              <p:cNvSpPr/>
              <p:nvPr/>
            </p:nvSpPr>
            <p:spPr>
              <a:xfrm>
                <a:off x="3901270" y="433577"/>
                <a:ext cx="754341" cy="307777"/>
              </a:xfrm>
              <a:prstGeom prst="homePlat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zh-TW" altLang="en-US" sz="1400" b="1" dirty="0">
                    <a:ln w="12700">
                      <a:solidFill>
                        <a:schemeClr val="tx1"/>
                      </a:solidFill>
                      <a:prstDash val="solid"/>
                    </a:ln>
                    <a:latin typeface="標楷體" pitchFamily="65" charset="-120"/>
                    <a:ea typeface="標楷體" pitchFamily="65" charset="-120"/>
                  </a:rPr>
                  <a:t>二</a:t>
                </a:r>
                <a:r>
                  <a:rPr lang="zh-TW" altLang="en-US" sz="1400" b="1" cap="none" spc="0" dirty="0">
                    <a:ln w="12700">
                      <a:solidFill>
                        <a:schemeClr val="tx1"/>
                      </a:solidFill>
                      <a:prstDash val="solid"/>
                    </a:ln>
                    <a:latin typeface="標楷體" pitchFamily="65" charset="-120"/>
                    <a:ea typeface="標楷體" pitchFamily="65" charset="-120"/>
                  </a:rPr>
                  <a:t>上</a:t>
                </a:r>
                <a:r>
                  <a:rPr lang="zh-TW" altLang="en-US" sz="1400" b="1" cap="none" spc="0" dirty="0">
                    <a:ln w="12700">
                      <a:solidFill>
                        <a:schemeClr val="tx1"/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        </a:t>
                </a:r>
                <a:endParaRPr lang="zh-TW" altLang="en-US" sz="12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08" name="五邊形 107"/>
              <p:cNvSpPr/>
              <p:nvPr/>
            </p:nvSpPr>
            <p:spPr>
              <a:xfrm>
                <a:off x="4918739" y="433577"/>
                <a:ext cx="754341" cy="307777"/>
              </a:xfrm>
              <a:prstGeom prst="homePlat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zh-TW" altLang="en-US" sz="1400" b="1" dirty="0">
                    <a:ln w="12700">
                      <a:solidFill>
                        <a:schemeClr val="tx1"/>
                      </a:solidFill>
                      <a:prstDash val="solid"/>
                    </a:ln>
                    <a:latin typeface="標楷體" pitchFamily="65" charset="-120"/>
                    <a:ea typeface="標楷體" pitchFamily="65" charset="-120"/>
                  </a:rPr>
                  <a:t>二下</a:t>
                </a:r>
                <a:r>
                  <a:rPr lang="zh-TW" altLang="en-US" sz="1400" b="1" cap="none" spc="0" dirty="0">
                    <a:ln w="12700">
                      <a:solidFill>
                        <a:schemeClr val="tx1"/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        </a:t>
                </a:r>
                <a:endParaRPr lang="zh-TW" altLang="en-US" sz="12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09" name="五邊形 108"/>
              <p:cNvSpPr/>
              <p:nvPr/>
            </p:nvSpPr>
            <p:spPr>
              <a:xfrm>
                <a:off x="6018251" y="433577"/>
                <a:ext cx="754341" cy="307777"/>
              </a:xfrm>
              <a:prstGeom prst="homePlat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zh-TW" altLang="en-US" sz="1400" b="1" dirty="0">
                    <a:ln w="12700">
                      <a:solidFill>
                        <a:schemeClr val="tx1"/>
                      </a:solidFill>
                      <a:prstDash val="solid"/>
                    </a:ln>
                    <a:latin typeface="標楷體" pitchFamily="65" charset="-120"/>
                    <a:ea typeface="標楷體" pitchFamily="65" charset="-120"/>
                  </a:rPr>
                  <a:t>三</a:t>
                </a:r>
                <a:r>
                  <a:rPr lang="zh-TW" altLang="en-US" sz="1400" b="1" cap="none" spc="0" dirty="0">
                    <a:ln w="12700">
                      <a:solidFill>
                        <a:schemeClr val="tx1"/>
                      </a:solidFill>
                      <a:prstDash val="solid"/>
                    </a:ln>
                    <a:latin typeface="標楷體" pitchFamily="65" charset="-120"/>
                    <a:ea typeface="標楷體" pitchFamily="65" charset="-120"/>
                  </a:rPr>
                  <a:t>上</a:t>
                </a:r>
                <a:r>
                  <a:rPr lang="zh-TW" altLang="en-US" sz="1400" b="1" cap="none" spc="0" dirty="0">
                    <a:ln w="12700">
                      <a:solidFill>
                        <a:schemeClr val="tx1"/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        </a:t>
                </a:r>
                <a:endParaRPr lang="zh-TW" altLang="en-US" sz="12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10" name="五邊形 109"/>
              <p:cNvSpPr/>
              <p:nvPr/>
            </p:nvSpPr>
            <p:spPr>
              <a:xfrm>
                <a:off x="7046549" y="433577"/>
                <a:ext cx="754341" cy="307777"/>
              </a:xfrm>
              <a:prstGeom prst="homePlat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zh-TW" altLang="en-US" sz="1400" b="1" dirty="0">
                    <a:ln w="12700">
                      <a:solidFill>
                        <a:schemeClr val="tx1"/>
                      </a:solidFill>
                      <a:prstDash val="solid"/>
                    </a:ln>
                    <a:latin typeface="標楷體" pitchFamily="65" charset="-120"/>
                    <a:ea typeface="標楷體" pitchFamily="65" charset="-120"/>
                  </a:rPr>
                  <a:t>三下</a:t>
                </a:r>
                <a:r>
                  <a:rPr lang="zh-TW" altLang="en-US" sz="1400" b="1" cap="none" spc="0" dirty="0">
                    <a:ln w="12700">
                      <a:solidFill>
                        <a:schemeClr val="tx1"/>
                      </a:solidFill>
                      <a:prstDash val="solid"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        </a:t>
                </a:r>
                <a:endParaRPr lang="zh-TW" altLang="en-US" sz="12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115" name="群組 114"/>
          <p:cNvGrpSpPr/>
          <p:nvPr/>
        </p:nvGrpSpPr>
        <p:grpSpPr>
          <a:xfrm>
            <a:off x="417959" y="25209"/>
            <a:ext cx="3459621" cy="345089"/>
            <a:chOff x="161925" y="332656"/>
            <a:chExt cx="9203260" cy="381000"/>
          </a:xfrm>
        </p:grpSpPr>
        <p:sp>
          <p:nvSpPr>
            <p:cNvPr id="116" name="圓角矩形 115"/>
            <p:cNvSpPr/>
            <p:nvPr/>
          </p:nvSpPr>
          <p:spPr>
            <a:xfrm flipH="1">
              <a:off x="161925" y="332656"/>
              <a:ext cx="8820150" cy="3810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b="1" kern="100" dirty="0">
                  <a:solidFill>
                    <a:schemeClr val="bg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/>
                </a:rPr>
                <a:t>學校願景</a:t>
              </a:r>
            </a:p>
          </p:txBody>
        </p:sp>
        <p:sp>
          <p:nvSpPr>
            <p:cNvPr id="118" name="圓角化單一角落矩形 117"/>
            <p:cNvSpPr/>
            <p:nvPr/>
          </p:nvSpPr>
          <p:spPr>
            <a:xfrm flipH="1">
              <a:off x="2613508" y="332656"/>
              <a:ext cx="6751677" cy="381000"/>
            </a:xfrm>
            <a:prstGeom prst="round1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200" b="1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有禮貌、負責任、技術優之青年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787</Words>
  <Application>Microsoft Office PowerPoint</Application>
  <PresentationFormat>A4 紙張 (210x297 公釐)</PresentationFormat>
  <Paragraphs>139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class-user1</dc:creator>
  <cp:lastModifiedBy>admin</cp:lastModifiedBy>
  <cp:revision>188</cp:revision>
  <dcterms:created xsi:type="dcterms:W3CDTF">2018-11-13T02:39:39Z</dcterms:created>
  <dcterms:modified xsi:type="dcterms:W3CDTF">2022-12-20T00:27:44Z</dcterms:modified>
</cp:coreProperties>
</file>