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60" r:id="rId4"/>
    <p:sldId id="263" r:id="rId5"/>
    <p:sldId id="270" r:id="rId6"/>
    <p:sldId id="271" r:id="rId7"/>
    <p:sldId id="266" r:id="rId8"/>
    <p:sldId id="268" r:id="rId9"/>
    <p:sldId id="277" r:id="rId10"/>
    <p:sldId id="272" r:id="rId11"/>
    <p:sldId id="273" r:id="rId12"/>
    <p:sldId id="276" r:id="rId13"/>
    <p:sldId id="274" r:id="rId14"/>
    <p:sldId id="275" r:id="rId15"/>
    <p:sldId id="269" r:id="rId1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FF716D-D3F3-8548-8081-F82FE31504F6}" v="69" dt="2020-01-14T01:42:26.3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52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ih-jen liu" userId="1ff9404c40965cd7" providerId="LiveId" clId="{6CC268BE-89F9-7C48-AAC4-0AAA9C51C3EF}"/>
    <pc:docChg chg="delSld">
      <pc:chgData name="chih-jen liu" userId="1ff9404c40965cd7" providerId="LiveId" clId="{6CC268BE-89F9-7C48-AAC4-0AAA9C51C3EF}" dt="2020-01-14T02:12:40.008" v="0" actId="2696"/>
      <pc:docMkLst>
        <pc:docMk/>
      </pc:docMkLst>
      <pc:sldChg chg="del">
        <pc:chgData name="chih-jen liu" userId="1ff9404c40965cd7" providerId="LiveId" clId="{6CC268BE-89F9-7C48-AAC4-0AAA9C51C3EF}" dt="2020-01-14T02:12:40.008" v="0" actId="2696"/>
        <pc:sldMkLst>
          <pc:docMk/>
          <pc:sldMk cId="2398628637" sldId="26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11615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35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7767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6337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2002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6381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圖片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89484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5364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670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9965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0672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83246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7264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0991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1066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8326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15235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68E52CF-7594-4948-86AD-3C0C7C4EEAB1}" type="datetimeFigureOut">
              <a:rPr lang="zh-TW" altLang="en-US" smtClean="0"/>
              <a:t>2020/1/14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C7012F0-F88C-4E99-8063-FA9A5BA233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44249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kms.ptc.edu.tw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教務處報告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副標題 2"/>
          <p:cNvSpPr txBox="1">
            <a:spLocks/>
          </p:cNvSpPr>
          <p:nvPr/>
        </p:nvSpPr>
        <p:spPr>
          <a:xfrm rot="21420000">
            <a:off x="530154" y="664174"/>
            <a:ext cx="9755187" cy="55033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2800" kern="1200" cap="all" baseline="0">
                <a:solidFill>
                  <a:schemeClr val="bg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dirty="0"/>
              <a:t>108</a:t>
            </a:r>
            <a:r>
              <a:rPr lang="zh-TW" altLang="en-US" dirty="0"/>
              <a:t>學年度 第</a:t>
            </a:r>
            <a:r>
              <a:rPr lang="en-US" altLang="zh-TW" dirty="0"/>
              <a:t>1</a:t>
            </a:r>
            <a:r>
              <a:rPr lang="zh-TW" altLang="en-US" dirty="0"/>
              <a:t>學期 期末校務會議</a:t>
            </a:r>
          </a:p>
        </p:txBody>
      </p:sp>
    </p:spTree>
    <p:extLst>
      <p:ext uri="{BB962C8B-B14F-4D97-AF65-F5344CB8AC3E}">
        <p14:creationId xmlns:p14="http://schemas.microsoft.com/office/powerpoint/2010/main" val="797018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3625" y="419259"/>
            <a:ext cx="10396882" cy="1386963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課程規劃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685800" y="1467556"/>
            <a:ext cx="10394707" cy="3799903"/>
          </a:xfrm>
        </p:spPr>
        <p:txBody>
          <a:bodyPr anchor="t">
            <a:noAutofit/>
          </a:bodyPr>
          <a:lstStyle/>
          <a:p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各科教學研究會，規劃校訂、選修、彈性課程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課程發展委員會決議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送國教署課程審查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endParaRPr lang="en-US" altLang="zh-TW" sz="3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81191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3625" y="419259"/>
            <a:ext cx="10396882" cy="1386963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教學實施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685800" y="1467556"/>
            <a:ext cx="10394707" cy="3799903"/>
          </a:xfrm>
        </p:spPr>
        <p:txBody>
          <a:bodyPr anchor="t">
            <a:noAutofit/>
          </a:bodyPr>
          <a:lstStyle/>
          <a:p>
            <a:r>
              <a:rPr lang="zh-CN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教學行政支持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教學軟體支持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教學硬體支持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教學活動實施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專業社群：共備課、觀課、議課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endParaRPr lang="en-US" altLang="zh-TW" sz="3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10086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2290" y="143361"/>
            <a:ext cx="10396882" cy="1151965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教師教學自我檢核表</a:t>
            </a:r>
            <a:r>
              <a:rPr lang="zh-CN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（每一任教科目一張）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238C795-4701-7C4C-8C21-B4B97B1B01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394472"/>
              </p:ext>
            </p:extLst>
          </p:nvPr>
        </p:nvGraphicFramePr>
        <p:xfrm>
          <a:off x="970843" y="1679220"/>
          <a:ext cx="9279467" cy="4540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1">
                  <a:extLst>
                    <a:ext uri="{9D8B030D-6E8A-4147-A177-3AD203B41FA5}">
                      <a16:colId xmlns:a16="http://schemas.microsoft.com/office/drawing/2014/main" val="3953076026"/>
                    </a:ext>
                  </a:extLst>
                </a:gridCol>
                <a:gridCol w="6841066">
                  <a:extLst>
                    <a:ext uri="{9D8B030D-6E8A-4147-A177-3AD203B41FA5}">
                      <a16:colId xmlns:a16="http://schemas.microsoft.com/office/drawing/2014/main" val="169662130"/>
                    </a:ext>
                  </a:extLst>
                </a:gridCol>
              </a:tblGrid>
              <a:tr h="5484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/>
                        <a:t>項目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/>
                        <a:t>檢核內容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4155038"/>
                  </a:ext>
                </a:extLst>
              </a:tr>
              <a:tr h="735464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/>
                        <a:t>教學方法</a:t>
                      </a:r>
                      <a:endParaRPr lang="en-US" altLang="zh-TW" b="1" dirty="0"/>
                    </a:p>
                    <a:p>
                      <a:pPr algn="ctr"/>
                      <a:r>
                        <a:rPr lang="zh-TW" altLang="en-US" b="1" dirty="0"/>
                        <a:t>（可複選）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/>
                        <a:t>□講述法、        □示範教學法、        □協同教學法、</a:t>
                      </a:r>
                      <a:endParaRPr lang="en-US" altLang="zh-TW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/>
                        <a:t>□討論法、        □問題教學法、        □其他＿＿＿＿＿＿＿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9935624"/>
                  </a:ext>
                </a:extLst>
              </a:tr>
              <a:tr h="735464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/>
                        <a:t>使用教材</a:t>
                      </a:r>
                      <a:endParaRPr lang="en-US" altLang="zh-TW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/>
                        <a:t>（可複選）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/>
                        <a:t>□教科書、       □自編教材、              □學習單</a:t>
                      </a:r>
                      <a:endParaRPr lang="en-US" altLang="zh-TW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/>
                        <a:t>□其他＿＿＿＿＿＿＿＿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831788"/>
                  </a:ext>
                </a:extLst>
              </a:tr>
              <a:tr h="7354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/>
                        <a:t>使用教具</a:t>
                      </a:r>
                      <a:endParaRPr lang="en-US" altLang="zh-TW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/>
                        <a:t>（可複選）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/>
                        <a:t>□投影片、       □多媒體、              □海報、         □網路、    </a:t>
                      </a:r>
                      <a:endParaRPr lang="en-US" altLang="zh-TW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/>
                        <a:t>□其他＿＿＿＿＿＿＿＿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6785776"/>
                  </a:ext>
                </a:extLst>
              </a:tr>
              <a:tr h="735464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/>
                        <a:t>學生學習</a:t>
                      </a:r>
                      <a:endParaRPr lang="en-US" altLang="zh-TW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/>
                        <a:t>（教師自評）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/>
                        <a:t>□優、       □良、              □可</a:t>
                      </a:r>
                      <a:endParaRPr lang="en-US" altLang="zh-TW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/>
                        <a:t>□待加強＿＿＿＿＿＿＿＿＿＿＿＿＿＿＿（原因或問題）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9353618"/>
                  </a:ext>
                </a:extLst>
              </a:tr>
              <a:tr h="1050663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/>
                        <a:t>所需協助或支援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/>
                        <a:t>□無</a:t>
                      </a:r>
                      <a:endParaRPr lang="en-US" altLang="zh-TW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1" dirty="0"/>
                        <a:t>□有（請條列）</a:t>
                      </a:r>
                    </a:p>
                    <a:p>
                      <a:pPr algn="ctr"/>
                      <a:endParaRPr lang="zh-TW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8448096"/>
                  </a:ext>
                </a:extLst>
              </a:tr>
            </a:tbl>
          </a:graphicData>
        </a:graphic>
      </p:graphicFrame>
      <p:sp>
        <p:nvSpPr>
          <p:cNvPr id="5" name="文字方塊 4">
            <a:extLst>
              <a:ext uri="{FF2B5EF4-FFF2-40B4-BE49-F238E27FC236}">
                <a16:creationId xmlns:a16="http://schemas.microsoft.com/office/drawing/2014/main" id="{FDD05AB7-B13C-4447-B002-1CBC30D116E1}"/>
              </a:ext>
            </a:extLst>
          </p:cNvPr>
          <p:cNvSpPr txBox="1"/>
          <p:nvPr/>
        </p:nvSpPr>
        <p:spPr>
          <a:xfrm>
            <a:off x="1788826" y="1207910"/>
            <a:ext cx="7039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b="1" dirty="0"/>
              <a:t>教師姓名：                                 任教科目：                                 填寫日期：</a:t>
            </a:r>
          </a:p>
        </p:txBody>
      </p:sp>
    </p:spTree>
    <p:extLst>
      <p:ext uri="{BB962C8B-B14F-4D97-AF65-F5344CB8AC3E}">
        <p14:creationId xmlns:p14="http://schemas.microsoft.com/office/powerpoint/2010/main" val="4048927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3625" y="419259"/>
            <a:ext cx="10396882" cy="1386963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學生學習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685800" y="1467556"/>
            <a:ext cx="10394707" cy="3799903"/>
          </a:xfrm>
        </p:spPr>
        <p:txBody>
          <a:bodyPr anchor="t">
            <a:noAutofit/>
          </a:bodyPr>
          <a:lstStyle/>
          <a:p>
            <a:r>
              <a:rPr lang="zh-CN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學生學習回饋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提升實務能力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確保學習品質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endParaRPr lang="en-US" altLang="zh-TW" sz="3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53840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3625" y="419259"/>
            <a:ext cx="10396882" cy="1386963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課程評鑑結果之運用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685800" y="1467556"/>
            <a:ext cx="10394707" cy="3799903"/>
          </a:xfrm>
        </p:spPr>
        <p:txBody>
          <a:bodyPr anchor="t">
            <a:noAutofit/>
          </a:bodyPr>
          <a:lstStyle/>
          <a:p>
            <a:r>
              <a:rPr lang="zh-CN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課程規劃之依據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精進教學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確保學習品質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endParaRPr lang="en-US" altLang="zh-TW" sz="3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7638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感謝聆聽並</a:t>
            </a:r>
            <a:br>
              <a:rPr lang="en-US" altLang="zh-TW" b="1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祝假期愉快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副標題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3026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3625" y="419259"/>
            <a:ext cx="10396882" cy="1151965"/>
          </a:xfrm>
        </p:spPr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目錄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685800" y="1571224"/>
            <a:ext cx="10394707" cy="3803362"/>
          </a:xfrm>
        </p:spPr>
        <p:txBody>
          <a:bodyPr>
            <a:noAutofit/>
          </a:bodyPr>
          <a:lstStyle/>
          <a:p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1081</a:t>
            </a:r>
            <a:r>
              <a:rPr lang="zh-CN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寒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假行事曆</a:t>
            </a:r>
            <a:endParaRPr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學生學習歷程檔案上傳情形</a:t>
            </a:r>
            <a:endParaRPr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推動核心素養教學</a:t>
            </a:r>
            <a:endParaRPr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推動課程評鑑</a:t>
            </a:r>
            <a:endParaRPr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巡堂情形報告</a:t>
            </a:r>
            <a:endParaRPr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20175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3625" y="419259"/>
            <a:ext cx="10396882" cy="1151965"/>
          </a:xfrm>
        </p:spPr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寒假行事曆提醒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一般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685800" y="1378039"/>
            <a:ext cx="10394707" cy="4610637"/>
          </a:xfrm>
        </p:spPr>
        <p:txBody>
          <a:bodyPr>
            <a:noAutofit/>
          </a:bodyPr>
          <a:lstStyle/>
          <a:p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1/22  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學期成績輸入截止</a:t>
            </a:r>
            <a:endParaRPr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1/23~1/29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春節假期</a:t>
            </a:r>
            <a:endParaRPr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2/5  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全校返校日</a:t>
            </a:r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領成績單、補考名單</a:t>
            </a:r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2/6~7  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補考</a:t>
            </a:r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(2/10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前補考成績輸入截止</a:t>
            </a:r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2/11  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開學註冊正式上課</a:t>
            </a:r>
          </a:p>
        </p:txBody>
      </p:sp>
    </p:spTree>
    <p:extLst>
      <p:ext uri="{BB962C8B-B14F-4D97-AF65-F5344CB8AC3E}">
        <p14:creationId xmlns:p14="http://schemas.microsoft.com/office/powerpoint/2010/main" val="1009263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3625" y="419259"/>
            <a:ext cx="10396882" cy="1151965"/>
          </a:xfrm>
        </p:spPr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寒假行事曆提醒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轉學</a:t>
            </a:r>
            <a:r>
              <a:rPr lang="zh-CN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考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685800" y="1378039"/>
            <a:ext cx="10394707" cy="3889420"/>
          </a:xfrm>
        </p:spPr>
        <p:txBody>
          <a:bodyPr>
            <a:noAutofit/>
          </a:bodyPr>
          <a:lstStyle/>
          <a:p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招收科別：航運管理科、船舶機電科（擇一）</a:t>
            </a:r>
            <a:endParaRPr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報名日期：</a:t>
            </a:r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考試日期：</a:t>
            </a:r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報到日期：</a:t>
            </a:r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39105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3625" y="419259"/>
            <a:ext cx="10396882" cy="1151965"/>
          </a:xfrm>
        </p:spPr>
        <p:txBody>
          <a:bodyPr>
            <a:normAutofit/>
          </a:bodyPr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學生學習歷程檔案</a:t>
            </a:r>
            <a:r>
              <a:rPr lang="zh-CN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上傳情形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803296AF-B8FE-7D41-B6DA-CC7665775F41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04630999"/>
              </p:ext>
            </p:extLst>
          </p:nvPr>
        </p:nvGraphicFramePr>
        <p:xfrm>
          <a:off x="684213" y="1528762"/>
          <a:ext cx="10393362" cy="2478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4818">
                  <a:extLst>
                    <a:ext uri="{9D8B030D-6E8A-4147-A177-3AD203B41FA5}">
                      <a16:colId xmlns:a16="http://schemas.microsoft.com/office/drawing/2014/main" val="1001474501"/>
                    </a:ext>
                  </a:extLst>
                </a:gridCol>
                <a:gridCol w="1154818">
                  <a:extLst>
                    <a:ext uri="{9D8B030D-6E8A-4147-A177-3AD203B41FA5}">
                      <a16:colId xmlns:a16="http://schemas.microsoft.com/office/drawing/2014/main" val="3555943464"/>
                    </a:ext>
                  </a:extLst>
                </a:gridCol>
                <a:gridCol w="1154818">
                  <a:extLst>
                    <a:ext uri="{9D8B030D-6E8A-4147-A177-3AD203B41FA5}">
                      <a16:colId xmlns:a16="http://schemas.microsoft.com/office/drawing/2014/main" val="1981153408"/>
                    </a:ext>
                  </a:extLst>
                </a:gridCol>
                <a:gridCol w="1154818">
                  <a:extLst>
                    <a:ext uri="{9D8B030D-6E8A-4147-A177-3AD203B41FA5}">
                      <a16:colId xmlns:a16="http://schemas.microsoft.com/office/drawing/2014/main" val="1610353767"/>
                    </a:ext>
                  </a:extLst>
                </a:gridCol>
                <a:gridCol w="1154818">
                  <a:extLst>
                    <a:ext uri="{9D8B030D-6E8A-4147-A177-3AD203B41FA5}">
                      <a16:colId xmlns:a16="http://schemas.microsoft.com/office/drawing/2014/main" val="1602855150"/>
                    </a:ext>
                  </a:extLst>
                </a:gridCol>
                <a:gridCol w="1154818">
                  <a:extLst>
                    <a:ext uri="{9D8B030D-6E8A-4147-A177-3AD203B41FA5}">
                      <a16:colId xmlns:a16="http://schemas.microsoft.com/office/drawing/2014/main" val="2239368570"/>
                    </a:ext>
                  </a:extLst>
                </a:gridCol>
                <a:gridCol w="1154818">
                  <a:extLst>
                    <a:ext uri="{9D8B030D-6E8A-4147-A177-3AD203B41FA5}">
                      <a16:colId xmlns:a16="http://schemas.microsoft.com/office/drawing/2014/main" val="3278724839"/>
                    </a:ext>
                  </a:extLst>
                </a:gridCol>
                <a:gridCol w="1154818">
                  <a:extLst>
                    <a:ext uri="{9D8B030D-6E8A-4147-A177-3AD203B41FA5}">
                      <a16:colId xmlns:a16="http://schemas.microsoft.com/office/drawing/2014/main" val="2736379170"/>
                    </a:ext>
                  </a:extLst>
                </a:gridCol>
                <a:gridCol w="1154818">
                  <a:extLst>
                    <a:ext uri="{9D8B030D-6E8A-4147-A177-3AD203B41FA5}">
                      <a16:colId xmlns:a16="http://schemas.microsoft.com/office/drawing/2014/main" val="2633710990"/>
                    </a:ext>
                  </a:extLst>
                </a:gridCol>
              </a:tblGrid>
              <a:tr h="1239397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科別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5186141"/>
                  </a:ext>
                </a:extLst>
              </a:tr>
              <a:tr h="1239397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上傳件數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257</a:t>
                      </a:r>
                      <a:endParaRPr lang="zh-TW" altLang="en-US" sz="3200" b="1" dirty="0"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125</a:t>
                      </a:r>
                      <a:endParaRPr lang="zh-TW" altLang="en-US" sz="3200" b="1" dirty="0"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144</a:t>
                      </a:r>
                      <a:endParaRPr lang="zh-TW" altLang="en-US" sz="3200" b="1" dirty="0"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329</a:t>
                      </a:r>
                      <a:endParaRPr lang="zh-TW" altLang="en-US" sz="3200" b="1" dirty="0"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202</a:t>
                      </a:r>
                      <a:endParaRPr lang="zh-TW" altLang="en-US" sz="3200" b="1" dirty="0"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95</a:t>
                      </a:r>
                      <a:endParaRPr lang="zh-TW" altLang="en-US" sz="3200" b="1" dirty="0"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161</a:t>
                      </a:r>
                      <a:endParaRPr lang="zh-TW" altLang="en-US" sz="3200" b="1" dirty="0"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200" b="1" dirty="0"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92</a:t>
                      </a:r>
                      <a:endParaRPr lang="zh-TW" altLang="en-US" sz="3200" b="1" dirty="0"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9196539"/>
                  </a:ext>
                </a:extLst>
              </a:tr>
            </a:tbl>
          </a:graphicData>
        </a:graphic>
      </p:graphicFrame>
      <p:sp>
        <p:nvSpPr>
          <p:cNvPr id="3" name="文字方塊 2"/>
          <p:cNvSpPr txBox="1"/>
          <p:nvPr/>
        </p:nvSpPr>
        <p:spPr>
          <a:xfrm>
            <a:off x="4572001" y="4136166"/>
            <a:ext cx="6558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TW" altLang="en-US" dirty="0"/>
              <a:t>統計至</a:t>
            </a:r>
            <a:r>
              <a:rPr lang="en-US" altLang="zh-TW" dirty="0"/>
              <a:t>109</a:t>
            </a:r>
            <a:r>
              <a:rPr lang="zh-TW" altLang="en-US" dirty="0"/>
              <a:t>年</a:t>
            </a:r>
            <a:r>
              <a:rPr lang="en-US" altLang="zh-TW" dirty="0"/>
              <a:t>1</a:t>
            </a:r>
            <a:r>
              <a:rPr lang="zh-TW" altLang="en-US" dirty="0"/>
              <a:t>月</a:t>
            </a:r>
            <a:r>
              <a:rPr lang="en-US" altLang="zh-TW" dirty="0"/>
              <a:t>11</a:t>
            </a:r>
            <a:r>
              <a:rPr lang="zh-TW" altLang="en-US" dirty="0"/>
              <a:t>日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1487978" y="4320832"/>
            <a:ext cx="6363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合計：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1405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件              平均：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3.75</a:t>
            </a:r>
            <a:endPara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35480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3625" y="419259"/>
            <a:ext cx="10396882" cy="1151965"/>
          </a:xfrm>
        </p:spPr>
        <p:txBody>
          <a:bodyPr>
            <a:normAutofit/>
          </a:bodyPr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學生學習歷程檔案</a:t>
            </a:r>
            <a:r>
              <a:rPr lang="zh-CN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上傳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683625" y="1506829"/>
            <a:ext cx="10394707" cy="3889420"/>
          </a:xfrm>
        </p:spPr>
        <p:txBody>
          <a:bodyPr anchor="t">
            <a:noAutofit/>
          </a:bodyPr>
          <a:lstStyle/>
          <a:p>
            <a:r>
              <a:rPr lang="zh-CN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上傳時間：在整個學期內，隨時可上傳</a:t>
            </a:r>
            <a:endParaRPr lang="en-US" altLang="zh-CN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4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最後上傳時間：每學期期末考前一週</a:t>
            </a:r>
            <a:endParaRPr lang="en-US" altLang="zh-CN" sz="4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敬請任課老師務必協助認證</a:t>
            </a:r>
            <a:endParaRPr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40481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3625" y="419259"/>
            <a:ext cx="10396882" cy="1151965"/>
          </a:xfrm>
        </p:spPr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學生學習歷程檔案</a:t>
            </a:r>
          </a:p>
        </p:txBody>
      </p:sp>
      <p:sp>
        <p:nvSpPr>
          <p:cNvPr id="6" name="內容版面配置區 2">
            <a:extLst>
              <a:ext uri="{FF2B5EF4-FFF2-40B4-BE49-F238E27FC236}">
                <a16:creationId xmlns:a16="http://schemas.microsoft.com/office/drawing/2014/main" id="{B532314D-037D-3C49-A128-49916CCF9EF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3625" y="1571224"/>
            <a:ext cx="10394707" cy="3311189"/>
          </a:xfrm>
        </p:spPr>
        <p:txBody>
          <a:bodyPr anchor="t">
            <a:noAutofit/>
          </a:bodyPr>
          <a:lstStyle/>
          <a:p>
            <a:r>
              <a:rPr lang="zh-CN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網站連結：</a:t>
            </a:r>
            <a:r>
              <a:rPr lang="zh-CN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2"/>
              </a:rPr>
              <a:t>學校網站首頁</a:t>
            </a:r>
            <a:endParaRPr lang="en-US" altLang="zh-CN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4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帳號密碼：與成績系統帳密同</a:t>
            </a:r>
            <a:endParaRPr lang="en-US" altLang="zh-TW" sz="40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敬請任課老師務必協助認證</a:t>
            </a:r>
            <a:endParaRPr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5246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3625" y="419259"/>
            <a:ext cx="10396882" cy="1386963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推動素養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導向</a:t>
            </a:r>
            <a:r>
              <a:rPr lang="zh-CN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教學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677487" y="1642125"/>
            <a:ext cx="10394707" cy="2256546"/>
          </a:xfrm>
        </p:spPr>
        <p:txBody>
          <a:bodyPr anchor="t">
            <a:noAutofit/>
          </a:bodyPr>
          <a:lstStyle/>
          <a:p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核心素養：帶得走的能力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主要內容：知識、技能、</a:t>
            </a:r>
            <a:r>
              <a:rPr lang="zh-TW" altLang="en-US" sz="36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態度</a:t>
            </a:r>
            <a:endParaRPr lang="en-US" altLang="zh-TW" sz="36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6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本校學校願景：有禮貌、負責任、技術優，正符合核心素養之推動</a:t>
            </a:r>
            <a:endParaRPr lang="en-US" altLang="zh-TW" sz="36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endParaRPr lang="en-US" altLang="zh-TW" sz="3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76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3625" y="419259"/>
            <a:ext cx="10396882" cy="1386963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推動課程評鑑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685800" y="1467556"/>
            <a:ext cx="10394707" cy="3799903"/>
          </a:xfrm>
        </p:spPr>
        <p:txBody>
          <a:bodyPr anchor="t">
            <a:noAutofit/>
          </a:bodyPr>
          <a:lstStyle/>
          <a:p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因應新課綱執行，推動課程評鑑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實施對象：先由本學年一年級任教</a:t>
            </a:r>
            <a:r>
              <a:rPr lang="zh-CN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科目做起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主要內容：課程規劃、教學實施、學生學習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endParaRPr lang="en-US" altLang="zh-TW" sz="3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51666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主要賽事">
  <a:themeElements>
    <a:clrScheme name="主要賽事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主要賽事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主要賽事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主要賽事</Template>
  <TotalTime>1401</TotalTime>
  <Words>518</Words>
  <Application>Microsoft Macintosh PowerPoint</Application>
  <PresentationFormat>寬螢幕</PresentationFormat>
  <Paragraphs>115</Paragraphs>
  <Slides>15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20" baseType="lpstr">
      <vt:lpstr>微軟正黑體</vt:lpstr>
      <vt:lpstr>微軟正黑體</vt:lpstr>
      <vt:lpstr>Arial</vt:lpstr>
      <vt:lpstr>Impact</vt:lpstr>
      <vt:lpstr>主要賽事</vt:lpstr>
      <vt:lpstr>教務處報告</vt:lpstr>
      <vt:lpstr>目錄</vt:lpstr>
      <vt:lpstr>寒假行事曆提醒/一般</vt:lpstr>
      <vt:lpstr>寒假行事曆提醒/轉學考</vt:lpstr>
      <vt:lpstr>學生學習歷程檔案上傳情形</vt:lpstr>
      <vt:lpstr>學生學習歷程檔案上傳</vt:lpstr>
      <vt:lpstr>學生學習歷程檔案</vt:lpstr>
      <vt:lpstr>推動素養導向教學</vt:lpstr>
      <vt:lpstr>推動課程評鑑</vt:lpstr>
      <vt:lpstr>課程規劃</vt:lpstr>
      <vt:lpstr>教學實施</vt:lpstr>
      <vt:lpstr>教師教學自我檢核表（每一任教科目一張）</vt:lpstr>
      <vt:lpstr>學生學習</vt:lpstr>
      <vt:lpstr>課程評鑑結果之運用</vt:lpstr>
      <vt:lpstr>感謝聆聽並 祝假期愉快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教務處報告</dc:title>
  <dc:creator>chih-jen liu</dc:creator>
  <cp:lastModifiedBy>chih-jen liu</cp:lastModifiedBy>
  <cp:revision>33</cp:revision>
  <dcterms:created xsi:type="dcterms:W3CDTF">2019-06-24T01:14:14Z</dcterms:created>
  <dcterms:modified xsi:type="dcterms:W3CDTF">2020-01-14T02:12:44Z</dcterms:modified>
</cp:coreProperties>
</file>