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2"/>
  </p:handoutMasterIdLst>
  <p:sldIdLst>
    <p:sldId id="256" r:id="rId2"/>
    <p:sldId id="257" r:id="rId3"/>
    <p:sldId id="261" r:id="rId4"/>
    <p:sldId id="262" r:id="rId5"/>
    <p:sldId id="263" r:id="rId6"/>
    <p:sldId id="260" r:id="rId7"/>
    <p:sldId id="265" r:id="rId8"/>
    <p:sldId id="259" r:id="rId9"/>
    <p:sldId id="266" r:id="rId10"/>
    <p:sldId id="264" r:id="rId11"/>
  </p:sldIdLst>
  <p:sldSz cx="9144000" cy="6858000" type="screen4x3"/>
  <p:notesSz cx="6807200" cy="9939338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30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983B5E-4D9F-4D0B-BD43-36C1A3AB281B}" type="datetimeFigureOut">
              <a:rPr lang="zh-TW" altLang="en-US" smtClean="0"/>
              <a:t>2020/1/10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552922-6B3C-41E6-89B9-958160A509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400924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F1B94-048D-473B-8A37-E41FA4C4916B}" type="datetimeFigureOut">
              <a:rPr lang="zh-TW" altLang="en-US" smtClean="0"/>
              <a:t>2020/1/10</a:t>
            </a:fld>
            <a:endParaRPr lang="zh-TW" alt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4F7BA-75D6-46A2-B0B8-68D9E16E8F66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F1B94-048D-473B-8A37-E41FA4C4916B}" type="datetimeFigureOut">
              <a:rPr lang="zh-TW" altLang="en-US" smtClean="0"/>
              <a:t>2020/1/10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4F7BA-75D6-46A2-B0B8-68D9E16E8F66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F1B94-048D-473B-8A37-E41FA4C4916B}" type="datetimeFigureOut">
              <a:rPr lang="zh-TW" altLang="en-US" smtClean="0"/>
              <a:t>2020/1/10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4F7BA-75D6-46A2-B0B8-68D9E16E8F66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F1B94-048D-473B-8A37-E41FA4C4916B}" type="datetimeFigureOut">
              <a:rPr lang="zh-TW" altLang="en-US" smtClean="0"/>
              <a:t>2020/1/10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4F7BA-75D6-46A2-B0B8-68D9E16E8F66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F1B94-048D-473B-8A37-E41FA4C4916B}" type="datetimeFigureOut">
              <a:rPr lang="zh-TW" altLang="en-US" smtClean="0"/>
              <a:t>2020/1/10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4F7BA-75D6-46A2-B0B8-68D9E16E8F66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F1B94-048D-473B-8A37-E41FA4C4916B}" type="datetimeFigureOut">
              <a:rPr lang="zh-TW" altLang="en-US" smtClean="0"/>
              <a:t>2020/1/10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4F7BA-75D6-46A2-B0B8-68D9E16E8F66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F1B94-048D-473B-8A37-E41FA4C4916B}" type="datetimeFigureOut">
              <a:rPr lang="zh-TW" altLang="en-US" smtClean="0"/>
              <a:t>2020/1/10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4F7BA-75D6-46A2-B0B8-68D9E16E8F66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F1B94-048D-473B-8A37-E41FA4C4916B}" type="datetimeFigureOut">
              <a:rPr lang="zh-TW" altLang="en-US" smtClean="0"/>
              <a:t>2020/1/10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4F7BA-75D6-46A2-B0B8-68D9E16E8F66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F1B94-048D-473B-8A37-E41FA4C4916B}" type="datetimeFigureOut">
              <a:rPr lang="zh-TW" altLang="en-US" smtClean="0"/>
              <a:t>2020/1/10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4F7BA-75D6-46A2-B0B8-68D9E16E8F66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F1B94-048D-473B-8A37-E41FA4C4916B}" type="datetimeFigureOut">
              <a:rPr lang="zh-TW" altLang="en-US" smtClean="0"/>
              <a:t>2020/1/10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4F7BA-75D6-46A2-B0B8-68D9E16E8F66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F1B94-048D-473B-8A37-E41FA4C4916B}" type="datetimeFigureOut">
              <a:rPr lang="zh-TW" altLang="en-US" smtClean="0"/>
              <a:t>2020/1/10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EA4F7BA-75D6-46A2-B0B8-68D9E16E8F66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7AF1B94-048D-473B-8A37-E41FA4C4916B}" type="datetimeFigureOut">
              <a:rPr lang="zh-TW" altLang="en-US" smtClean="0"/>
              <a:t>2020/1/10</a:t>
            </a:fld>
            <a:endParaRPr lang="zh-TW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EA4F7BA-75D6-46A2-B0B8-68D9E16E8F66}" type="slidenum">
              <a:rPr lang="zh-TW" altLang="en-US" smtClean="0"/>
              <a:t>‹#›</a:t>
            </a:fld>
            <a:endParaRPr lang="zh-TW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altLang="zh-TW" sz="6600" dirty="0" smtClean="0"/>
              <a:t>108-1</a:t>
            </a:r>
            <a:r>
              <a:rPr lang="zh-TW" altLang="en-US" dirty="0" smtClean="0"/>
              <a:t>期末校務會議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539552" y="3933056"/>
            <a:ext cx="7854696" cy="1424600"/>
          </a:xfrm>
        </p:spPr>
        <p:txBody>
          <a:bodyPr>
            <a:normAutofit/>
          </a:bodyPr>
          <a:lstStyle/>
          <a:p>
            <a:pPr algn="ctr"/>
            <a:r>
              <a:rPr lang="zh-TW" altLang="en-US" sz="54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華康雅宋體" panose="02020809000000000000" pitchFamily="49" charset="-120"/>
                <a:ea typeface="華康雅宋體" panose="02020809000000000000" pitchFamily="49" charset="-120"/>
              </a:rPr>
              <a:t>總務處報告</a:t>
            </a:r>
            <a:endParaRPr lang="zh-TW" altLang="en-US" sz="5400" dirty="0">
              <a:solidFill>
                <a:schemeClr val="accent4">
                  <a:lumMod val="40000"/>
                  <a:lumOff val="60000"/>
                </a:schemeClr>
              </a:solidFill>
              <a:latin typeface="華康雅宋體" panose="02020809000000000000" pitchFamily="49" charset="-120"/>
              <a:ea typeface="華康雅宋體" panose="02020809000000000000" pitchFamily="49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33544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68728"/>
          </a:xfrm>
        </p:spPr>
        <p:txBody>
          <a:bodyPr>
            <a:noAutofit/>
          </a:bodyPr>
          <a:lstStyle/>
          <a:p>
            <a:pPr algn="ctr"/>
            <a:r>
              <a:rPr lang="zh-TW" altLang="en-US" sz="6600" dirty="0">
                <a:solidFill>
                  <a:srgbClr val="C00000"/>
                </a:solidFill>
                <a:latin typeface="華康POP1體W9(P)" panose="040B0900000000000000" pitchFamily="82" charset="-120"/>
                <a:ea typeface="華康POP1體W9(P)" panose="040B0900000000000000" pitchFamily="82" charset="-120"/>
              </a:rPr>
              <a:t>祝福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191744"/>
          </a:xfrm>
        </p:spPr>
        <p:txBody>
          <a:bodyPr/>
          <a:lstStyle/>
          <a:p>
            <a:pPr marL="0" lvl="0" indent="0">
              <a:buClr>
                <a:srgbClr val="31B6FD"/>
              </a:buClr>
              <a:buSzPct val="100000"/>
              <a:buNone/>
            </a:pPr>
            <a:r>
              <a:rPr lang="zh-TW" altLang="en-US" sz="6600" dirty="0" smtClean="0">
                <a:solidFill>
                  <a:srgbClr val="FF0000"/>
                </a:solidFill>
                <a:latin typeface="Candara"/>
                <a:ea typeface="標楷體"/>
              </a:rPr>
              <a:t>            </a:t>
            </a:r>
            <a:r>
              <a:rPr lang="zh-TW" altLang="en-US" sz="6600" dirty="0">
                <a:solidFill>
                  <a:srgbClr val="FF0000"/>
                </a:solidFill>
                <a:latin typeface="華康POP1體W9(P)" panose="040B0900000000000000" pitchFamily="82" charset="-120"/>
                <a:ea typeface="華康POP1體W9(P)" panose="040B0900000000000000" pitchFamily="82" charset="-120"/>
              </a:rPr>
              <a:t>竹報平安</a:t>
            </a:r>
            <a:endParaRPr lang="en-US" altLang="zh-TW" sz="6600" dirty="0">
              <a:solidFill>
                <a:srgbClr val="FF0000"/>
              </a:solidFill>
              <a:latin typeface="華康POP1體W9(P)" panose="040B0900000000000000" pitchFamily="82" charset="-120"/>
              <a:ea typeface="華康POP1體W9(P)" panose="040B0900000000000000" pitchFamily="82" charset="-120"/>
            </a:endParaRPr>
          </a:p>
          <a:p>
            <a:pPr marL="0" lvl="0" indent="0" algn="ctr">
              <a:buClr>
                <a:srgbClr val="31B6FD"/>
              </a:buClr>
              <a:buSzPct val="100000"/>
              <a:buNone/>
            </a:pPr>
            <a:r>
              <a:rPr lang="zh-TW" altLang="en-US" sz="6600" dirty="0">
                <a:solidFill>
                  <a:srgbClr val="FF0000"/>
                </a:solidFill>
                <a:latin typeface="華康POP1體W9(P)" panose="040B0900000000000000" pitchFamily="82" charset="-120"/>
                <a:ea typeface="華康POP1體W9(P)" panose="040B0900000000000000" pitchFamily="82" charset="-120"/>
              </a:rPr>
              <a:t>和氣吉祥全家樂</a:t>
            </a:r>
            <a:r>
              <a:rPr lang="en-US" altLang="zh-TW" sz="6600" dirty="0" smtClean="0">
                <a:solidFill>
                  <a:srgbClr val="FF0000"/>
                </a:solidFill>
                <a:latin typeface="華康POP1體W9(P)" panose="040B0900000000000000" pitchFamily="82" charset="-120"/>
                <a:ea typeface="華康POP1體W9(P)" panose="040B0900000000000000" pitchFamily="82" charset="-120"/>
              </a:rPr>
              <a:t>﹐</a:t>
            </a:r>
          </a:p>
          <a:p>
            <a:pPr marL="0" lvl="0" indent="0" algn="ctr">
              <a:buClr>
                <a:srgbClr val="31B6FD"/>
              </a:buClr>
              <a:buSzPct val="100000"/>
              <a:buNone/>
            </a:pPr>
            <a:r>
              <a:rPr lang="zh-TW" altLang="en-US" sz="6600" dirty="0" smtClean="0">
                <a:solidFill>
                  <a:srgbClr val="FF0000"/>
                </a:solidFill>
                <a:latin typeface="華康POP1體W9(P)" panose="040B0900000000000000" pitchFamily="82" charset="-120"/>
                <a:ea typeface="華康POP1體W9(P)" panose="040B0900000000000000" pitchFamily="82" charset="-120"/>
              </a:rPr>
              <a:t>四季</a:t>
            </a:r>
            <a:r>
              <a:rPr lang="zh-TW" altLang="en-US" sz="6600" dirty="0">
                <a:solidFill>
                  <a:srgbClr val="FF0000"/>
                </a:solidFill>
                <a:latin typeface="華康POP1體W9(P)" panose="040B0900000000000000" pitchFamily="82" charset="-120"/>
                <a:ea typeface="華康POP1體W9(P)" panose="040B0900000000000000" pitchFamily="82" charset="-120"/>
              </a:rPr>
              <a:t>平安</a:t>
            </a:r>
            <a:r>
              <a:rPr lang="zh-TW" altLang="en-US" sz="6600" dirty="0" smtClean="0">
                <a:solidFill>
                  <a:srgbClr val="FF0000"/>
                </a:solidFill>
                <a:latin typeface="華康POP1體W9(P)" panose="040B0900000000000000" pitchFamily="82" charset="-120"/>
                <a:ea typeface="華康POP1體W9(P)" panose="040B0900000000000000" pitchFamily="82" charset="-120"/>
              </a:rPr>
              <a:t>過好年</a:t>
            </a:r>
            <a:r>
              <a:rPr lang="en-US" altLang="zh-TW" sz="6600" dirty="0">
                <a:solidFill>
                  <a:srgbClr val="FF0000"/>
                </a:solidFill>
                <a:latin typeface="華康POP1體W9(P)" panose="040B0900000000000000" pitchFamily="82" charset="-120"/>
                <a:ea typeface="華康POP1體W9(P)" panose="040B0900000000000000" pitchFamily="82" charset="-120"/>
              </a:rPr>
              <a:t>﹗</a:t>
            </a:r>
            <a:endParaRPr lang="zh-TW" altLang="en-US" sz="6600" dirty="0">
              <a:solidFill>
                <a:srgbClr val="FF0000"/>
              </a:solidFill>
              <a:latin typeface="華康POP1體W9(P)" panose="040B0900000000000000" pitchFamily="82" charset="-120"/>
              <a:ea typeface="華康POP1體W9(P)" panose="040B0900000000000000" pitchFamily="82" charset="-120"/>
            </a:endParaRPr>
          </a:p>
          <a:p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192710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TW" altLang="en-US" sz="6000" dirty="0" smtClean="0">
                <a:latin typeface="華康雅宋體" panose="02020809000000000000" pitchFamily="49" charset="-120"/>
                <a:ea typeface="華康雅宋體" panose="02020809000000000000" pitchFamily="49" charset="-120"/>
              </a:rPr>
              <a:t>回顧</a:t>
            </a:r>
            <a:endParaRPr lang="zh-TW" altLang="en-US" sz="6000" dirty="0">
              <a:latin typeface="華康雅宋體" panose="02020809000000000000" pitchFamily="49" charset="-120"/>
              <a:ea typeface="華康雅宋體" panose="02020809000000000000" pitchFamily="49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3600" dirty="0" smtClean="0">
                <a:solidFill>
                  <a:schemeClr val="bg1">
                    <a:lumMod val="50000"/>
                  </a:schemeClr>
                </a:solidFill>
                <a:latin typeface="華康POP1體W9(P)" panose="040B0900000000000000" pitchFamily="82" charset="-120"/>
                <a:ea typeface="華康POP1體W9(P)" panose="040B0900000000000000" pitchFamily="82" charset="-120"/>
                <a:cs typeface="Times New Roman" panose="02020603050405020304" pitchFamily="18" charset="0"/>
              </a:rPr>
              <a:t>105.08.05</a:t>
            </a:r>
            <a:r>
              <a:rPr lang="zh-TW" altLang="en-US" sz="3600" dirty="0" smtClean="0">
                <a:solidFill>
                  <a:schemeClr val="bg1">
                    <a:lumMod val="50000"/>
                  </a:schemeClr>
                </a:solidFill>
                <a:latin typeface="華康POP1體W9(P)" panose="040B0900000000000000" pitchFamily="82" charset="-120"/>
                <a:ea typeface="華康POP1體W9(P)" panose="040B0900000000000000" pitchFamily="82" charset="-120"/>
                <a:cs typeface="Times New Roman" panose="02020603050405020304" pitchFamily="18" charset="0"/>
              </a:rPr>
              <a:t> 開始</a:t>
            </a:r>
            <a:r>
              <a:rPr lang="en-US" altLang="zh-TW" sz="3600" dirty="0" smtClean="0">
                <a:solidFill>
                  <a:schemeClr val="bg1">
                    <a:lumMod val="50000"/>
                  </a:schemeClr>
                </a:solidFill>
                <a:latin typeface="華康POP1體W9(P)" panose="040B0900000000000000" pitchFamily="82" charset="-120"/>
                <a:ea typeface="華康POP1體W9(P)" panose="040B0900000000000000" pitchFamily="82" charset="-120"/>
                <a:cs typeface="Times New Roman" panose="02020603050405020304" pitchFamily="18" charset="0"/>
              </a:rPr>
              <a:t>...</a:t>
            </a:r>
            <a:r>
              <a:rPr lang="zh-TW" altLang="en-US" sz="3600" dirty="0" smtClean="0">
                <a:solidFill>
                  <a:schemeClr val="bg1">
                    <a:lumMod val="50000"/>
                  </a:schemeClr>
                </a:solidFill>
                <a:latin typeface="華康POP1體W9(P)" panose="040B0900000000000000" pitchFamily="82" charset="-120"/>
                <a:ea typeface="華康POP1體W9(P)" panose="040B0900000000000000" pitchFamily="82" charset="-120"/>
                <a:cs typeface="Times New Roman" panose="02020603050405020304" pitchFamily="18" charset="0"/>
              </a:rPr>
              <a:t>「</a:t>
            </a:r>
            <a:r>
              <a:rPr lang="zh-TW" altLang="en-US" sz="3600" dirty="0">
                <a:solidFill>
                  <a:schemeClr val="bg1">
                    <a:lumMod val="50000"/>
                  </a:schemeClr>
                </a:solidFill>
                <a:latin typeface="華康POP1體W9(P)" panose="040B0900000000000000" pitchFamily="82" charset="-120"/>
                <a:ea typeface="華康POP1體W9(P)" panose="040B0900000000000000" pitchFamily="82" charset="-120"/>
                <a:cs typeface="Times New Roman" panose="02020603050405020304" pitchFamily="18" charset="0"/>
              </a:rPr>
              <a:t>了</a:t>
            </a:r>
            <a:r>
              <a:rPr lang="zh-TW" altLang="en-US" sz="3600" dirty="0" smtClean="0">
                <a:solidFill>
                  <a:schemeClr val="bg1">
                    <a:lumMod val="50000"/>
                  </a:schemeClr>
                </a:solidFill>
                <a:latin typeface="華康POP1體W9(P)" panose="040B0900000000000000" pitchFamily="82" charset="-120"/>
                <a:ea typeface="華康POP1體W9(P)" panose="040B0900000000000000" pitchFamily="82" charset="-120"/>
                <a:cs typeface="Times New Roman" panose="02020603050405020304" pitchFamily="18" charset="0"/>
              </a:rPr>
              <a:t>解」總務工作！</a:t>
            </a:r>
            <a:endParaRPr lang="en-US" altLang="zh-TW" sz="3600" dirty="0" smtClean="0">
              <a:solidFill>
                <a:schemeClr val="bg1">
                  <a:lumMod val="50000"/>
                </a:schemeClr>
              </a:solidFill>
              <a:latin typeface="華康POP1體W9(P)" panose="040B0900000000000000" pitchFamily="82" charset="-120"/>
              <a:ea typeface="華康POP1體W9(P)" panose="040B0900000000000000" pitchFamily="82" charset="-120"/>
              <a:cs typeface="Times New Roman" panose="02020603050405020304" pitchFamily="18" charset="0"/>
            </a:endParaRPr>
          </a:p>
          <a:p>
            <a:pPr>
              <a:spcBef>
                <a:spcPts val="1800"/>
              </a:spcBef>
            </a:pPr>
            <a:r>
              <a:rPr lang="zh-TW" altLang="en-US" sz="3600" dirty="0">
                <a:latin typeface="華康POP1體W9(P)" panose="040B0900000000000000" pitchFamily="82" charset="-120"/>
                <a:ea typeface="華康POP1體W9(P)" panose="040B0900000000000000" pitchFamily="82" charset="-120"/>
                <a:cs typeface="Times New Roman" panose="02020603050405020304" pitchFamily="18" charset="0"/>
              </a:rPr>
              <a:t>莫蘭蒂風災（新</a:t>
            </a:r>
            <a:r>
              <a:rPr lang="zh-TW" altLang="en-US" sz="3600" dirty="0" smtClean="0">
                <a:latin typeface="華康POP1體W9(P)" panose="040B0900000000000000" pitchFamily="82" charset="-120"/>
                <a:ea typeface="華康POP1體W9(P)" panose="040B0900000000000000" pitchFamily="82" charset="-120"/>
                <a:cs typeface="Times New Roman" panose="02020603050405020304" pitchFamily="18" charset="0"/>
              </a:rPr>
              <a:t>大樓屋頂、風雨</a:t>
            </a:r>
            <a:r>
              <a:rPr lang="zh-TW" altLang="en-US" sz="3600" dirty="0">
                <a:latin typeface="華康POP1體W9(P)" panose="040B0900000000000000" pitchFamily="82" charset="-120"/>
                <a:ea typeface="華康POP1體W9(P)" panose="040B0900000000000000" pitchFamily="82" charset="-120"/>
                <a:cs typeface="Times New Roman" panose="02020603050405020304" pitchFamily="18" charset="0"/>
              </a:rPr>
              <a:t>走廊、</a:t>
            </a:r>
            <a:r>
              <a:rPr lang="zh-TW" altLang="en-US" sz="3600" dirty="0" smtClean="0">
                <a:latin typeface="華康POP1體W9(P)" panose="040B0900000000000000" pitchFamily="82" charset="-120"/>
                <a:ea typeface="華康POP1體W9(P)" panose="040B0900000000000000" pitchFamily="82" charset="-120"/>
                <a:cs typeface="Times New Roman" panose="02020603050405020304" pitchFamily="18" charset="0"/>
              </a:rPr>
              <a:t>機車停</a:t>
            </a:r>
            <a:r>
              <a:rPr lang="zh-TW" altLang="en-US" sz="3600" dirty="0" smtClean="0">
                <a:latin typeface="華康POP1體W9(P)" panose="040B0900000000000000" pitchFamily="82" charset="-120"/>
                <a:ea typeface="華康POP1體W9(P)" panose="040B0900000000000000" pitchFamily="82" charset="-120"/>
                <a:cs typeface="Times New Roman" panose="02020603050405020304" pitchFamily="18" charset="0"/>
              </a:rPr>
              <a:t>車棚、警衛室屋頂、</a:t>
            </a:r>
            <a:r>
              <a:rPr lang="zh-TW" altLang="en-US" sz="3600" dirty="0">
                <a:latin typeface="華康POP1體W9(P)" panose="040B0900000000000000" pitchFamily="82" charset="-120"/>
                <a:ea typeface="華康POP1體W9(P)" panose="040B0900000000000000" pitchFamily="82" charset="-120"/>
                <a:cs typeface="Times New Roman" panose="02020603050405020304" pitchFamily="18" charset="0"/>
              </a:rPr>
              <a:t>更換新總變壓器</a:t>
            </a:r>
            <a:r>
              <a:rPr lang="en-US" altLang="zh-TW" sz="3600" dirty="0" smtClean="0">
                <a:latin typeface="華康POP1體W9(P)" panose="040B0900000000000000" pitchFamily="82" charset="-120"/>
                <a:ea typeface="華康POP1體W9(P)" panose="040B0900000000000000" pitchFamily="82" charset="-120"/>
                <a:cs typeface="Times New Roman" panose="02020603050405020304" pitchFamily="18" charset="0"/>
              </a:rPr>
              <a:t>500KW..</a:t>
            </a:r>
            <a:r>
              <a:rPr lang="zh-TW" altLang="en-US" sz="3600" dirty="0" smtClean="0">
                <a:latin typeface="華康POP1體W9(P)" panose="040B0900000000000000" pitchFamily="82" charset="-120"/>
                <a:ea typeface="華康POP1體W9(P)" panose="040B0900000000000000" pitchFamily="82" charset="-120"/>
                <a:cs typeface="Times New Roman" panose="02020603050405020304" pitchFamily="18" charset="0"/>
              </a:rPr>
              <a:t>等）</a:t>
            </a:r>
            <a:r>
              <a:rPr lang="en-US" altLang="zh-TW" sz="3600" dirty="0">
                <a:latin typeface="華康POP1體W9(P)" panose="040B0900000000000000" pitchFamily="82" charset="-120"/>
                <a:ea typeface="華康POP1體W9(P)" panose="040B0900000000000000" pitchFamily="82" charset="-120"/>
                <a:cs typeface="Times New Roman" panose="02020603050405020304" pitchFamily="18" charset="0"/>
              </a:rPr>
              <a:t>-400</a:t>
            </a:r>
            <a:r>
              <a:rPr lang="zh-TW" altLang="en-US" sz="3600" dirty="0">
                <a:latin typeface="華康POP1體W9(P)" panose="040B0900000000000000" pitchFamily="82" charset="-120"/>
                <a:ea typeface="華康POP1體W9(P)" panose="040B0900000000000000" pitchFamily="82" charset="-120"/>
                <a:cs typeface="Times New Roman" panose="02020603050405020304" pitchFamily="18" charset="0"/>
              </a:rPr>
              <a:t>萬</a:t>
            </a:r>
            <a:r>
              <a:rPr lang="zh-TW" altLang="en-US" sz="3600" dirty="0" smtClean="0">
                <a:latin typeface="華康POP1體W9(P)" panose="040B0900000000000000" pitchFamily="82" charset="-120"/>
                <a:ea typeface="華康POP1體W9(P)" panose="040B0900000000000000" pitchFamily="82" charset="-120"/>
                <a:cs typeface="Times New Roman" panose="02020603050405020304" pitchFamily="18" charset="0"/>
              </a:rPr>
              <a:t>。</a:t>
            </a:r>
            <a:endParaRPr lang="en-US" altLang="zh-TW" sz="3600" dirty="0" smtClean="0">
              <a:latin typeface="華康POP1體W9(P)" panose="040B0900000000000000" pitchFamily="82" charset="-120"/>
              <a:ea typeface="華康POP1體W9(P)" panose="040B0900000000000000" pitchFamily="82" charset="-120"/>
              <a:cs typeface="Times New Roman" panose="02020603050405020304" pitchFamily="18" charset="0"/>
            </a:endParaRPr>
          </a:p>
          <a:p>
            <a:r>
              <a:rPr lang="zh-TW" altLang="en-US" sz="3600" dirty="0">
                <a:latin typeface="華康POP1體W9(P)" panose="040B0900000000000000" pitchFamily="82" charset="-120"/>
                <a:ea typeface="華康POP1體W9(P)" panose="040B0900000000000000" pitchFamily="82" charset="-120"/>
                <a:cs typeface="Times New Roman" panose="02020603050405020304" pitchFamily="18" charset="0"/>
              </a:rPr>
              <a:t>全校</a:t>
            </a:r>
            <a:r>
              <a:rPr lang="zh-TW" altLang="en-US" sz="3600" dirty="0" smtClean="0">
                <a:latin typeface="華康POP1體W9(P)" panose="040B0900000000000000" pitchFamily="82" charset="-120"/>
                <a:ea typeface="華康POP1體W9(P)" panose="040B0900000000000000" pitchFamily="82" charset="-120"/>
                <a:cs typeface="Times New Roman" panose="02020603050405020304" pitchFamily="18" charset="0"/>
              </a:rPr>
              <a:t>電話、廣播系統更新</a:t>
            </a:r>
            <a:r>
              <a:rPr lang="zh-TW" altLang="en-US" sz="3600" dirty="0">
                <a:latin typeface="華康POP1體W9(P)" panose="040B0900000000000000" pitchFamily="82" charset="-120"/>
                <a:ea typeface="華康POP1體W9(P)" panose="040B0900000000000000" pitchFamily="82" charset="-120"/>
                <a:cs typeface="Times New Roman" panose="02020603050405020304" pitchFamily="18" charset="0"/>
              </a:rPr>
              <a:t>為</a:t>
            </a:r>
            <a:r>
              <a:rPr lang="zh-TW" altLang="en-US" sz="3600" dirty="0" smtClean="0">
                <a:latin typeface="華康POP1體W9(P)" panose="040B0900000000000000" pitchFamily="82" charset="-120"/>
                <a:ea typeface="華康POP1體W9(P)" panose="040B0900000000000000" pitchFamily="82" charset="-120"/>
                <a:cs typeface="Times New Roman" panose="02020603050405020304" pitchFamily="18" charset="0"/>
              </a:rPr>
              <a:t>中華電信提供服務</a:t>
            </a:r>
            <a:r>
              <a:rPr lang="en-US" altLang="zh-TW" sz="3600" dirty="0" smtClean="0">
                <a:latin typeface="華康POP1體W9(P)" panose="040B0900000000000000" pitchFamily="82" charset="-120"/>
                <a:ea typeface="華康POP1體W9(P)" panose="040B0900000000000000" pitchFamily="82" charset="-120"/>
                <a:cs typeface="Times New Roman" panose="02020603050405020304" pitchFamily="18" charset="0"/>
              </a:rPr>
              <a:t>-</a:t>
            </a:r>
            <a:r>
              <a:rPr lang="en-US" altLang="zh-TW" sz="3600" dirty="0">
                <a:latin typeface="華康POP1體W9(P)" panose="040B0900000000000000" pitchFamily="82" charset="-120"/>
                <a:ea typeface="華康POP1體W9(P)" panose="040B0900000000000000" pitchFamily="82" charset="-120"/>
                <a:cs typeface="Times New Roman" panose="02020603050405020304" pitchFamily="18" charset="0"/>
              </a:rPr>
              <a:t>102</a:t>
            </a:r>
            <a:r>
              <a:rPr lang="zh-TW" altLang="en-US" sz="3600" dirty="0">
                <a:latin typeface="華康POP1體W9(P)" panose="040B0900000000000000" pitchFamily="82" charset="-120"/>
                <a:ea typeface="華康POP1體W9(P)" panose="040B0900000000000000" pitchFamily="82" charset="-120"/>
                <a:cs typeface="Times New Roman" panose="02020603050405020304" pitchFamily="18" charset="0"/>
              </a:rPr>
              <a:t>萬</a:t>
            </a:r>
            <a:r>
              <a:rPr lang="zh-TW" altLang="en-US" sz="3600" dirty="0" smtClean="0">
                <a:latin typeface="華康POP1體W9(P)" panose="040B0900000000000000" pitchFamily="82" charset="-120"/>
                <a:ea typeface="華康POP1體W9(P)" panose="040B0900000000000000" pitchFamily="82" charset="-120"/>
                <a:cs typeface="Times New Roman" panose="02020603050405020304" pitchFamily="18" charset="0"/>
              </a:rPr>
              <a:t>。</a:t>
            </a:r>
            <a:endParaRPr lang="en-US" altLang="zh-TW" sz="3600" dirty="0" smtClean="0">
              <a:latin typeface="華康POP1體W9(P)" panose="040B0900000000000000" pitchFamily="82" charset="-120"/>
              <a:ea typeface="華康POP1體W9(P)" panose="040B0900000000000000" pitchFamily="82" charset="-12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zh-TW" altLang="en-US" sz="2000" dirty="0" smtClean="0">
                <a:latin typeface="華康POP1體W9(P)" panose="040B0900000000000000" pitchFamily="82" charset="-120"/>
                <a:ea typeface="華康POP1體W9(P)" panose="040B0900000000000000" pitchFamily="82" charset="-120"/>
                <a:cs typeface="Times New Roman" panose="02020603050405020304" pitchFamily="18" charset="0"/>
              </a:rPr>
              <a:t>共計 </a:t>
            </a:r>
            <a:r>
              <a:rPr lang="en-US" altLang="zh-TW" sz="2000" dirty="0" smtClean="0">
                <a:latin typeface="華康POP1體W9(P)" panose="040B0900000000000000" pitchFamily="82" charset="-120"/>
                <a:ea typeface="華康POP1體W9(P)" panose="040B0900000000000000" pitchFamily="82" charset="-120"/>
                <a:cs typeface="Times New Roman" panose="02020603050405020304" pitchFamily="18" charset="0"/>
              </a:rPr>
              <a:t>502</a:t>
            </a:r>
            <a:r>
              <a:rPr lang="zh-TW" altLang="en-US" sz="2000" dirty="0" smtClean="0">
                <a:latin typeface="華康POP1體W9(P)" panose="040B0900000000000000" pitchFamily="82" charset="-120"/>
                <a:ea typeface="華康POP1體W9(P)" panose="040B0900000000000000" pitchFamily="82" charset="-120"/>
                <a:cs typeface="Times New Roman" panose="02020603050405020304" pitchFamily="18" charset="0"/>
              </a:rPr>
              <a:t> 萬</a:t>
            </a:r>
            <a:endParaRPr lang="zh-TW" altLang="en-US" sz="2000" dirty="0">
              <a:latin typeface="華康POP1體W9(P)" panose="040B0900000000000000" pitchFamily="82" charset="-120"/>
              <a:ea typeface="華康POP1體W9(P)" panose="040B0900000000000000" pitchFamily="82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1041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924712"/>
          </a:xfrm>
        </p:spPr>
        <p:txBody>
          <a:bodyPr>
            <a:normAutofit/>
          </a:bodyPr>
          <a:lstStyle/>
          <a:p>
            <a:pPr algn="ctr"/>
            <a:r>
              <a:rPr lang="en-US" altLang="zh-TW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106</a:t>
            </a:r>
            <a:r>
              <a:rPr lang="zh-TW" altLang="en-US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年度進行的</a:t>
            </a:r>
            <a:r>
              <a:rPr lang="zh-TW" altLang="en-US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工程</a:t>
            </a:r>
            <a:endParaRPr lang="zh-TW" altLang="en-US" dirty="0">
              <a:latin typeface="華康POP1體W9(P)" panose="040B0900000000000000" pitchFamily="82" charset="-120"/>
              <a:ea typeface="華康POP1體W9(P)" panose="040B0900000000000000" pitchFamily="82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12568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zh-TW" altLang="en-US" sz="36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配電機房、食品館變壓器、主電力系統改善</a:t>
            </a:r>
            <a:r>
              <a:rPr lang="zh-TW" altLang="en-US" sz="36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工程</a:t>
            </a:r>
            <a:r>
              <a:rPr lang="en-US" altLang="zh-TW" sz="36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-350</a:t>
            </a:r>
            <a:r>
              <a:rPr lang="zh-TW" altLang="en-US" sz="36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萬</a:t>
            </a:r>
            <a:r>
              <a:rPr lang="zh-TW" altLang="en-US" sz="36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。</a:t>
            </a:r>
            <a:endParaRPr lang="zh-TW" altLang="en-US" sz="3600" dirty="0">
              <a:latin typeface="華康POP1體W9(P)" panose="040B0900000000000000" pitchFamily="82" charset="-120"/>
              <a:ea typeface="華康POP1體W9(P)" panose="040B0900000000000000" pitchFamily="82" charset="-120"/>
            </a:endParaRPr>
          </a:p>
          <a:p>
            <a:pPr>
              <a:spcBef>
                <a:spcPts val="600"/>
              </a:spcBef>
            </a:pPr>
            <a:r>
              <a:rPr lang="zh-TW" altLang="en-US" sz="36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全校一般教室、行政辦公室冷氣裝</a:t>
            </a:r>
            <a:r>
              <a:rPr lang="zh-TW" altLang="en-US" sz="36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設</a:t>
            </a:r>
            <a:r>
              <a:rPr lang="zh-TW" altLang="en-US" sz="36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工程</a:t>
            </a:r>
            <a:r>
              <a:rPr lang="en-US" altLang="zh-TW" sz="36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-320</a:t>
            </a:r>
            <a:r>
              <a:rPr lang="zh-TW" altLang="en-US" sz="36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萬</a:t>
            </a:r>
            <a:r>
              <a:rPr lang="zh-TW" altLang="en-US" sz="36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。</a:t>
            </a:r>
            <a:endParaRPr lang="en-US" altLang="zh-TW" sz="3600" dirty="0" smtClean="0">
              <a:latin typeface="華康POP1體W9(P)" panose="040B0900000000000000" pitchFamily="82" charset="-120"/>
              <a:ea typeface="華康POP1體W9(P)" panose="040B0900000000000000" pitchFamily="82" charset="-120"/>
            </a:endParaRPr>
          </a:p>
          <a:p>
            <a:pPr>
              <a:spcBef>
                <a:spcPts val="600"/>
              </a:spcBef>
            </a:pPr>
            <a:r>
              <a:rPr lang="zh-TW" altLang="en-US" sz="36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活動中心照明</a:t>
            </a:r>
            <a:r>
              <a:rPr lang="en-US" altLang="zh-TW" sz="36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,</a:t>
            </a:r>
            <a:r>
              <a:rPr lang="zh-TW" altLang="en-US" sz="36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音響改善工程－</a:t>
            </a:r>
            <a:r>
              <a:rPr lang="en-US" altLang="zh-TW" sz="36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68</a:t>
            </a:r>
            <a:r>
              <a:rPr lang="zh-TW" altLang="en-US" sz="36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萬</a:t>
            </a:r>
            <a:r>
              <a:rPr lang="zh-TW" altLang="en-US" sz="36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。</a:t>
            </a:r>
            <a:endParaRPr lang="zh-TW" altLang="en-US" sz="3600" dirty="0">
              <a:latin typeface="華康POP1體W9(P)" panose="040B0900000000000000" pitchFamily="82" charset="-120"/>
              <a:ea typeface="華康POP1體W9(P)" panose="040B0900000000000000" pitchFamily="82" charset="-120"/>
            </a:endParaRPr>
          </a:p>
          <a:p>
            <a:pPr>
              <a:spcBef>
                <a:spcPts val="600"/>
              </a:spcBef>
            </a:pPr>
            <a:r>
              <a:rPr lang="zh-TW" altLang="en-US" sz="36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太陽能發電</a:t>
            </a:r>
            <a:r>
              <a:rPr lang="zh-TW" altLang="en-US" sz="36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設備工程（</a:t>
            </a:r>
            <a:r>
              <a:rPr lang="en-US" altLang="zh-TW" sz="36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60KW+20KW</a:t>
            </a:r>
            <a:r>
              <a:rPr lang="zh-TW" altLang="en-US" sz="36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自發自用）</a:t>
            </a:r>
            <a:r>
              <a:rPr lang="en-US" altLang="zh-TW" sz="36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-400</a:t>
            </a:r>
            <a:r>
              <a:rPr lang="zh-TW" altLang="en-US" sz="36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萬。</a:t>
            </a:r>
            <a:endParaRPr lang="zh-TW" altLang="en-US" sz="3600" dirty="0">
              <a:latin typeface="華康POP1體W9(P)" panose="040B0900000000000000" pitchFamily="82" charset="-120"/>
              <a:ea typeface="華康POP1體W9(P)" panose="040B0900000000000000" pitchFamily="82" charset="-120"/>
            </a:endParaRPr>
          </a:p>
          <a:p>
            <a:pPr>
              <a:spcBef>
                <a:spcPts val="600"/>
              </a:spcBef>
            </a:pPr>
            <a:r>
              <a:rPr lang="zh-TW" altLang="en-US" sz="36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輪機模擬教室建置</a:t>
            </a:r>
            <a:r>
              <a:rPr lang="zh-TW" altLang="en-US" sz="36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工程</a:t>
            </a:r>
            <a:r>
              <a:rPr lang="en-US" altLang="zh-TW" sz="36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-368</a:t>
            </a:r>
            <a:r>
              <a:rPr lang="zh-TW" altLang="en-US" sz="36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萬。</a:t>
            </a:r>
            <a:endParaRPr lang="en-US" altLang="zh-TW" sz="3600" dirty="0" smtClean="0">
              <a:latin typeface="華康POP1體W9(P)" panose="040B0900000000000000" pitchFamily="82" charset="-120"/>
              <a:ea typeface="華康POP1體W9(P)" panose="040B0900000000000000" pitchFamily="82" charset="-120"/>
            </a:endParaRPr>
          </a:p>
          <a:p>
            <a:pPr marL="0" indent="0" algn="r">
              <a:spcBef>
                <a:spcPts val="600"/>
              </a:spcBef>
              <a:buNone/>
            </a:pPr>
            <a:r>
              <a:rPr lang="zh-TW" altLang="en-US" sz="20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共計 </a:t>
            </a:r>
            <a:r>
              <a:rPr lang="en-US" altLang="zh-TW" sz="20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1506</a:t>
            </a:r>
            <a:r>
              <a:rPr lang="zh-TW" altLang="en-US" sz="20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 萬</a:t>
            </a:r>
            <a:endParaRPr lang="zh-TW" altLang="en-US" sz="2000" dirty="0">
              <a:latin typeface="華康POP1體W9(P)" panose="040B0900000000000000" pitchFamily="82" charset="-120"/>
              <a:ea typeface="華康POP1體W9(P)" panose="040B0900000000000000" pitchFamily="82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8248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852704"/>
          </a:xfrm>
        </p:spPr>
        <p:txBody>
          <a:bodyPr/>
          <a:lstStyle/>
          <a:p>
            <a:pPr algn="ctr"/>
            <a:r>
              <a:rPr lang="en-US" altLang="zh-TW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107</a:t>
            </a:r>
            <a:r>
              <a:rPr lang="zh-TW" altLang="en-US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年度</a:t>
            </a:r>
            <a:r>
              <a:rPr lang="zh-TW" altLang="en-US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進行的工程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zh-TW" altLang="en-US" sz="46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仁愛樓外牆及廁所整修工程</a:t>
            </a:r>
            <a:r>
              <a:rPr lang="en-US" altLang="zh-TW" sz="46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-430</a:t>
            </a:r>
            <a:r>
              <a:rPr lang="zh-TW" altLang="en-US" sz="46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萬。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zh-TW" altLang="en-US" sz="46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食品</a:t>
            </a:r>
            <a:r>
              <a:rPr lang="zh-TW" altLang="en-US" sz="46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科釀造教室整修工程</a:t>
            </a:r>
            <a:r>
              <a:rPr lang="en-US" altLang="zh-TW" sz="46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-300</a:t>
            </a:r>
            <a:r>
              <a:rPr lang="zh-TW" altLang="en-US" sz="46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萬。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zh-TW" altLang="en-US" sz="46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強化</a:t>
            </a:r>
            <a:r>
              <a:rPr lang="zh-TW" altLang="en-US" sz="46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校園安全防護</a:t>
            </a:r>
            <a:r>
              <a:rPr lang="zh-TW" altLang="en-US" sz="46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計畫</a:t>
            </a:r>
            <a:r>
              <a:rPr lang="en-US" altLang="zh-TW" sz="46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-</a:t>
            </a:r>
            <a:r>
              <a:rPr lang="en-US" altLang="zh-TW" sz="46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60</a:t>
            </a:r>
            <a:r>
              <a:rPr lang="zh-TW" altLang="en-US" sz="46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萬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zh-TW" altLang="en-US" sz="46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游泳池</a:t>
            </a:r>
            <a:r>
              <a:rPr lang="zh-TW" altLang="en-US" sz="46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用水及環境改善工程</a:t>
            </a:r>
            <a:r>
              <a:rPr lang="en-US" altLang="zh-TW" sz="46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-260</a:t>
            </a:r>
            <a:r>
              <a:rPr lang="zh-TW" altLang="en-US" sz="46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萬。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zh-TW" altLang="en-US" sz="46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養殖科室外養殖池改建</a:t>
            </a:r>
            <a:r>
              <a:rPr lang="zh-TW" altLang="en-US" sz="46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工程</a:t>
            </a:r>
            <a:r>
              <a:rPr lang="en-US" altLang="zh-TW" sz="46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-665</a:t>
            </a:r>
            <a:r>
              <a:rPr lang="zh-TW" altLang="en-US" sz="46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萬</a:t>
            </a:r>
            <a:r>
              <a:rPr lang="zh-TW" altLang="en-US" sz="46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。</a:t>
            </a:r>
            <a:endParaRPr lang="en-US" altLang="zh-TW" sz="4600" dirty="0" smtClean="0">
              <a:latin typeface="華康POP1體W9(P)" panose="040B0900000000000000" pitchFamily="82" charset="-120"/>
              <a:ea typeface="華康POP1體W9(P)" panose="040B0900000000000000" pitchFamily="82" charset="-120"/>
            </a:endParaRP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zh-TW" altLang="en-US" sz="46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教學及校園設維護計畫</a:t>
            </a:r>
            <a:r>
              <a:rPr lang="en-US" altLang="zh-TW" sz="46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-180</a:t>
            </a:r>
            <a:r>
              <a:rPr lang="zh-TW" altLang="en-US" sz="46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萬。</a:t>
            </a:r>
            <a:endParaRPr lang="en-US" altLang="zh-TW" sz="4600" dirty="0" smtClean="0">
              <a:latin typeface="華康POP1體W9(P)" panose="040B0900000000000000" pitchFamily="82" charset="-120"/>
              <a:ea typeface="華康POP1體W9(P)" panose="040B0900000000000000" pitchFamily="82" charset="-120"/>
            </a:endParaRPr>
          </a:p>
          <a:p>
            <a:pPr marL="0" indent="0" algn="r">
              <a:buNone/>
            </a:pPr>
            <a:r>
              <a:rPr lang="zh-TW" altLang="en-US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共計 </a:t>
            </a:r>
            <a:r>
              <a:rPr lang="en-US" altLang="zh-TW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1895</a:t>
            </a:r>
            <a:r>
              <a:rPr lang="zh-TW" altLang="en-US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 萬</a:t>
            </a:r>
            <a:endParaRPr lang="zh-TW" altLang="en-US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2570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852704"/>
          </a:xfrm>
        </p:spPr>
        <p:txBody>
          <a:bodyPr/>
          <a:lstStyle/>
          <a:p>
            <a:pPr algn="ctr"/>
            <a:r>
              <a:rPr lang="en-US" altLang="zh-TW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108</a:t>
            </a:r>
            <a:r>
              <a:rPr lang="zh-TW" altLang="en-US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年度</a:t>
            </a:r>
            <a:r>
              <a:rPr lang="zh-TW" altLang="en-US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進行的工程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51520" y="1412776"/>
            <a:ext cx="8712968" cy="5184576"/>
          </a:xfrm>
        </p:spPr>
        <p:txBody>
          <a:bodyPr>
            <a:normAutofit fontScale="92500" lnSpcReduction="10000"/>
          </a:bodyPr>
          <a:lstStyle/>
          <a:p>
            <a:r>
              <a:rPr lang="zh-TW" altLang="en-US" sz="30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全校教室</a:t>
            </a:r>
            <a:r>
              <a:rPr lang="en-US" altLang="zh-TW" sz="30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LED</a:t>
            </a:r>
            <a:r>
              <a:rPr lang="zh-TW" altLang="en-US" sz="30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照明燈具更新</a:t>
            </a:r>
            <a:r>
              <a:rPr lang="en-US" altLang="zh-TW" sz="30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-75</a:t>
            </a:r>
            <a:r>
              <a:rPr lang="zh-TW" altLang="en-US" sz="30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萬。</a:t>
            </a:r>
          </a:p>
          <a:p>
            <a:r>
              <a:rPr lang="zh-TW" altLang="en-US" sz="30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老</a:t>
            </a:r>
            <a:r>
              <a:rPr lang="zh-TW" altLang="en-US" sz="30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舊實習場域翻修</a:t>
            </a:r>
            <a:r>
              <a:rPr lang="zh-TW" altLang="en-US" sz="30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計畫</a:t>
            </a:r>
            <a:r>
              <a:rPr lang="en-US" altLang="zh-TW" sz="30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-601</a:t>
            </a:r>
            <a:r>
              <a:rPr lang="zh-TW" altLang="en-US" sz="30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萬</a:t>
            </a:r>
            <a:r>
              <a:rPr lang="zh-TW" altLang="en-US" sz="30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。</a:t>
            </a:r>
          </a:p>
          <a:p>
            <a:r>
              <a:rPr lang="zh-TW" altLang="en-US" sz="30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老舊廁所修繕美化計畫</a:t>
            </a:r>
            <a:r>
              <a:rPr lang="zh-TW" altLang="en-US" sz="30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（</a:t>
            </a:r>
            <a:r>
              <a:rPr lang="zh-TW" altLang="en-US" sz="30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輪機館</a:t>
            </a:r>
            <a:r>
              <a:rPr lang="zh-TW" altLang="en-US" sz="30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、</a:t>
            </a:r>
            <a:r>
              <a:rPr lang="zh-TW" altLang="en-US" sz="30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仁愛樓）</a:t>
            </a:r>
            <a:r>
              <a:rPr lang="en-US" altLang="zh-TW" sz="30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-343</a:t>
            </a:r>
            <a:r>
              <a:rPr lang="zh-TW" altLang="en-US" sz="30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萬。</a:t>
            </a:r>
          </a:p>
          <a:p>
            <a:r>
              <a:rPr lang="zh-TW" altLang="en-US" sz="30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學生</a:t>
            </a:r>
            <a:r>
              <a:rPr lang="zh-TW" altLang="en-US" sz="30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活動中心修繕</a:t>
            </a:r>
            <a:r>
              <a:rPr lang="zh-TW" altLang="en-US" sz="30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計畫</a:t>
            </a:r>
            <a:r>
              <a:rPr lang="en-US" altLang="zh-TW" sz="30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（1,2</a:t>
            </a:r>
            <a:r>
              <a:rPr lang="zh-TW" altLang="en-US" sz="30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期</a:t>
            </a:r>
            <a:r>
              <a:rPr lang="en-US" altLang="zh-TW" sz="30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）</a:t>
            </a:r>
            <a:r>
              <a:rPr lang="en-US" altLang="zh-TW" sz="30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-650</a:t>
            </a:r>
            <a:r>
              <a:rPr lang="zh-TW" altLang="en-US" sz="30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萬</a:t>
            </a:r>
            <a:endParaRPr lang="en-US" altLang="zh-TW" sz="3000" dirty="0" smtClean="0">
              <a:latin typeface="華康POP1體W9(P)" panose="040B0900000000000000" pitchFamily="82" charset="-120"/>
              <a:ea typeface="華康POP1體W9(P)" panose="040B0900000000000000" pitchFamily="82" charset="-120"/>
            </a:endParaRPr>
          </a:p>
          <a:p>
            <a:r>
              <a:rPr lang="zh-TW" altLang="en-US" sz="30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全校一般教室粉刷，仁愛樓、和平樓教室門窗更新、新大樓新增洗手台、輪機館花台等工程</a:t>
            </a:r>
            <a:r>
              <a:rPr lang="en-US" altLang="zh-TW" sz="30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-149</a:t>
            </a:r>
            <a:r>
              <a:rPr lang="zh-TW" altLang="en-US" sz="30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萬。</a:t>
            </a:r>
            <a:endParaRPr lang="en-US" altLang="zh-TW" sz="3000" dirty="0" smtClean="0">
              <a:latin typeface="華康POP1體W9(P)" panose="040B0900000000000000" pitchFamily="82" charset="-120"/>
              <a:ea typeface="華康POP1體W9(P)" panose="040B0900000000000000" pitchFamily="82" charset="-120"/>
            </a:endParaRPr>
          </a:p>
          <a:p>
            <a:r>
              <a:rPr lang="zh-TW" altLang="en-US" sz="30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新大樓</a:t>
            </a:r>
            <a:r>
              <a:rPr lang="en-US" altLang="zh-TW" sz="30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1</a:t>
            </a:r>
            <a:r>
              <a:rPr lang="zh-TW" altLang="en-US" sz="30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樓無障礙廁所整建</a:t>
            </a:r>
            <a:r>
              <a:rPr lang="zh-TW" altLang="en-US" sz="30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計畫</a:t>
            </a:r>
            <a:r>
              <a:rPr lang="en-US" altLang="zh-TW" sz="30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-75.9</a:t>
            </a:r>
            <a:r>
              <a:rPr lang="zh-TW" altLang="en-US" sz="30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萬。</a:t>
            </a:r>
          </a:p>
          <a:p>
            <a:r>
              <a:rPr lang="en-US" altLang="zh-TW" sz="30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5.</a:t>
            </a:r>
            <a:r>
              <a:rPr lang="zh-TW" altLang="en-US" sz="30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建置校園安全防護</a:t>
            </a:r>
            <a:r>
              <a:rPr lang="zh-TW" altLang="en-US" sz="30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計畫</a:t>
            </a:r>
            <a:r>
              <a:rPr lang="en-US" altLang="zh-TW" sz="30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-42.15</a:t>
            </a:r>
            <a:r>
              <a:rPr lang="zh-TW" altLang="en-US" sz="30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萬。</a:t>
            </a:r>
          </a:p>
          <a:p>
            <a:r>
              <a:rPr lang="en-US" altLang="zh-TW" sz="30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6.</a:t>
            </a:r>
            <a:r>
              <a:rPr lang="zh-TW" altLang="en-US" sz="30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群</a:t>
            </a:r>
            <a:r>
              <a:rPr lang="zh-TW" altLang="en-US" sz="30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科中心學校設備</a:t>
            </a:r>
            <a:r>
              <a:rPr lang="zh-TW" altLang="en-US" sz="30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案（含養殖科教室整修）</a:t>
            </a:r>
            <a:r>
              <a:rPr lang="en-US" altLang="zh-TW" sz="30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-</a:t>
            </a:r>
            <a:r>
              <a:rPr lang="en-US" altLang="zh-TW" sz="30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800</a:t>
            </a:r>
            <a:r>
              <a:rPr lang="zh-TW" altLang="en-US" sz="30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萬</a:t>
            </a:r>
            <a:endParaRPr lang="zh-TW" altLang="en-US" sz="3000" dirty="0">
              <a:latin typeface="華康POP1體W9(P)" panose="040B0900000000000000" pitchFamily="82" charset="-120"/>
              <a:ea typeface="華康POP1體W9(P)" panose="040B0900000000000000" pitchFamily="82" charset="-120"/>
            </a:endParaRPr>
          </a:p>
          <a:p>
            <a:r>
              <a:rPr lang="en-US" altLang="zh-TW" sz="30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7.</a:t>
            </a:r>
            <a:r>
              <a:rPr lang="zh-TW" altLang="en-US" sz="30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公有屋頂出租建置太陽光電計畫</a:t>
            </a:r>
            <a:r>
              <a:rPr lang="zh-TW" altLang="en-US" sz="30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（回饋自用</a:t>
            </a:r>
            <a:r>
              <a:rPr lang="en-US" altLang="zh-TW" sz="30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40KW</a:t>
            </a:r>
            <a:r>
              <a:rPr lang="zh-TW" altLang="en-US" sz="30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）</a:t>
            </a:r>
            <a:endParaRPr lang="en-US" altLang="zh-TW" sz="3000" dirty="0" smtClean="0"/>
          </a:p>
          <a:p>
            <a:pPr marL="0" indent="0" algn="r">
              <a:spcBef>
                <a:spcPts val="1800"/>
              </a:spcBef>
              <a:buNone/>
            </a:pPr>
            <a:r>
              <a:rPr lang="zh-TW" altLang="en-US" sz="20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共計</a:t>
            </a:r>
            <a:r>
              <a:rPr lang="en-US" altLang="zh-TW" sz="20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2736.05</a:t>
            </a:r>
            <a:r>
              <a:rPr lang="zh-TW" altLang="en-US" sz="20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萬</a:t>
            </a:r>
          </a:p>
          <a:p>
            <a:pPr marL="0" indent="0">
              <a:buNone/>
            </a:pPr>
            <a:endParaRPr lang="en-US" altLang="zh-TW" dirty="0" smtClean="0"/>
          </a:p>
          <a:p>
            <a:endParaRPr lang="zh-TW" altLang="en-US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72399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zh-TW" sz="67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109</a:t>
            </a:r>
            <a:r>
              <a:rPr lang="zh-TW" altLang="en-US" sz="56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年度</a:t>
            </a:r>
            <a:r>
              <a:rPr lang="zh-TW" altLang="en-US" sz="5600" dirty="0" smtClean="0">
                <a:solidFill>
                  <a:srgbClr val="C00000"/>
                </a:solidFill>
                <a:latin typeface="華康POP1體W9(P)" panose="040B0900000000000000" pitchFamily="82" charset="-120"/>
                <a:ea typeface="華康POP1體W9(P)" panose="040B0900000000000000" pitchFamily="82" charset="-120"/>
              </a:rPr>
              <a:t>將</a:t>
            </a:r>
            <a:r>
              <a:rPr lang="zh-TW" altLang="en-US" sz="56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進行</a:t>
            </a:r>
            <a:r>
              <a:rPr lang="zh-TW" altLang="en-US" sz="56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的工程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23528" y="1556792"/>
            <a:ext cx="8496944" cy="5112568"/>
          </a:xfrm>
        </p:spPr>
        <p:txBody>
          <a:bodyPr>
            <a:normAutofit lnSpcReduction="10000"/>
          </a:bodyPr>
          <a:lstStyle/>
          <a:p>
            <a:r>
              <a:rPr lang="zh-TW" altLang="en-US" sz="32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老舊廁所修繕美化</a:t>
            </a:r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專案</a:t>
            </a:r>
            <a:r>
              <a:rPr lang="en-US" altLang="zh-TW" sz="32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-400</a:t>
            </a:r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萬（新大樓）。</a:t>
            </a:r>
            <a:endParaRPr lang="zh-TW" altLang="en-US" sz="3200" dirty="0">
              <a:latin typeface="華康POP1體W9(P)" panose="040B0900000000000000" pitchFamily="82" charset="-120"/>
              <a:ea typeface="華康POP1體W9(P)" panose="040B0900000000000000" pitchFamily="82" charset="-120"/>
            </a:endParaRPr>
          </a:p>
          <a:p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學生</a:t>
            </a:r>
            <a:r>
              <a:rPr lang="zh-TW" altLang="en-US" sz="32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通學步</a:t>
            </a:r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道</a:t>
            </a:r>
            <a:r>
              <a:rPr lang="en-US" altLang="zh-TW" sz="32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-210</a:t>
            </a:r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萬</a:t>
            </a:r>
            <a:r>
              <a:rPr lang="zh-TW" altLang="en-US" sz="32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（新大樓前）</a:t>
            </a:r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。</a:t>
            </a:r>
            <a:endParaRPr lang="zh-TW" altLang="en-US" sz="3200" dirty="0">
              <a:latin typeface="華康POP1體W9(P)" panose="040B0900000000000000" pitchFamily="82" charset="-120"/>
              <a:ea typeface="華康POP1體W9(P)" panose="040B0900000000000000" pitchFamily="82" charset="-120"/>
            </a:endParaRPr>
          </a:p>
          <a:p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老</a:t>
            </a:r>
            <a:r>
              <a:rPr lang="zh-TW" altLang="en-US" sz="32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舊警監系統汰換</a:t>
            </a:r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工程</a:t>
            </a:r>
            <a:r>
              <a:rPr lang="en-US" altLang="zh-TW" sz="32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-47.6</a:t>
            </a:r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萬（校區監視器）</a:t>
            </a:r>
            <a:endParaRPr lang="zh-TW" altLang="en-US" sz="3200" dirty="0">
              <a:latin typeface="華康POP1體W9(P)" panose="040B0900000000000000" pitchFamily="82" charset="-120"/>
              <a:ea typeface="華康POP1體W9(P)" panose="040B0900000000000000" pitchFamily="82" charset="-120"/>
            </a:endParaRPr>
          </a:p>
          <a:p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養殖</a:t>
            </a:r>
            <a:r>
              <a:rPr lang="zh-TW" altLang="en-US" sz="32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館後方太陽光電停車場（預估金額</a:t>
            </a:r>
            <a:r>
              <a:rPr lang="en-US" altLang="zh-TW" sz="32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1200</a:t>
            </a:r>
            <a:r>
              <a:rPr lang="zh-TW" altLang="en-US" sz="32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萬，規劃</a:t>
            </a:r>
            <a:r>
              <a:rPr lang="en-US" altLang="zh-TW" sz="32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30</a:t>
            </a:r>
            <a:r>
              <a:rPr lang="zh-TW" altLang="en-US" sz="32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個停車位）。</a:t>
            </a:r>
          </a:p>
          <a:p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食品</a:t>
            </a:r>
            <a:r>
              <a:rPr lang="zh-TW" altLang="en-US" sz="32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館前建置太陽光電陽光球場（預估金額</a:t>
            </a:r>
            <a:r>
              <a:rPr lang="en-US" altLang="zh-TW" sz="32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1850</a:t>
            </a:r>
            <a:r>
              <a:rPr lang="zh-TW" altLang="en-US" sz="32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萬，規劃</a:t>
            </a:r>
            <a:r>
              <a:rPr lang="en-US" altLang="zh-TW" sz="32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4</a:t>
            </a:r>
            <a:r>
              <a:rPr lang="zh-TW" altLang="en-US" sz="32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個籃球場）。</a:t>
            </a:r>
          </a:p>
          <a:p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建置</a:t>
            </a:r>
            <a:r>
              <a:rPr lang="zh-TW" altLang="en-US" sz="32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校園安全</a:t>
            </a:r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計畫</a:t>
            </a:r>
            <a:r>
              <a:rPr lang="en-US" altLang="zh-TW" sz="32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-100</a:t>
            </a:r>
            <a:r>
              <a:rPr lang="zh-TW" altLang="en-US" sz="32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萬</a:t>
            </a:r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（</a:t>
            </a:r>
            <a:r>
              <a:rPr lang="zh-TW" altLang="en-US" sz="32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搶錢</a:t>
            </a:r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中</a:t>
            </a:r>
            <a:r>
              <a:rPr lang="zh-TW" altLang="en-US" sz="32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）</a:t>
            </a:r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。</a:t>
            </a:r>
            <a:endParaRPr lang="en-US" altLang="zh-TW" sz="2000" dirty="0" smtClean="0">
              <a:latin typeface="華康POP1體W9(P)" panose="040B0900000000000000" pitchFamily="82" charset="-120"/>
              <a:ea typeface="華康POP1體W9(P)" panose="040B0900000000000000" pitchFamily="82" charset="-120"/>
            </a:endParaRPr>
          </a:p>
          <a:p>
            <a:pPr marL="0" indent="0" algn="r">
              <a:buNone/>
            </a:pPr>
            <a:r>
              <a:rPr lang="zh-TW" altLang="en-US" sz="20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共計</a:t>
            </a:r>
            <a:r>
              <a:rPr lang="en-US" altLang="zh-TW" sz="20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3807.6</a:t>
            </a:r>
            <a:r>
              <a:rPr lang="zh-TW" altLang="en-US" sz="20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萬</a:t>
            </a:r>
            <a:endParaRPr lang="en-US" altLang="zh-TW" sz="2000" dirty="0" smtClean="0">
              <a:latin typeface="華康POP1體W9(P)" panose="040B0900000000000000" pitchFamily="82" charset="-120"/>
              <a:ea typeface="華康POP1體W9(P)" panose="040B0900000000000000" pitchFamily="82" charset="-120"/>
            </a:endParaRPr>
          </a:p>
          <a:p>
            <a:pPr marL="0" indent="0" algn="ctr">
              <a:buNone/>
            </a:pPr>
            <a:r>
              <a:rPr lang="en-US" altLang="zh-TW" sz="2800" dirty="0" smtClean="0">
                <a:solidFill>
                  <a:srgbClr val="C00000"/>
                </a:solidFill>
                <a:latin typeface="華康POP1體W9(P)" panose="040B0900000000000000" pitchFamily="82" charset="-120"/>
                <a:ea typeface="華康POP1體W9(P)" panose="040B0900000000000000" pitchFamily="82" charset="-120"/>
              </a:rPr>
              <a:t>105~109</a:t>
            </a:r>
            <a:r>
              <a:rPr lang="zh-TW" altLang="en-US" sz="2800" dirty="0" smtClean="0">
                <a:solidFill>
                  <a:srgbClr val="C00000"/>
                </a:solidFill>
                <a:latin typeface="華康POP1體W9(P)" panose="040B0900000000000000" pitchFamily="82" charset="-120"/>
                <a:ea typeface="華康POP1體W9(P)" panose="040B0900000000000000" pitchFamily="82" charset="-120"/>
              </a:rPr>
              <a:t> 迄今計畫經費總計 </a:t>
            </a:r>
            <a:r>
              <a:rPr lang="en-US" altLang="zh-TW" sz="2800" u="sng" dirty="0" smtClean="0">
                <a:solidFill>
                  <a:srgbClr val="C00000"/>
                </a:solidFill>
                <a:latin typeface="華康POP1體W9(P)" panose="040B0900000000000000" pitchFamily="82" charset="-120"/>
                <a:ea typeface="華康POP1體W9(P)" panose="040B0900000000000000" pitchFamily="82" charset="-120"/>
              </a:rPr>
              <a:t>1</a:t>
            </a:r>
            <a:r>
              <a:rPr lang="zh-TW" altLang="en-US" sz="2800" u="sng" dirty="0" smtClean="0">
                <a:solidFill>
                  <a:srgbClr val="C00000"/>
                </a:solidFill>
                <a:latin typeface="華康POP1體W9(P)" panose="040B0900000000000000" pitchFamily="82" charset="-120"/>
                <a:ea typeface="華康POP1體W9(P)" panose="040B0900000000000000" pitchFamily="82" charset="-120"/>
              </a:rPr>
              <a:t>億零</a:t>
            </a:r>
            <a:r>
              <a:rPr lang="en-US" altLang="zh-TW" sz="2800" u="sng" dirty="0" smtClean="0">
                <a:solidFill>
                  <a:srgbClr val="C00000"/>
                </a:solidFill>
                <a:latin typeface="華康POP1體W9(P)" panose="040B0900000000000000" pitchFamily="82" charset="-120"/>
                <a:ea typeface="華康POP1體W9(P)" panose="040B0900000000000000" pitchFamily="82" charset="-120"/>
              </a:rPr>
              <a:t>447</a:t>
            </a:r>
            <a:r>
              <a:rPr lang="zh-TW" altLang="en-US" sz="2800" u="sng" dirty="0" smtClean="0">
                <a:solidFill>
                  <a:srgbClr val="C00000"/>
                </a:solidFill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萬</a:t>
            </a:r>
            <a:r>
              <a:rPr lang="en-US" altLang="zh-TW" sz="2800" u="sng" dirty="0" smtClean="0">
                <a:solidFill>
                  <a:srgbClr val="C00000"/>
                </a:solidFill>
                <a:latin typeface="華康POP1體W9(P)" panose="040B0900000000000000" pitchFamily="82" charset="-120"/>
                <a:ea typeface="華康POP1體W9(P)" panose="040B0900000000000000" pitchFamily="82" charset="-120"/>
              </a:rPr>
              <a:t>1</a:t>
            </a:r>
            <a:r>
              <a:rPr lang="zh-TW" altLang="en-US" sz="2800" u="sng" dirty="0" smtClean="0">
                <a:solidFill>
                  <a:srgbClr val="C00000"/>
                </a:solidFill>
                <a:latin typeface="華康POP1體W9(P)" panose="040B0900000000000000" pitchFamily="82" charset="-120"/>
                <a:ea typeface="華康POP1體W9(P)" panose="040B0900000000000000" pitchFamily="82" charset="-120"/>
              </a:rPr>
              <a:t>仟元</a:t>
            </a:r>
            <a:r>
              <a:rPr lang="zh-TW" altLang="en-US" sz="2800" dirty="0" smtClean="0">
                <a:solidFill>
                  <a:srgbClr val="C00000"/>
                </a:solidFill>
                <a:latin typeface="華康POP1體W9(P)" panose="040B0900000000000000" pitchFamily="82" charset="-120"/>
                <a:ea typeface="華康POP1體W9(P)" panose="040B0900000000000000" pitchFamily="82" charset="-120"/>
              </a:rPr>
              <a:t>整</a:t>
            </a:r>
            <a:r>
              <a:rPr lang="zh-TW" altLang="en-US" sz="2800" dirty="0" smtClean="0">
                <a:solidFill>
                  <a:srgbClr val="C00000"/>
                </a:solidFill>
                <a:latin typeface="新細明體"/>
                <a:ea typeface="新細明體"/>
              </a:rPr>
              <a:t>。</a:t>
            </a:r>
            <a:endParaRPr lang="zh-TW" altLang="en-US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4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368152"/>
          </a:xfrm>
        </p:spPr>
        <p:txBody>
          <a:bodyPr>
            <a:normAutofit/>
          </a:bodyPr>
          <a:lstStyle/>
          <a:p>
            <a:pPr algn="ctr"/>
            <a:r>
              <a:rPr lang="zh-TW" altLang="en-US" sz="4800" dirty="0" smtClean="0">
                <a:solidFill>
                  <a:schemeClr val="bg1">
                    <a:lumMod val="50000"/>
                  </a:schemeClr>
                </a:solidFill>
                <a:latin typeface="華康POP1體W9(P)" panose="040B0900000000000000" pitchFamily="82" charset="-120"/>
                <a:ea typeface="華康POP1體W9(P)" panose="040B0900000000000000" pitchFamily="82" charset="-120"/>
              </a:rPr>
              <a:t>非常</a:t>
            </a:r>
            <a:r>
              <a:rPr lang="zh-TW" altLang="en-US" sz="4800" dirty="0">
                <a:solidFill>
                  <a:schemeClr val="bg1">
                    <a:lumMod val="50000"/>
                  </a:schemeClr>
                </a:solidFill>
                <a:latin typeface="華康POP1體W9(P)" panose="040B0900000000000000" pitchFamily="82" charset="-120"/>
                <a:ea typeface="華康POP1體W9(P)" panose="040B0900000000000000" pitchFamily="82" charset="-120"/>
              </a:rPr>
              <a:t>建設前，必先有非常</a:t>
            </a:r>
            <a:r>
              <a:rPr lang="zh-TW" altLang="en-US" sz="4800" dirty="0" smtClean="0">
                <a:solidFill>
                  <a:schemeClr val="bg1">
                    <a:lumMod val="50000"/>
                  </a:schemeClr>
                </a:solidFill>
                <a:latin typeface="華康POP1體W9(P)" panose="040B0900000000000000" pitchFamily="82" charset="-120"/>
                <a:ea typeface="華康POP1體W9(P)" panose="040B0900000000000000" pitchFamily="82" charset="-120"/>
              </a:rPr>
              <a:t>破壞</a:t>
            </a:r>
            <a:r>
              <a:rPr lang="en-US" altLang="zh-TW" sz="48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/>
            </a:r>
            <a:br>
              <a:rPr lang="en-US" altLang="zh-TW" sz="48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</a:br>
            <a:r>
              <a:rPr lang="en-US" altLang="zh-TW" sz="3600" dirty="0" smtClean="0">
                <a:solidFill>
                  <a:schemeClr val="bg1">
                    <a:lumMod val="50000"/>
                  </a:schemeClr>
                </a:solidFill>
                <a:latin typeface="華康POP1體W9(P)" panose="040B0900000000000000" pitchFamily="82" charset="-120"/>
                <a:ea typeface="華康POP1體W9(P)" panose="040B0900000000000000" pitchFamily="82" charset="-120"/>
              </a:rPr>
              <a:t>108-2</a:t>
            </a:r>
            <a:r>
              <a:rPr lang="zh-TW" altLang="en-US" sz="3600" dirty="0" smtClean="0">
                <a:solidFill>
                  <a:schemeClr val="bg1">
                    <a:lumMod val="50000"/>
                  </a:schemeClr>
                </a:solidFill>
                <a:latin typeface="華康POP1體W9(P)" panose="040B0900000000000000" pitchFamily="82" charset="-120"/>
                <a:ea typeface="華康POP1體W9(P)" panose="040B0900000000000000" pitchFamily="82" charset="-120"/>
              </a:rPr>
              <a:t> 校園 黑暗期</a:t>
            </a:r>
            <a:r>
              <a:rPr lang="en-US" altLang="zh-TW" sz="3600" dirty="0">
                <a:solidFill>
                  <a:schemeClr val="bg1">
                    <a:lumMod val="50000"/>
                  </a:schemeClr>
                </a:solidFill>
                <a:latin typeface="華康POP1體W9(P)" panose="040B0900000000000000" pitchFamily="82" charset="-120"/>
                <a:ea typeface="華康POP1體W9(P)" panose="040B0900000000000000" pitchFamily="82" charset="-120"/>
              </a:rPr>
              <a:t>-</a:t>
            </a:r>
            <a:r>
              <a:rPr lang="zh-TW" altLang="en-US" sz="3600" dirty="0" smtClean="0">
                <a:solidFill>
                  <a:schemeClr val="bg1">
                    <a:lumMod val="50000"/>
                  </a:schemeClr>
                </a:solidFill>
                <a:latin typeface="華康POP1體W9(P)" panose="040B0900000000000000" pitchFamily="82" charset="-120"/>
                <a:ea typeface="華康POP1體W9(P)" panose="040B0900000000000000" pitchFamily="82" charset="-120"/>
              </a:rPr>
              <a:t>再次來臨 </a:t>
            </a:r>
            <a:endParaRPr lang="zh-TW" altLang="en-US" sz="3600" dirty="0">
              <a:solidFill>
                <a:schemeClr val="bg1">
                  <a:lumMod val="50000"/>
                </a:schemeClr>
              </a:solidFill>
              <a:latin typeface="華康POP1體W9(P)" panose="040B0900000000000000" pitchFamily="82" charset="-120"/>
              <a:ea typeface="華康POP1體W9(P)" panose="040B0900000000000000" pitchFamily="82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968552"/>
          </a:xfrm>
        </p:spPr>
        <p:txBody>
          <a:bodyPr>
            <a:normAutofit lnSpcReduction="10000"/>
          </a:bodyPr>
          <a:lstStyle/>
          <a:p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釀造教室</a:t>
            </a:r>
            <a:r>
              <a:rPr lang="en-US" altLang="zh-TW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2</a:t>
            </a:r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、</a:t>
            </a:r>
            <a:r>
              <a:rPr lang="en-US" altLang="zh-TW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3</a:t>
            </a:r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樓持續施工中。</a:t>
            </a:r>
            <a:endParaRPr lang="en-US" altLang="zh-TW" sz="3200" dirty="0" smtClean="0">
              <a:latin typeface="華康POP1體W9(P)" panose="040B0900000000000000" pitchFamily="82" charset="-120"/>
              <a:ea typeface="華康POP1體W9(P)" panose="040B0900000000000000" pitchFamily="82" charset="-120"/>
            </a:endParaRPr>
          </a:p>
          <a:p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人事室新哺</a:t>
            </a:r>
            <a:r>
              <a:rPr lang="en-US" altLang="zh-TW" sz="32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(</a:t>
            </a:r>
            <a:r>
              <a:rPr lang="zh-TW" altLang="en-US" sz="32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集</a:t>
            </a:r>
            <a:r>
              <a:rPr lang="en-US" altLang="zh-TW" sz="32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)</a:t>
            </a:r>
            <a:r>
              <a:rPr lang="zh-TW" altLang="en-US" sz="32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乳</a:t>
            </a:r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室新建</a:t>
            </a:r>
            <a:r>
              <a:rPr lang="zh-TW" altLang="en-US" sz="32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工程持續施工中</a:t>
            </a:r>
            <a:r>
              <a:rPr lang="zh-TW" altLang="en-US" sz="3200" dirty="0" smtClean="0">
                <a:latin typeface="新細明體"/>
                <a:ea typeface="新細明體"/>
              </a:rPr>
              <a:t>。</a:t>
            </a:r>
            <a:endParaRPr lang="en-US" altLang="zh-TW" sz="3200" dirty="0" smtClean="0">
              <a:latin typeface="華康POP1體W9(P)" panose="040B0900000000000000" pitchFamily="82" charset="-120"/>
              <a:ea typeface="華康POP1體W9(P)" panose="040B0900000000000000" pitchFamily="82" charset="-120"/>
            </a:endParaRPr>
          </a:p>
          <a:p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新大樓教室</a:t>
            </a:r>
            <a:r>
              <a:rPr lang="zh-TW" altLang="en-US" sz="32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門</a:t>
            </a:r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更新工程，預計寒假</a:t>
            </a:r>
            <a:r>
              <a:rPr lang="zh-TW" altLang="en-US" sz="32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即開工。</a:t>
            </a:r>
            <a:endParaRPr lang="en-US" altLang="zh-TW" sz="3200" dirty="0" smtClean="0">
              <a:latin typeface="華康POP1體W9(P)" panose="040B0900000000000000" pitchFamily="82" charset="-120"/>
              <a:ea typeface="華康POP1體W9(P)" panose="040B0900000000000000" pitchFamily="82" charset="-120"/>
            </a:endParaRPr>
          </a:p>
          <a:p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新大樓</a:t>
            </a:r>
            <a:r>
              <a:rPr lang="zh-TW" altLang="en-US" sz="3200" dirty="0" smtClean="0">
                <a:solidFill>
                  <a:srgbClr val="FF0000"/>
                </a:solidFill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老</a:t>
            </a:r>
            <a:r>
              <a:rPr lang="zh-TW" altLang="en-US" sz="3200" dirty="0">
                <a:solidFill>
                  <a:srgbClr val="FF0000"/>
                </a:solidFill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舊廁所修繕美化</a:t>
            </a:r>
            <a:r>
              <a:rPr lang="zh-TW" altLang="en-US" sz="3200" dirty="0" smtClean="0">
                <a:solidFill>
                  <a:srgbClr val="FF0000"/>
                </a:solidFill>
                <a:latin typeface="華康POP1體W9(P)" panose="040B0900000000000000" pitchFamily="82" charset="-120"/>
                <a:ea typeface="華康POP1體W9(P)" panose="040B0900000000000000" pitchFamily="82" charset="-120"/>
              </a:rPr>
              <a:t>專案</a:t>
            </a:r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，將於農曆春節後開工，</a:t>
            </a:r>
            <a:r>
              <a:rPr lang="en-US" altLang="zh-TW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5</a:t>
            </a:r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月底前完工驗收結案。</a:t>
            </a:r>
            <a:endParaRPr lang="en-US" altLang="zh-TW" sz="3200" dirty="0" smtClean="0">
              <a:latin typeface="華康POP1體W9(P)" panose="040B0900000000000000" pitchFamily="82" charset="-120"/>
              <a:ea typeface="華康POP1體W9(P)" panose="040B0900000000000000" pitchFamily="82" charset="-120"/>
            </a:endParaRPr>
          </a:p>
          <a:p>
            <a:r>
              <a:rPr lang="zh-TW" altLang="en-US" sz="32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老舊警監系統汰換工程 ，</a:t>
            </a:r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預計</a:t>
            </a:r>
            <a:r>
              <a:rPr lang="en-US" altLang="zh-TW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2</a:t>
            </a:r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月中旬</a:t>
            </a:r>
            <a:r>
              <a:rPr lang="zh-TW" altLang="en-US" sz="32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開工</a:t>
            </a:r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。</a:t>
            </a:r>
            <a:endParaRPr lang="en-US" altLang="zh-TW" sz="3200" dirty="0" smtClean="0">
              <a:latin typeface="華康POP1體W9(P)" panose="040B0900000000000000" pitchFamily="82" charset="-120"/>
              <a:ea typeface="華康POP1體W9(P)" panose="040B0900000000000000" pitchFamily="82" charset="-120"/>
            </a:endParaRPr>
          </a:p>
          <a:p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太陽</a:t>
            </a:r>
            <a:r>
              <a:rPr lang="zh-TW" altLang="en-US" sz="32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光電</a:t>
            </a:r>
            <a:r>
              <a:rPr lang="zh-TW" altLang="en-US" sz="3200" dirty="0" smtClean="0">
                <a:solidFill>
                  <a:srgbClr val="FF0000"/>
                </a:solidFill>
                <a:latin typeface="華康POP1體W9(P)" panose="040B0900000000000000" pitchFamily="82" charset="-120"/>
                <a:ea typeface="華康POP1體W9(P)" panose="040B0900000000000000" pitchFamily="82" charset="-120"/>
              </a:rPr>
              <a:t>停車場</a:t>
            </a:r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，預計</a:t>
            </a:r>
            <a:r>
              <a:rPr lang="en-US" altLang="zh-TW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3</a:t>
            </a:r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月開工。</a:t>
            </a:r>
            <a:endParaRPr lang="en-US" altLang="zh-TW" sz="3200" dirty="0" smtClean="0">
              <a:latin typeface="華康POP1體W9(P)" panose="040B0900000000000000" pitchFamily="82" charset="-120"/>
              <a:ea typeface="華康POP1體W9(P)" panose="040B0900000000000000" pitchFamily="82" charset="-120"/>
            </a:endParaRPr>
          </a:p>
          <a:p>
            <a:r>
              <a:rPr lang="zh-TW" altLang="en-US" sz="32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太陽光電</a:t>
            </a:r>
            <a:r>
              <a:rPr lang="zh-TW" altLang="en-US" sz="3200" dirty="0">
                <a:solidFill>
                  <a:srgbClr val="FF0000"/>
                </a:solidFill>
                <a:latin typeface="華康POP1體W9(P)" panose="040B0900000000000000" pitchFamily="82" charset="-120"/>
                <a:ea typeface="華康POP1體W9(P)" panose="040B0900000000000000" pitchFamily="82" charset="-120"/>
              </a:rPr>
              <a:t>陽光球場</a:t>
            </a:r>
            <a:r>
              <a:rPr lang="zh-TW" altLang="en-US" sz="32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，</a:t>
            </a:r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預計</a:t>
            </a:r>
            <a:r>
              <a:rPr lang="en-US" altLang="zh-TW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4</a:t>
            </a:r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月中旬</a:t>
            </a:r>
            <a:r>
              <a:rPr lang="zh-TW" altLang="en-US" sz="32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開工</a:t>
            </a:r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。</a:t>
            </a:r>
            <a:endParaRPr lang="en-US" altLang="zh-TW" sz="3200" dirty="0" smtClean="0">
              <a:latin typeface="華康POP1體W9(P)" panose="040B0900000000000000" pitchFamily="82" charset="-120"/>
              <a:ea typeface="華康POP1體W9(P)" panose="040B0900000000000000" pitchFamily="82" charset="-120"/>
            </a:endParaRPr>
          </a:p>
          <a:p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學生</a:t>
            </a:r>
            <a:r>
              <a:rPr lang="zh-TW" altLang="en-US" sz="32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通學步</a:t>
            </a:r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道</a:t>
            </a:r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，</a:t>
            </a:r>
            <a:r>
              <a:rPr lang="en-US" altLang="zh-TW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6</a:t>
            </a:r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月底開工</a:t>
            </a:r>
            <a:r>
              <a:rPr lang="zh-TW" altLang="en-US" sz="32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。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84059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46634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zh-TW" altLang="en-US" sz="6600" dirty="0" smtClean="0">
                <a:solidFill>
                  <a:srgbClr val="C00000"/>
                </a:solidFill>
                <a:latin typeface="華康POP1體W9(P)" panose="040B0900000000000000" pitchFamily="82" charset="-120"/>
                <a:ea typeface="華康POP1體W9(P)" panose="040B0900000000000000" pitchFamily="82" charset="-120"/>
              </a:rPr>
              <a:t>感謝</a:t>
            </a:r>
            <a:endParaRPr lang="zh-TW" altLang="en-US" sz="6600" dirty="0">
              <a:solidFill>
                <a:srgbClr val="C00000"/>
              </a:solidFill>
              <a:latin typeface="華康POP1體W9(P)" panose="040B0900000000000000" pitchFamily="82" charset="-120"/>
              <a:ea typeface="華康POP1體W9(P)" panose="040B0900000000000000" pitchFamily="82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95536" y="1628800"/>
            <a:ext cx="8291264" cy="4968552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1000"/>
              </a:spcBef>
              <a:spcAft>
                <a:spcPts val="600"/>
              </a:spcAft>
            </a:pPr>
            <a:r>
              <a:rPr lang="zh-TW" altLang="en-US" sz="32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感謝各位夥伴</a:t>
            </a:r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，認同總務處為了提供更好的校園環境，對於施工期所造成</a:t>
            </a:r>
            <a:r>
              <a:rPr lang="zh-TW" altLang="en-US" sz="32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的</a:t>
            </a:r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噪音、種種的不便</a:t>
            </a:r>
            <a:r>
              <a:rPr lang="zh-TW" altLang="en-US" sz="3200" dirty="0" smtClean="0">
                <a:latin typeface="新細明體"/>
                <a:ea typeface="新細明體"/>
              </a:rPr>
              <a:t>，</a:t>
            </a:r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給予包容、提醒與回饋。</a:t>
            </a:r>
            <a:endParaRPr lang="en-US" altLang="zh-TW" sz="3200" dirty="0" smtClean="0">
              <a:latin typeface="華康POP1體W9(P)" panose="040B0900000000000000" pitchFamily="82" charset="-120"/>
              <a:ea typeface="華康POP1體W9(P)" panose="040B0900000000000000" pitchFamily="82" charset="-120"/>
            </a:endParaRPr>
          </a:p>
          <a:p>
            <a:pPr>
              <a:spcBef>
                <a:spcPts val="1000"/>
              </a:spcBef>
              <a:spcAft>
                <a:spcPts val="600"/>
              </a:spcAft>
            </a:pPr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總務處執行</a:t>
            </a:r>
            <a:r>
              <a:rPr lang="zh-TW" altLang="en-US" sz="32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所有</a:t>
            </a:r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計畫均依照</a:t>
            </a:r>
            <a:r>
              <a:rPr lang="zh-TW" altLang="en-US" sz="3200" u="sng" dirty="0" smtClean="0">
                <a:solidFill>
                  <a:srgbClr val="FF0000"/>
                </a:solidFill>
                <a:latin typeface="華康POP1體W9(P)" panose="040B0900000000000000" pitchFamily="82" charset="-120"/>
                <a:ea typeface="華康POP1體W9(P)" panose="040B0900000000000000" pitchFamily="82" charset="-120"/>
              </a:rPr>
              <a:t>採購法</a:t>
            </a:r>
            <a:r>
              <a:rPr lang="zh-TW" altLang="en-US" sz="3200" u="sng" dirty="0">
                <a:solidFill>
                  <a:srgbClr val="FF0000"/>
                </a:solidFill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規範</a:t>
            </a:r>
            <a:r>
              <a:rPr lang="zh-TW" altLang="en-US" sz="32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進行。</a:t>
            </a:r>
            <a:endParaRPr lang="en-US" altLang="zh-TW" sz="3200" dirty="0" smtClean="0">
              <a:solidFill>
                <a:srgbClr val="0070C0"/>
              </a:solidFill>
              <a:latin typeface="華康POP1體W9(P)" panose="040B0900000000000000" pitchFamily="82" charset="-120"/>
              <a:ea typeface="華康POP1體W9(P)" panose="040B0900000000000000" pitchFamily="82" charset="-120"/>
            </a:endParaRPr>
          </a:p>
          <a:p>
            <a:pPr>
              <a:spcBef>
                <a:spcPts val="1000"/>
              </a:spcBef>
              <a:spcAft>
                <a:spcPts val="600"/>
              </a:spcAft>
            </a:pPr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感謝</a:t>
            </a:r>
            <a:r>
              <a:rPr lang="en-US" altLang="zh-TW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3</a:t>
            </a:r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年半來</a:t>
            </a:r>
            <a:r>
              <a:rPr lang="zh-TW" altLang="en-US" sz="3200" dirty="0" smtClean="0">
                <a:latin typeface="新細明體"/>
                <a:ea typeface="新細明體"/>
              </a:rPr>
              <a:t>，</a:t>
            </a:r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所有對與我們的質疑</a:t>
            </a:r>
            <a:r>
              <a:rPr lang="zh-TW" altLang="en-US" sz="3200" dirty="0" smtClean="0">
                <a:latin typeface="新細明體"/>
                <a:ea typeface="新細明體"/>
              </a:rPr>
              <a:t>、</a:t>
            </a:r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指控、謾罵</a:t>
            </a:r>
            <a:r>
              <a:rPr lang="zh-TW" altLang="en-US" sz="3200" dirty="0" smtClean="0">
                <a:latin typeface="新細明體"/>
                <a:ea typeface="新細明體"/>
              </a:rPr>
              <a:t>、</a:t>
            </a:r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挖坑給我們跳</a:t>
            </a:r>
            <a:r>
              <a:rPr lang="zh-TW" altLang="en-US" sz="3200" dirty="0">
                <a:latin typeface="新細明體"/>
              </a:rPr>
              <a:t>、</a:t>
            </a:r>
            <a:r>
              <a:rPr lang="zh-TW" altLang="en-US" sz="32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投書</a:t>
            </a:r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部長信箱</a:t>
            </a:r>
            <a:r>
              <a:rPr lang="en-US" altLang="zh-TW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…</a:t>
            </a:r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等，</a:t>
            </a:r>
            <a:r>
              <a:rPr lang="zh-TW" altLang="en-US" sz="32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讓我們有機會停下倉促</a:t>
            </a:r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腳步，仔細檢視哪裡做得不好，進行修正再次成長出發</a:t>
            </a:r>
            <a:r>
              <a:rPr lang="zh-TW" altLang="en-US" sz="3200" dirty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；</a:t>
            </a:r>
            <a:r>
              <a:rPr lang="zh-TW" altLang="en-US" sz="3200" dirty="0" smtClean="0">
                <a:solidFill>
                  <a:srgbClr val="0070C0"/>
                </a:solidFill>
                <a:latin typeface="華康POP1體W9(P)" panose="040B0900000000000000" pitchFamily="82" charset="-120"/>
                <a:ea typeface="華康POP1體W9(P)" panose="040B0900000000000000" pitchFamily="82" charset="-120"/>
              </a:rPr>
              <a:t>亦歡迎有意願的同仁，接手</a:t>
            </a:r>
            <a:r>
              <a:rPr lang="zh-TW" altLang="en-US" sz="3200" dirty="0">
                <a:solidFill>
                  <a:srgbClr val="0070C0"/>
                </a:solidFill>
                <a:latin typeface="華康POP1體W9(P)" panose="040B0900000000000000" pitchFamily="82" charset="-120"/>
                <a:ea typeface="華康POP1體W9(P)" panose="040B0900000000000000" pitchFamily="82" charset="-120"/>
              </a:rPr>
              <a:t>總務主任</a:t>
            </a:r>
            <a:r>
              <a:rPr lang="zh-TW" altLang="en-US" sz="3200" dirty="0" smtClean="0">
                <a:solidFill>
                  <a:srgbClr val="0070C0"/>
                </a:solidFill>
                <a:latin typeface="華康POP1體W9(P)" panose="040B0900000000000000" pitchFamily="82" charset="-120"/>
                <a:ea typeface="華康POP1體W9(P)" panose="040B0900000000000000" pitchFamily="82" charset="-120"/>
              </a:rPr>
              <a:t>工作我可以大力推薦</a:t>
            </a:r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。</a:t>
            </a:r>
            <a:endParaRPr lang="en-US" altLang="zh-TW" sz="3200" dirty="0" smtClean="0">
              <a:latin typeface="華康POP1體W9(P)" panose="040B0900000000000000" pitchFamily="82" charset="-120"/>
              <a:ea typeface="華康POP1體W9(P)" panose="040B0900000000000000" pitchFamily="82" charset="-120"/>
            </a:endParaRPr>
          </a:p>
          <a:p>
            <a:pPr>
              <a:spcBef>
                <a:spcPts val="1000"/>
              </a:spcBef>
              <a:spcAft>
                <a:spcPts val="600"/>
              </a:spcAft>
            </a:pPr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感謝總務處夥伴、主計主任及校長</a:t>
            </a:r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的膽識</a:t>
            </a:r>
            <a:r>
              <a:rPr lang="en-US" altLang="zh-TW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…</a:t>
            </a:r>
            <a:r>
              <a:rPr lang="zh-TW" altLang="en-US" sz="3200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！</a:t>
            </a:r>
            <a:endParaRPr lang="en-US" altLang="zh-TW" sz="3200" dirty="0" smtClean="0">
              <a:latin typeface="華康POP1體W9(P)" panose="040B0900000000000000" pitchFamily="82" charset="-120"/>
              <a:ea typeface="華康POP1體W9(P)" panose="040B0900000000000000" pitchFamily="82" charset="-120"/>
            </a:endParaRPr>
          </a:p>
          <a:p>
            <a:endParaRPr lang="en-US" altLang="zh-TW" sz="3200" dirty="0" smtClean="0">
              <a:latin typeface="華康POP1體W9(P)" panose="040B0900000000000000" pitchFamily="82" charset="-120"/>
              <a:ea typeface="華康POP1體W9(P)" panose="040B0900000000000000" pitchFamily="82" charset="-120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73245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/>
          <a:lstStyle/>
          <a:p>
            <a:pPr algn="ctr"/>
            <a:r>
              <a:rPr lang="zh-TW" altLang="en-US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如果有機會</a:t>
            </a:r>
            <a:r>
              <a:rPr lang="en-US" altLang="zh-TW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...</a:t>
            </a:r>
            <a:r>
              <a:rPr lang="zh-TW" altLang="en-US" dirty="0" smtClean="0">
                <a:latin typeface="華康POP1體W9(P)" panose="040B0900000000000000" pitchFamily="82" charset="-120"/>
                <a:ea typeface="華康POP1體W9(P)" panose="040B0900000000000000" pitchFamily="82" charset="-120"/>
              </a:rPr>
              <a:t>還想做的</a:t>
            </a:r>
            <a:endParaRPr lang="zh-TW" altLang="en-US" dirty="0">
              <a:latin typeface="華康POP1體W9(P)" panose="040B0900000000000000" pitchFamily="82" charset="-120"/>
              <a:ea typeface="華康POP1體W9(P)" panose="040B0900000000000000" pitchFamily="82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67544" y="2708920"/>
            <a:ext cx="8229600" cy="2357616"/>
          </a:xfrm>
        </p:spPr>
        <p:txBody>
          <a:bodyPr>
            <a:normAutofit/>
          </a:bodyPr>
          <a:lstStyle/>
          <a:p>
            <a:r>
              <a:rPr lang="zh-TW" altLang="en-US" sz="4400" dirty="0" smtClean="0">
                <a:solidFill>
                  <a:schemeClr val="bg1">
                    <a:lumMod val="50000"/>
                  </a:schemeClr>
                </a:solidFill>
                <a:latin typeface="華康POP1體W9(P)" panose="040B0900000000000000" pitchFamily="82" charset="-120"/>
                <a:ea typeface="華康POP1體W9(P)" panose="040B0900000000000000" pitchFamily="82" charset="-120"/>
              </a:rPr>
              <a:t>食品館廁所修繕美化工程。</a:t>
            </a:r>
            <a:endParaRPr lang="en-US" altLang="zh-TW" sz="4400" dirty="0" smtClean="0">
              <a:solidFill>
                <a:schemeClr val="bg1">
                  <a:lumMod val="50000"/>
                </a:schemeClr>
              </a:solidFill>
              <a:latin typeface="華康POP1體W9(P)" panose="040B0900000000000000" pitchFamily="82" charset="-120"/>
              <a:ea typeface="華康POP1體W9(P)" panose="040B0900000000000000" pitchFamily="82" charset="-120"/>
            </a:endParaRPr>
          </a:p>
          <a:p>
            <a:r>
              <a:rPr lang="zh-TW" altLang="en-US" sz="4400" dirty="0">
                <a:solidFill>
                  <a:schemeClr val="bg1">
                    <a:lumMod val="50000"/>
                  </a:schemeClr>
                </a:solidFill>
                <a:latin typeface="華康POP1體W9(P)" panose="040B0900000000000000" pitchFamily="82" charset="-120"/>
                <a:ea typeface="華康POP1體W9(P)" panose="040B0900000000000000" pitchFamily="82" charset="-120"/>
              </a:rPr>
              <a:t>操場</a:t>
            </a:r>
            <a:r>
              <a:rPr lang="zh-TW" altLang="en-US" sz="4400" dirty="0" smtClean="0">
                <a:solidFill>
                  <a:schemeClr val="bg1">
                    <a:lumMod val="50000"/>
                  </a:schemeClr>
                </a:solidFill>
                <a:latin typeface="華康POP1體W9(P)" panose="040B0900000000000000" pitchFamily="82" charset="-120"/>
                <a:ea typeface="華康POP1體W9(P)" panose="040B0900000000000000" pitchFamily="82" charset="-120"/>
              </a:rPr>
              <a:t>跑道、排水系統整建工程。</a:t>
            </a:r>
            <a:endParaRPr lang="zh-TW" altLang="en-US" sz="4400" dirty="0">
              <a:solidFill>
                <a:schemeClr val="bg1">
                  <a:lumMod val="50000"/>
                </a:schemeClr>
              </a:solidFill>
              <a:latin typeface="華康POP1體W9(P)" panose="040B0900000000000000" pitchFamily="82" charset="-120"/>
              <a:ea typeface="華康POP1體W9(P)" panose="040B0900000000000000" pitchFamily="82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4454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線">
  <a:themeElements>
    <a:clrScheme name="流線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流線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線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316</TotalTime>
  <Words>745</Words>
  <Application>Microsoft Office PowerPoint</Application>
  <PresentationFormat>如螢幕大小 (4:3)</PresentationFormat>
  <Paragraphs>64</Paragraphs>
  <Slides>10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10</vt:i4>
      </vt:variant>
    </vt:vector>
  </HeadingPairs>
  <TitlesOfParts>
    <vt:vector size="11" baseType="lpstr">
      <vt:lpstr>流線</vt:lpstr>
      <vt:lpstr>108-1期末校務會議</vt:lpstr>
      <vt:lpstr>回顧</vt:lpstr>
      <vt:lpstr>106年度進行的工程</vt:lpstr>
      <vt:lpstr>107年度進行的工程</vt:lpstr>
      <vt:lpstr>108年度進行的工程</vt:lpstr>
      <vt:lpstr>109年度將進行的工程</vt:lpstr>
      <vt:lpstr>非常建設前，必先有非常破壞 108-2 校園 黑暗期-再次來臨 </vt:lpstr>
      <vt:lpstr>感謝</vt:lpstr>
      <vt:lpstr>如果有機會...還想做的</vt:lpstr>
      <vt:lpstr>祝福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108-1期末校務會議</dc:title>
  <dc:creator>admin</dc:creator>
  <cp:lastModifiedBy>admin</cp:lastModifiedBy>
  <cp:revision>27</cp:revision>
  <cp:lastPrinted>2020-01-09T07:38:46Z</cp:lastPrinted>
  <dcterms:created xsi:type="dcterms:W3CDTF">2020-01-09T03:35:08Z</dcterms:created>
  <dcterms:modified xsi:type="dcterms:W3CDTF">2020-01-10T00:06:46Z</dcterms:modified>
</cp:coreProperties>
</file>