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72" r:id="rId4"/>
    <p:sldId id="274" r:id="rId5"/>
    <p:sldId id="270" r:id="rId6"/>
    <p:sldId id="261" r:id="rId7"/>
    <p:sldId id="275" r:id="rId8"/>
    <p:sldId id="269" r:id="rId9"/>
    <p:sldId id="267" r:id="rId10"/>
    <p:sldId id="265" r:id="rId11"/>
    <p:sldId id="260" r:id="rId12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0209D"/>
    <a:srgbClr val="0F06CA"/>
    <a:srgbClr val="0A8010"/>
    <a:srgbClr val="265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748" autoAdjust="0"/>
    <p:restoredTop sz="94660"/>
  </p:normalViewPr>
  <p:slideViewPr>
    <p:cSldViewPr>
      <p:cViewPr>
        <p:scale>
          <a:sx n="117" d="100"/>
          <a:sy n="117" d="100"/>
        </p:scale>
        <p:origin x="-160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98E6C0-F004-4CD8-8976-0281256A4D77}" type="datetimeFigureOut">
              <a:rPr lang="zh-TW" altLang="en-US" smtClean="0"/>
              <a:pPr/>
              <a:t>2020/1/13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459DA5-BF2D-4756-A21B-014BC5EC5120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032736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459DA5-BF2D-4756-A21B-014BC5EC5120}" type="slidenum">
              <a:rPr lang="zh-TW" altLang="en-US" smtClean="0"/>
              <a:pPr/>
              <a:t>1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459DA5-BF2D-4756-A21B-014BC5EC5120}" type="slidenum">
              <a:rPr lang="zh-TW" altLang="en-US" smtClean="0"/>
              <a:pPr/>
              <a:t>11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731313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70451E-A9BE-4292-A00B-C06B954DDA20}" type="datetimeFigureOut">
              <a:rPr lang="fr-FR" altLang="zh-TW"/>
              <a:pPr/>
              <a:t>13/01/2020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53E361-9A92-42DF-BA41-4E002BBC49A5}" type="slidenum">
              <a:rPr lang="fr-CA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A593E39-5363-47F9-B5C0-B6C016AE496E}" type="datetimeFigureOut">
              <a:rPr lang="fr-FR" altLang="zh-TW"/>
              <a:pPr/>
              <a:t>13/01/2020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8B83B5-ABFD-40FD-9E7A-A9783983573D}" type="slidenum">
              <a:rPr lang="fr-CA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3305B6-3BB4-45D1-9FA6-5FC68BF253C9}" type="datetimeFigureOut">
              <a:rPr lang="fr-FR" altLang="zh-TW"/>
              <a:pPr/>
              <a:t>13/01/2020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6FAE05-E320-4589-9FC5-EA9C60813A21}" type="slidenum">
              <a:rPr lang="fr-CA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2EC14B-CD8C-4EE2-BD6D-EA17F615BC2B}" type="datetimeFigureOut">
              <a:rPr lang="fr-FR" altLang="zh-TW"/>
              <a:pPr/>
              <a:t>13/01/2020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83B1CF-632C-4557-ACB7-9636C559460F}" type="slidenum">
              <a:rPr lang="fr-CA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F5357CC-A5A0-4DC0-BE2B-124BD2D505C6}" type="datetimeFigureOut">
              <a:rPr lang="fr-FR" altLang="zh-TW"/>
              <a:pPr/>
              <a:t>13/01/2020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FC19BE-A3D2-4FD0-ABCE-DB04B082ECA5}" type="slidenum">
              <a:rPr lang="fr-CA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fr-CA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92707D5-23F2-44B5-AAD5-873EDE475B81}" type="datetimeFigureOut">
              <a:rPr lang="fr-FR" altLang="zh-TW"/>
              <a:pPr/>
              <a:t>13/01/2020</a:t>
            </a:fld>
            <a:endParaRPr lang="fr-CA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CA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ACA8F3-5128-4460-8D8A-057AA0706274}" type="slidenum">
              <a:rPr lang="fr-CA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fr-CA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74C1204-D2BB-4C18-BBDC-D24DFA5B355A}" type="datetimeFigureOut">
              <a:rPr lang="fr-FR" altLang="zh-TW"/>
              <a:pPr/>
              <a:t>13/01/2020</a:t>
            </a:fld>
            <a:endParaRPr lang="fr-CA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CA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566D69-9062-42D4-BA4B-0D96E329767A}" type="slidenum">
              <a:rPr lang="fr-CA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fr-CA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89755C4-6B86-4F56-94CA-38BF6BCE39A9}" type="datetimeFigureOut">
              <a:rPr lang="fr-FR" altLang="zh-TW"/>
              <a:pPr/>
              <a:t>13/01/2020</a:t>
            </a:fld>
            <a:endParaRPr lang="fr-CA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CA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7A76BE-A8D7-4AD2-8156-1F92AD49941C}" type="slidenum">
              <a:rPr lang="fr-CA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F22F586-C3AC-42CA-81F8-D3A38BD695F5}" type="datetimeFigureOut">
              <a:rPr lang="fr-FR" altLang="zh-TW"/>
              <a:pPr/>
              <a:t>13/01/2020</a:t>
            </a:fld>
            <a:endParaRPr lang="fr-CA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CA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C3A747-F541-46A4-8B76-FC590A729B07}" type="slidenum">
              <a:rPr lang="fr-CA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1994C70-BEA0-47C4-8F48-B0B819BF4A87}" type="datetimeFigureOut">
              <a:rPr lang="fr-FR" altLang="zh-TW"/>
              <a:pPr/>
              <a:t>13/01/2020</a:t>
            </a:fld>
            <a:endParaRPr lang="fr-CA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CA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9F4BF8-8A16-41F5-9661-A7CDEF4FFA7F}" type="slidenum">
              <a:rPr lang="fr-CA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TW" altLang="en-US" noProof="0" smtClean="0"/>
              <a:t>按一下圖示以新增圖片</a:t>
            </a:r>
            <a:endParaRPr lang="fr-CA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72D3086-FDE6-47EB-AB69-451D144D5A89}" type="datetimeFigureOut">
              <a:rPr lang="fr-FR" altLang="zh-TW"/>
              <a:pPr/>
              <a:t>13/01/2020</a:t>
            </a:fld>
            <a:endParaRPr lang="fr-CA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CA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7DACBE-21C4-4EF9-9496-54B71719EBDD}" type="slidenum">
              <a:rPr lang="fr-CA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zh-TW" smtClean="0"/>
              <a:t>Cliquez pour modifier le style du titre</a:t>
            </a:r>
            <a:endParaRPr lang="fr-CA" smtClean="0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zh-TW" smtClean="0"/>
              <a:t>Cliquez pour modifier les styles du texte du masque</a:t>
            </a:r>
          </a:p>
          <a:p>
            <a:pPr lvl="1"/>
            <a:r>
              <a:rPr lang="fr-FR" altLang="zh-TW" smtClean="0"/>
              <a:t>Deuxième niveau</a:t>
            </a:r>
          </a:p>
          <a:p>
            <a:pPr lvl="2"/>
            <a:r>
              <a:rPr lang="fr-FR" altLang="zh-TW" smtClean="0"/>
              <a:t>Troisième niveau</a:t>
            </a:r>
          </a:p>
          <a:p>
            <a:pPr lvl="3"/>
            <a:r>
              <a:rPr lang="fr-FR" altLang="zh-TW" smtClean="0"/>
              <a:t>Quatrième niveau</a:t>
            </a:r>
          </a:p>
          <a:p>
            <a:pPr lvl="4"/>
            <a:r>
              <a:rPr lang="fr-FR" altLang="zh-TW" smtClean="0"/>
              <a:t>Cinquième niveau</a:t>
            </a:r>
            <a:endParaRPr lang="fr-CA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38FEC586-B818-4418-BE78-5B43A972C7D7}" type="datetimeFigureOut">
              <a:rPr lang="fr-FR" altLang="zh-TW"/>
              <a:pPr/>
              <a:t>13/01/2020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B9562DAE-FB00-40A5-B1D8-028EFD177A27}" type="slidenum">
              <a:rPr lang="fr-CA"/>
              <a:pPr/>
              <a:t>‹#›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re 1"/>
          <p:cNvSpPr>
            <a:spLocks noGrp="1"/>
          </p:cNvSpPr>
          <p:nvPr>
            <p:ph type="ctrTitle"/>
          </p:nvPr>
        </p:nvSpPr>
        <p:spPr>
          <a:xfrm>
            <a:off x="755576" y="476673"/>
            <a:ext cx="8064896" cy="1512167"/>
          </a:xfrm>
        </p:spPr>
        <p:txBody>
          <a:bodyPr/>
          <a:lstStyle/>
          <a:p>
            <a:pPr algn="l"/>
            <a:r>
              <a:rPr lang="zh-TW" altLang="en-US" b="1" dirty="0">
                <a:solidFill>
                  <a:srgbClr val="265F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國立東港高級海事水產職業學校</a:t>
            </a:r>
          </a:p>
        </p:txBody>
      </p:sp>
      <p:sp>
        <p:nvSpPr>
          <p:cNvPr id="2051" name="Sous-titre 2"/>
          <p:cNvSpPr>
            <a:spLocks noGrp="1"/>
          </p:cNvSpPr>
          <p:nvPr>
            <p:ph type="subTitle" idx="1"/>
          </p:nvPr>
        </p:nvSpPr>
        <p:spPr>
          <a:xfrm>
            <a:off x="1547664" y="2348880"/>
            <a:ext cx="6684541" cy="2592288"/>
          </a:xfrm>
        </p:spPr>
        <p:txBody>
          <a:bodyPr/>
          <a:lstStyle/>
          <a:p>
            <a:r>
              <a:rPr lang="en-US" altLang="zh-TW" sz="3600" b="1" dirty="0" smtClean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108</a:t>
            </a:r>
            <a:r>
              <a:rPr lang="zh-TW" altLang="en-US" sz="3600" b="1" dirty="0" smtClean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學年</a:t>
            </a:r>
            <a:r>
              <a:rPr lang="zh-TW" altLang="en-US" sz="3600" b="1" dirty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度</a:t>
            </a:r>
            <a:r>
              <a:rPr lang="zh-TW" altLang="en-US" sz="3600" b="1" dirty="0" smtClean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第</a:t>
            </a:r>
            <a:r>
              <a:rPr lang="en-US" altLang="zh-TW" sz="3600" b="1" dirty="0" smtClean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</a:t>
            </a:r>
            <a:r>
              <a:rPr lang="zh-TW" altLang="en-US" sz="3600" b="1" dirty="0" smtClean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學期</a:t>
            </a:r>
            <a:r>
              <a:rPr lang="zh-TW" altLang="en-US" sz="3600" b="1" dirty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/>
            </a:r>
            <a:br>
              <a:rPr lang="zh-TW" altLang="en-US" sz="3600" b="1" dirty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sz="3600" b="1" dirty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期末校務會議</a:t>
            </a:r>
          </a:p>
          <a:p>
            <a:r>
              <a:rPr lang="zh-TW" altLang="en-US" sz="3600" b="1" dirty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人事室報告資料 </a:t>
            </a:r>
          </a:p>
          <a:p>
            <a:r>
              <a:rPr lang="zh-TW" altLang="en-US" sz="3600" b="1" dirty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 日期</a:t>
            </a:r>
            <a:r>
              <a:rPr lang="en-US" altLang="zh-TW" sz="3600" b="1" dirty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:</a:t>
            </a:r>
            <a:r>
              <a:rPr lang="en-US" altLang="zh-TW" sz="3600" b="1" dirty="0" smtClean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109</a:t>
            </a:r>
            <a:r>
              <a:rPr lang="zh-TW" altLang="en-US" sz="3600" b="1" dirty="0" smtClean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年</a:t>
            </a:r>
            <a:r>
              <a:rPr lang="en-US" altLang="zh-TW" sz="3600" b="1" dirty="0" smtClean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</a:t>
            </a:r>
            <a:r>
              <a:rPr lang="zh-TW" altLang="en-US" sz="3600" b="1" dirty="0" smtClean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月</a:t>
            </a:r>
            <a:r>
              <a:rPr lang="en-US" altLang="zh-TW" sz="3600" b="1" dirty="0" smtClean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15</a:t>
            </a:r>
            <a:r>
              <a:rPr lang="zh-TW" altLang="en-US" sz="3600" b="1" dirty="0" smtClean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日 </a:t>
            </a:r>
            <a:endParaRPr lang="zh-TW" altLang="en-US" sz="3600" b="1" dirty="0">
              <a:solidFill>
                <a:srgbClr val="7030A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zh-TW" altLang="en-US" sz="2400" dirty="0">
              <a:solidFill>
                <a:srgbClr val="265F00"/>
              </a:solidFill>
              <a:latin typeface="Georgia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b="1" dirty="0">
                <a:solidFill>
                  <a:srgbClr val="C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提醒</a:t>
            </a:r>
            <a:r>
              <a:rPr lang="zh-TW" altLang="en-US" b="1" dirty="0" smtClean="0">
                <a:solidFill>
                  <a:srgbClr val="C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事項</a:t>
            </a:r>
            <a:endParaRPr lang="fr-CA" b="1" dirty="0" smtClean="0">
              <a:solidFill>
                <a:srgbClr val="C0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075" name="Espace réservé du contenu 2"/>
          <p:cNvSpPr>
            <a:spLocks noGrp="1"/>
          </p:cNvSpPr>
          <p:nvPr>
            <p:ph idx="1"/>
          </p:nvPr>
        </p:nvSpPr>
        <p:spPr>
          <a:xfrm>
            <a:off x="457200" y="1916833"/>
            <a:ext cx="8229600" cy="3672408"/>
          </a:xfrm>
        </p:spPr>
        <p:txBody>
          <a:bodyPr/>
          <a:lstStyle/>
          <a:p>
            <a:pPr lvl="0" eaLnBrk="0" hangingPunct="0">
              <a:buClr>
                <a:srgbClr val="CCCCFF"/>
              </a:buClr>
              <a:buFont typeface="Wingdings" pitchFamily="2" charset="2"/>
              <a:buChar char="l"/>
            </a:pPr>
            <a:r>
              <a:rPr kumimoji="1" lang="en-US" altLang="zh-TW" kern="0" dirty="0" smtClean="0">
                <a:solidFill>
                  <a:srgbClr val="A0209D"/>
                </a:solidFill>
                <a:latin typeface="標楷體" pitchFamily="65" charset="-120"/>
                <a:ea typeface="標楷體" pitchFamily="65" charset="-120"/>
              </a:rPr>
              <a:t>108</a:t>
            </a:r>
            <a:r>
              <a:rPr kumimoji="1" lang="zh-TW" altLang="en-US" kern="0" dirty="0" smtClean="0">
                <a:solidFill>
                  <a:srgbClr val="A0209D"/>
                </a:solidFill>
                <a:latin typeface="標楷體" pitchFamily="65" charset="-120"/>
                <a:ea typeface="標楷體" pitchFamily="65" charset="-120"/>
              </a:rPr>
              <a:t>學年</a:t>
            </a:r>
            <a:r>
              <a:rPr kumimoji="1" lang="zh-TW" altLang="en-US" kern="0" dirty="0">
                <a:solidFill>
                  <a:srgbClr val="A0209D"/>
                </a:solidFill>
                <a:latin typeface="標楷體" pitchFamily="65" charset="-120"/>
                <a:ea typeface="標楷體" pitchFamily="65" charset="-120"/>
              </a:rPr>
              <a:t>度第</a:t>
            </a:r>
            <a:r>
              <a:rPr kumimoji="1" lang="en-US" altLang="zh-TW" kern="0" dirty="0">
                <a:solidFill>
                  <a:srgbClr val="A0209D"/>
                </a:solidFill>
                <a:latin typeface="標楷體" pitchFamily="65" charset="-120"/>
                <a:ea typeface="標楷體" pitchFamily="65" charset="-120"/>
              </a:rPr>
              <a:t>2</a:t>
            </a:r>
            <a:r>
              <a:rPr kumimoji="1" lang="zh-TW" altLang="en-US" kern="0" dirty="0">
                <a:solidFill>
                  <a:srgbClr val="A0209D"/>
                </a:solidFill>
                <a:latin typeface="標楷體" pitchFamily="65" charset="-120"/>
                <a:ea typeface="標楷體" pitchFamily="65" charset="-120"/>
              </a:rPr>
              <a:t>學期子女教育補助費請於本</a:t>
            </a:r>
            <a:r>
              <a:rPr kumimoji="1" lang="en-US" altLang="zh-TW" kern="0" dirty="0">
                <a:solidFill>
                  <a:srgbClr val="A0209D"/>
                </a:solidFill>
                <a:latin typeface="標楷體" pitchFamily="65" charset="-120"/>
                <a:ea typeface="標楷體" pitchFamily="65" charset="-120"/>
              </a:rPr>
              <a:t>(</a:t>
            </a:r>
            <a:r>
              <a:rPr kumimoji="1" lang="en-US" altLang="zh-TW" kern="0" dirty="0" smtClean="0">
                <a:solidFill>
                  <a:srgbClr val="A0209D"/>
                </a:solidFill>
                <a:latin typeface="標楷體" pitchFamily="65" charset="-120"/>
                <a:ea typeface="標楷體" pitchFamily="65" charset="-120"/>
              </a:rPr>
              <a:t>109)</a:t>
            </a:r>
            <a:r>
              <a:rPr kumimoji="1" lang="zh-TW" altLang="en-US" kern="0" dirty="0">
                <a:solidFill>
                  <a:srgbClr val="A0209D"/>
                </a:solidFill>
                <a:latin typeface="標楷體" pitchFamily="65" charset="-120"/>
                <a:ea typeface="標楷體" pitchFamily="65" charset="-120"/>
              </a:rPr>
              <a:t>年</a:t>
            </a:r>
            <a:r>
              <a:rPr kumimoji="1" lang="en-US" altLang="zh-TW" kern="0" dirty="0">
                <a:solidFill>
                  <a:srgbClr val="A0209D"/>
                </a:solidFill>
                <a:latin typeface="標楷體" pitchFamily="65" charset="-120"/>
                <a:ea typeface="標楷體" pitchFamily="65" charset="-120"/>
              </a:rPr>
              <a:t>2</a:t>
            </a:r>
            <a:r>
              <a:rPr kumimoji="1" lang="zh-TW" altLang="en-US" kern="0" dirty="0">
                <a:solidFill>
                  <a:srgbClr val="A0209D"/>
                </a:solidFill>
                <a:latin typeface="標楷體" pitchFamily="65" charset="-120"/>
                <a:ea typeface="標楷體" pitchFamily="65" charset="-120"/>
              </a:rPr>
              <a:t>月</a:t>
            </a:r>
            <a:r>
              <a:rPr kumimoji="1" lang="en-US" altLang="zh-TW" kern="0" dirty="0" smtClean="0">
                <a:solidFill>
                  <a:srgbClr val="A0209D"/>
                </a:solidFill>
                <a:latin typeface="標楷體" pitchFamily="65" charset="-120"/>
                <a:ea typeface="標楷體" pitchFamily="65" charset="-120"/>
              </a:rPr>
              <a:t>27</a:t>
            </a:r>
            <a:r>
              <a:rPr kumimoji="1" lang="zh-TW" altLang="en-US" kern="0" dirty="0" smtClean="0">
                <a:solidFill>
                  <a:srgbClr val="A0209D"/>
                </a:solidFill>
                <a:latin typeface="標楷體" pitchFamily="65" charset="-120"/>
                <a:ea typeface="標楷體" pitchFamily="65" charset="-120"/>
              </a:rPr>
              <a:t>日前</a:t>
            </a:r>
            <a:r>
              <a:rPr kumimoji="1" lang="zh-TW" altLang="en-US" kern="0" dirty="0">
                <a:solidFill>
                  <a:srgbClr val="A0209D"/>
                </a:solidFill>
                <a:latin typeface="標楷體" pitchFamily="65" charset="-120"/>
                <a:ea typeface="標楷體" pitchFamily="65" charset="-120"/>
              </a:rPr>
              <a:t>檢附相關證件向人事室提出申請</a:t>
            </a:r>
            <a:r>
              <a:rPr kumimoji="1" lang="zh-TW" altLang="en-US" kern="0" dirty="0" smtClean="0">
                <a:solidFill>
                  <a:srgbClr val="A0209D"/>
                </a:solidFill>
                <a:latin typeface="標楷體" pitchFamily="65" charset="-120"/>
                <a:ea typeface="標楷體" pitchFamily="65" charset="-120"/>
              </a:rPr>
              <a:t>。</a:t>
            </a:r>
            <a:endParaRPr kumimoji="1" lang="en-US" altLang="zh-TW" kern="0" dirty="0">
              <a:solidFill>
                <a:srgbClr val="A0209D"/>
              </a:solidFill>
              <a:latin typeface="標楷體" pitchFamily="65" charset="-120"/>
              <a:ea typeface="標楷體" pitchFamily="65" charset="-120"/>
            </a:endParaRPr>
          </a:p>
          <a:p>
            <a:pPr lvl="0" eaLnBrk="0" hangingPunct="0">
              <a:buClr>
                <a:srgbClr val="CCCCFF"/>
              </a:buClr>
              <a:buFont typeface="Wingdings" pitchFamily="2" charset="2"/>
              <a:buChar char="l"/>
            </a:pPr>
            <a:endParaRPr kumimoji="1" lang="en-US" altLang="zh-TW" kern="0" dirty="0" smtClean="0">
              <a:solidFill>
                <a:srgbClr val="A0209D"/>
              </a:solidFill>
              <a:latin typeface="標楷體" pitchFamily="65" charset="-120"/>
              <a:ea typeface="標楷體" pitchFamily="65" charset="-120"/>
            </a:endParaRPr>
          </a:p>
          <a:p>
            <a:pPr lvl="0" eaLnBrk="0" hangingPunct="0">
              <a:buClr>
                <a:srgbClr val="CCCCFF"/>
              </a:buClr>
              <a:buFont typeface="Wingdings" pitchFamily="2" charset="2"/>
              <a:buChar char="l"/>
            </a:pPr>
            <a:endParaRPr kumimoji="1" lang="en-US" altLang="zh-TW" kern="0" dirty="0">
              <a:solidFill>
                <a:srgbClr val="A0209D"/>
              </a:solidFill>
              <a:latin typeface="標楷體" pitchFamily="65" charset="-120"/>
              <a:ea typeface="標楷體" pitchFamily="65" charset="-120"/>
            </a:endParaRPr>
          </a:p>
          <a:p>
            <a:pPr marL="0" lvl="0" indent="0" algn="r" eaLnBrk="0" hangingPunct="0">
              <a:buClr>
                <a:srgbClr val="CCCCFF"/>
              </a:buClr>
              <a:buNone/>
            </a:pPr>
            <a:endParaRPr kumimoji="1" lang="zh-TW" altLang="en-US" kern="0" dirty="0">
              <a:solidFill>
                <a:srgbClr val="A0209D"/>
              </a:solidFill>
              <a:latin typeface="標楷體" pitchFamily="65" charset="-120"/>
              <a:ea typeface="標楷體" pitchFamily="65" charset="-120"/>
            </a:endParaRPr>
          </a:p>
          <a:p>
            <a:pPr marL="0" indent="0">
              <a:buNone/>
            </a:pPr>
            <a:endParaRPr lang="fr-CA" sz="2000" b="1" dirty="0" smtClean="0">
              <a:latin typeface="微軟正黑體" pitchFamily="34" charset="-120"/>
              <a:ea typeface="微軟正黑體" pitchFamily="34" charset="-120"/>
            </a:endParaRPr>
          </a:p>
        </p:txBody>
      </p:sp>
      <p:pic>
        <p:nvPicPr>
          <p:cNvPr id="2" name="圖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3645024"/>
            <a:ext cx="1728192" cy="1656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7645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50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報告完畢</a:t>
            </a:r>
            <a:endParaRPr lang="fr-CA" sz="5000" dirty="0" smtClean="0">
              <a:solidFill>
                <a:srgbClr val="FF0000"/>
              </a:solidFill>
            </a:endParaRPr>
          </a:p>
        </p:txBody>
      </p:sp>
      <p:sp>
        <p:nvSpPr>
          <p:cNvPr id="6147" name="Espace réservé du contenu 2"/>
          <p:cNvSpPr>
            <a:spLocks noGrp="1"/>
          </p:cNvSpPr>
          <p:nvPr>
            <p:ph idx="1"/>
          </p:nvPr>
        </p:nvSpPr>
        <p:spPr>
          <a:xfrm>
            <a:off x="467544" y="2060848"/>
            <a:ext cx="8229600" cy="4237930"/>
          </a:xfrm>
        </p:spPr>
        <p:txBody>
          <a:bodyPr/>
          <a:lstStyle/>
          <a:p>
            <a:pPr>
              <a:buNone/>
            </a:pPr>
            <a:r>
              <a:rPr lang="zh-TW" altLang="en-US" sz="4400" dirty="0" smtClean="0">
                <a:solidFill>
                  <a:srgbClr val="265F00"/>
                </a:solidFill>
                <a:latin typeface="標楷體" pitchFamily="65" charset="-120"/>
                <a:ea typeface="標楷體" pitchFamily="65" charset="-120"/>
              </a:rPr>
              <a:t>     </a:t>
            </a:r>
            <a:r>
              <a:rPr lang="zh-TW" altLang="en-US" sz="440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祝賀</a:t>
            </a:r>
            <a:r>
              <a:rPr lang="zh-TW" altLang="en-US" sz="480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：</a:t>
            </a:r>
            <a:endParaRPr lang="en-US" altLang="zh-TW" sz="4800" dirty="0" smtClean="0">
              <a:solidFill>
                <a:srgbClr val="FF0000"/>
              </a:solidFill>
              <a:latin typeface="標楷體" pitchFamily="65" charset="-120"/>
              <a:ea typeface="標楷體" pitchFamily="65" charset="-120"/>
            </a:endParaRPr>
          </a:p>
          <a:p>
            <a:pPr>
              <a:buNone/>
            </a:pPr>
            <a:r>
              <a:rPr lang="zh-TW" altLang="en-US" sz="480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 </a:t>
            </a:r>
            <a:r>
              <a:rPr lang="zh-TW" altLang="en-US" sz="480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      鼠年如意安康！</a:t>
            </a:r>
            <a:r>
              <a:rPr lang="zh-TW" altLang="en-US" sz="480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！  </a:t>
            </a:r>
            <a:endParaRPr lang="en-US" altLang="zh-TW" sz="4800" dirty="0" smtClean="0">
              <a:solidFill>
                <a:srgbClr val="FF0000"/>
              </a:solidFill>
              <a:latin typeface="標楷體" pitchFamily="65" charset="-120"/>
              <a:ea typeface="標楷體" pitchFamily="65" charset="-120"/>
            </a:endParaRPr>
          </a:p>
          <a:p>
            <a:pPr>
              <a:buNone/>
            </a:pPr>
            <a:endParaRPr lang="en-US" altLang="zh-TW" sz="4400" dirty="0">
              <a:solidFill>
                <a:srgbClr val="265F00"/>
              </a:solidFill>
              <a:latin typeface="標楷體" pitchFamily="65" charset="-120"/>
              <a:ea typeface="標楷體" pitchFamily="65" charset="-120"/>
            </a:endParaRPr>
          </a:p>
          <a:p>
            <a:pPr>
              <a:buNone/>
            </a:pPr>
            <a:r>
              <a:rPr lang="zh-TW" altLang="en-US" sz="4400" dirty="0" smtClean="0">
                <a:solidFill>
                  <a:srgbClr val="265F00"/>
                </a:solidFill>
                <a:latin typeface="標楷體" pitchFamily="65" charset="-120"/>
                <a:ea typeface="標楷體" pitchFamily="65" charset="-120"/>
              </a:rPr>
              <a:t> </a:t>
            </a:r>
            <a:endParaRPr lang="zh-TW" altLang="en-US" sz="4400" dirty="0">
              <a:solidFill>
                <a:srgbClr val="265F00"/>
              </a:solidFill>
              <a:latin typeface="標楷體" pitchFamily="65" charset="-120"/>
              <a:ea typeface="標楷體" pitchFamily="65" charset="-120"/>
            </a:endParaRPr>
          </a:p>
        </p:txBody>
      </p:sp>
      <p:pic>
        <p:nvPicPr>
          <p:cNvPr id="1031" name="Picture 7" descr="C:\Program Files\Microsoft Office\MEDIA\CAGCAT10\j0336075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2902" y="116632"/>
            <a:ext cx="1919544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Program Files\Microsoft Office\MEDIA\CAGCAT10\j0281904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4647392"/>
            <a:ext cx="1272611" cy="1203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b="1" dirty="0">
                <a:solidFill>
                  <a:srgbClr val="265F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人事</a:t>
            </a:r>
            <a:r>
              <a:rPr lang="zh-TW" altLang="en-US" b="1" dirty="0" smtClean="0">
                <a:solidFill>
                  <a:srgbClr val="265F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遷調</a:t>
            </a:r>
            <a:endParaRPr lang="fr-CA" b="1" dirty="0" smtClean="0">
              <a:solidFill>
                <a:srgbClr val="265F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075" name="Espace réservé du contenu 2"/>
          <p:cNvSpPr>
            <a:spLocks noGrp="1"/>
          </p:cNvSpPr>
          <p:nvPr>
            <p:ph idx="1"/>
          </p:nvPr>
        </p:nvSpPr>
        <p:spPr>
          <a:xfrm>
            <a:off x="395536" y="2276872"/>
            <a:ext cx="8352928" cy="3456384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zh-TW" altLang="en-US" sz="3600" b="1" dirty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新進人員：教師─</a:t>
            </a:r>
            <a:r>
              <a:rPr lang="en-US" altLang="zh-TW" sz="3600" b="1" dirty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108</a:t>
            </a:r>
            <a:r>
              <a:rPr lang="zh-TW" altLang="en-US" sz="3600" b="1" dirty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年</a:t>
            </a:r>
            <a:r>
              <a:rPr lang="en-US" altLang="zh-TW" sz="3600" b="1" dirty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8</a:t>
            </a:r>
            <a:r>
              <a:rPr lang="zh-TW" altLang="en-US" sz="3600" b="1" dirty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月到任</a:t>
            </a:r>
            <a:endParaRPr lang="en-US" altLang="zh-TW" sz="3600" b="1" dirty="0">
              <a:solidFill>
                <a:srgbClr val="7030A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spcBef>
                <a:spcPts val="1200"/>
              </a:spcBef>
              <a:buNone/>
            </a:pPr>
            <a:r>
              <a:rPr lang="zh-TW" altLang="en-US" sz="3600" b="1" dirty="0" smtClean="0">
                <a:solidFill>
                  <a:srgbClr val="0F06CA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  電子科教師： 張峻嘉</a:t>
            </a:r>
            <a:endParaRPr lang="en-US" altLang="zh-TW" sz="3600" b="1" dirty="0" smtClean="0">
              <a:solidFill>
                <a:srgbClr val="0F06CA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600" b="1" dirty="0">
                <a:solidFill>
                  <a:srgbClr val="0F06CA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600" b="1" dirty="0" smtClean="0">
                <a:solidFill>
                  <a:srgbClr val="0F06CA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 特教教師  ： 廖亭雅 </a:t>
            </a:r>
            <a:endParaRPr lang="en-US" altLang="zh-TW" sz="3600" b="1" dirty="0" smtClean="0">
              <a:solidFill>
                <a:srgbClr val="0F06CA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2000" b="1" dirty="0" smtClean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  </a:t>
            </a:r>
            <a:endParaRPr lang="en-US" altLang="zh-TW" sz="2800" b="1" dirty="0" smtClean="0">
              <a:latin typeface="微軟正黑體" pitchFamily="34" charset="-120"/>
              <a:ea typeface="微軟正黑體" pitchFamily="34" charset="-120"/>
            </a:endParaRPr>
          </a:p>
        </p:txBody>
      </p:sp>
      <p:pic>
        <p:nvPicPr>
          <p:cNvPr id="2" name="圖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4293096"/>
            <a:ext cx="1872208" cy="18002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b="1" dirty="0">
                <a:solidFill>
                  <a:srgbClr val="265F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人事</a:t>
            </a:r>
            <a:r>
              <a:rPr lang="zh-TW" altLang="en-US" b="1" dirty="0" smtClean="0">
                <a:solidFill>
                  <a:srgbClr val="265F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遷調</a:t>
            </a:r>
            <a:endParaRPr lang="fr-CA" b="1" dirty="0" smtClean="0">
              <a:solidFill>
                <a:srgbClr val="265F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075" name="Espace réservé du contenu 2"/>
          <p:cNvSpPr>
            <a:spLocks noGrp="1"/>
          </p:cNvSpPr>
          <p:nvPr>
            <p:ph idx="1"/>
          </p:nvPr>
        </p:nvSpPr>
        <p:spPr>
          <a:xfrm>
            <a:off x="395536" y="1556792"/>
            <a:ext cx="8496944" cy="4968552"/>
          </a:xfrm>
        </p:spPr>
        <p:txBody>
          <a:bodyPr/>
          <a:lstStyle/>
          <a:p>
            <a:pPr lvl="0"/>
            <a:r>
              <a:rPr lang="zh-TW" altLang="en-US" sz="2800" b="1" dirty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新進人員</a:t>
            </a:r>
            <a:r>
              <a:rPr lang="zh-TW" altLang="en-US" sz="2800" b="1" dirty="0" smtClean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：代理教師─</a:t>
            </a:r>
            <a:r>
              <a:rPr lang="en-US" altLang="zh-TW" sz="2800" b="1" dirty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108</a:t>
            </a:r>
            <a:r>
              <a:rPr lang="zh-TW" altLang="en-US" sz="2800" b="1" dirty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年</a:t>
            </a:r>
            <a:r>
              <a:rPr lang="en-US" altLang="zh-TW" sz="2800" b="1" dirty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8</a:t>
            </a:r>
            <a:r>
              <a:rPr lang="zh-TW" altLang="en-US" sz="2800" b="1" dirty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月</a:t>
            </a:r>
            <a:r>
              <a:rPr lang="zh-TW" altLang="en-US" sz="2800" b="1" dirty="0" smtClean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到任</a:t>
            </a:r>
            <a:endParaRPr lang="en-US" altLang="zh-TW" sz="2800" b="1" dirty="0">
              <a:solidFill>
                <a:srgbClr val="7030A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zh-TW" altLang="en-US" sz="2400" b="1" dirty="0" smtClean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  </a:t>
            </a:r>
            <a:r>
              <a:rPr lang="zh-TW" altLang="en-US" sz="2600" b="1" dirty="0" smtClean="0">
                <a:solidFill>
                  <a:srgbClr val="0F06CA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電子</a:t>
            </a:r>
            <a:r>
              <a:rPr lang="zh-TW" altLang="en-US" sz="2600" b="1" dirty="0">
                <a:solidFill>
                  <a:srgbClr val="0F06CA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科代理教師</a:t>
            </a:r>
            <a:r>
              <a:rPr lang="zh-TW" altLang="en-US" sz="2600" b="1" dirty="0" smtClean="0">
                <a:solidFill>
                  <a:srgbClr val="0F06CA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：蔡</a:t>
            </a:r>
            <a:r>
              <a:rPr lang="zh-TW" altLang="en-US" sz="2600" b="1" dirty="0">
                <a:solidFill>
                  <a:srgbClr val="0F06CA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明峰</a:t>
            </a:r>
          </a:p>
          <a:p>
            <a:pPr marL="0" lvl="0" indent="0">
              <a:buNone/>
            </a:pPr>
            <a:r>
              <a:rPr lang="zh-TW" altLang="en-US" sz="2600" b="1" dirty="0">
                <a:solidFill>
                  <a:srgbClr val="0F06CA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  家政科代理教師</a:t>
            </a:r>
            <a:r>
              <a:rPr lang="zh-TW" altLang="en-US" sz="2600" b="1" dirty="0" smtClean="0">
                <a:solidFill>
                  <a:srgbClr val="0F06CA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：林</a:t>
            </a:r>
            <a:r>
              <a:rPr lang="zh-TW" altLang="en-US" sz="2600" b="1" dirty="0">
                <a:solidFill>
                  <a:srgbClr val="0F06CA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靖婕</a:t>
            </a:r>
          </a:p>
          <a:p>
            <a:pPr marL="0" lvl="0" indent="0">
              <a:buNone/>
            </a:pPr>
            <a:r>
              <a:rPr lang="zh-TW" altLang="en-US" sz="2600" b="1" dirty="0">
                <a:solidFill>
                  <a:srgbClr val="0F06CA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  餐飲管理科代理教師：郭倩瑜</a:t>
            </a:r>
          </a:p>
          <a:p>
            <a:pPr marL="0" indent="0">
              <a:buNone/>
            </a:pPr>
            <a:r>
              <a:rPr lang="zh-TW" altLang="en-US" sz="2600" b="1" dirty="0">
                <a:solidFill>
                  <a:srgbClr val="0F06CA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  輪機科代理教師：伍宜德、陳泳</a:t>
            </a:r>
            <a:r>
              <a:rPr lang="zh-TW" altLang="en-US" sz="2600" b="1" dirty="0" smtClean="0">
                <a:solidFill>
                  <a:srgbClr val="0F06CA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楠、宋俊賢</a:t>
            </a:r>
            <a:endParaRPr lang="zh-TW" altLang="en-US" sz="2600" b="1" dirty="0">
              <a:solidFill>
                <a:srgbClr val="0F06CA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zh-TW" altLang="en-US" sz="2600" b="1" dirty="0" smtClean="0">
                <a:solidFill>
                  <a:srgbClr val="0F06CA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  水產</a:t>
            </a:r>
            <a:r>
              <a:rPr lang="zh-TW" altLang="en-US" sz="2600" b="1" dirty="0">
                <a:solidFill>
                  <a:srgbClr val="0F06CA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食品科代理教師：陳怡蓁、陳怡今、張旻宬</a:t>
            </a:r>
          </a:p>
          <a:p>
            <a:pPr marL="0" lvl="0" indent="0">
              <a:buNone/>
            </a:pPr>
            <a:r>
              <a:rPr lang="zh-TW" altLang="en-US" sz="2600" b="1" dirty="0" smtClean="0">
                <a:solidFill>
                  <a:srgbClr val="0F06CA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  </a:t>
            </a:r>
            <a:r>
              <a:rPr lang="zh-TW" altLang="en-US" sz="2600" b="1" dirty="0">
                <a:solidFill>
                  <a:srgbClr val="0F06CA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水產養殖科代理教師：康浩琳</a:t>
            </a:r>
          </a:p>
          <a:p>
            <a:pPr marL="0" lvl="0" indent="0">
              <a:buNone/>
            </a:pPr>
            <a:r>
              <a:rPr lang="zh-TW" altLang="en-US" sz="2600" b="1" dirty="0">
                <a:solidFill>
                  <a:srgbClr val="0F06CA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  航運管理科代理教師：高銘鴻、朱彥璋</a:t>
            </a:r>
          </a:p>
          <a:p>
            <a:pPr marL="0" lvl="0" indent="0">
              <a:buNone/>
            </a:pPr>
            <a:r>
              <a:rPr lang="zh-TW" altLang="en-US" sz="2600" b="1" dirty="0" smtClean="0">
                <a:solidFill>
                  <a:srgbClr val="0F06CA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  輔導</a:t>
            </a:r>
            <a:r>
              <a:rPr lang="zh-TW" altLang="en-US" sz="2600" b="1" dirty="0">
                <a:solidFill>
                  <a:srgbClr val="0F06CA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科代理教師</a:t>
            </a:r>
            <a:r>
              <a:rPr lang="zh-TW" altLang="en-US" sz="2600" b="1" dirty="0" smtClean="0">
                <a:solidFill>
                  <a:srgbClr val="0F06CA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：鄭</a:t>
            </a:r>
            <a:r>
              <a:rPr lang="zh-TW" altLang="en-US" sz="2600" b="1" dirty="0">
                <a:solidFill>
                  <a:srgbClr val="0F06CA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品榛</a:t>
            </a:r>
          </a:p>
          <a:p>
            <a:pPr marL="0" lvl="0" indent="0">
              <a:buNone/>
            </a:pPr>
            <a:r>
              <a:rPr lang="zh-TW" altLang="en-US" sz="2600" b="1" dirty="0">
                <a:solidFill>
                  <a:srgbClr val="0F06CA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  特教科代理教師</a:t>
            </a:r>
            <a:r>
              <a:rPr lang="zh-TW" altLang="en-US" sz="2600" b="1" dirty="0" smtClean="0">
                <a:solidFill>
                  <a:srgbClr val="0F06CA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：莊</a:t>
            </a:r>
            <a:r>
              <a:rPr lang="zh-TW" altLang="en-US" sz="2600" b="1" dirty="0">
                <a:solidFill>
                  <a:srgbClr val="0F06CA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璧綺</a:t>
            </a:r>
          </a:p>
        </p:txBody>
      </p:sp>
    </p:spTree>
    <p:extLst>
      <p:ext uri="{BB962C8B-B14F-4D97-AF65-F5344CB8AC3E}">
        <p14:creationId xmlns:p14="http://schemas.microsoft.com/office/powerpoint/2010/main" val="2707469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b="1" dirty="0">
                <a:solidFill>
                  <a:srgbClr val="265F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人事</a:t>
            </a:r>
            <a:r>
              <a:rPr lang="zh-TW" altLang="en-US" b="1" dirty="0" smtClean="0">
                <a:solidFill>
                  <a:srgbClr val="265F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遷調</a:t>
            </a:r>
            <a:endParaRPr lang="fr-CA" b="1" dirty="0" smtClean="0">
              <a:solidFill>
                <a:srgbClr val="265F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075" name="Espace réservé du contenu 2"/>
          <p:cNvSpPr>
            <a:spLocks noGrp="1"/>
          </p:cNvSpPr>
          <p:nvPr>
            <p:ph idx="1"/>
          </p:nvPr>
        </p:nvSpPr>
        <p:spPr>
          <a:xfrm>
            <a:off x="395536" y="1772816"/>
            <a:ext cx="8496944" cy="3960440"/>
          </a:xfrm>
        </p:spPr>
        <p:txBody>
          <a:bodyPr/>
          <a:lstStyle/>
          <a:p>
            <a:r>
              <a:rPr lang="zh-TW" altLang="en-US" b="1" dirty="0" smtClean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新進人員：職員</a:t>
            </a:r>
            <a:endParaRPr lang="en-US" altLang="zh-TW" b="1" dirty="0" smtClean="0">
              <a:solidFill>
                <a:srgbClr val="7030A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b="1" dirty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b="1" dirty="0" smtClean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b="1" dirty="0" smtClean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108.8.20</a:t>
            </a:r>
            <a:r>
              <a:rPr lang="zh-TW" altLang="en-US" b="1" dirty="0" smtClean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實習處家政科技士蘇玉</a:t>
            </a:r>
            <a:r>
              <a:rPr lang="zh-TW" altLang="en-US" b="1" dirty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屏</a:t>
            </a:r>
            <a:r>
              <a:rPr lang="zh-TW" altLang="en-US" b="1" dirty="0" smtClean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。    </a:t>
            </a:r>
            <a:endParaRPr lang="en-US" altLang="zh-TW" b="1" dirty="0" smtClean="0">
              <a:solidFill>
                <a:srgbClr val="7030A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b="1" dirty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b="1" dirty="0" smtClean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b="1" dirty="0" smtClean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108.9.16</a:t>
            </a:r>
            <a:r>
              <a:rPr lang="zh-TW" altLang="en-US" b="1" dirty="0" smtClean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b="1" dirty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總務處管理員趙永昱</a:t>
            </a:r>
            <a:r>
              <a:rPr lang="zh-TW" altLang="en-US" b="1" dirty="0" smtClean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zh-TW" altLang="en-US" b="1" dirty="0">
              <a:solidFill>
                <a:srgbClr val="7030A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b="1" dirty="0" smtClean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en-US" altLang="zh-TW" b="1" dirty="0" smtClean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108.12.3</a:t>
            </a:r>
            <a:r>
              <a:rPr lang="zh-TW" altLang="en-US" b="1" dirty="0" smtClean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總務處電力技士何鑄展。</a:t>
            </a:r>
            <a:endParaRPr lang="zh-TW" altLang="en-US" b="1" dirty="0">
              <a:solidFill>
                <a:srgbClr val="7030A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endParaRPr lang="en-US" altLang="zh-TW" sz="3600" b="1" dirty="0" smtClean="0">
              <a:solidFill>
                <a:srgbClr val="7030A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4437112"/>
            <a:ext cx="1656184" cy="1584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6415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/>
          <a:lstStyle/>
          <a:p>
            <a:r>
              <a:rPr lang="zh-TW" altLang="en-US" b="1" dirty="0">
                <a:solidFill>
                  <a:srgbClr val="265F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人事室報告</a:t>
            </a:r>
          </a:p>
        </p:txBody>
      </p:sp>
      <p:sp>
        <p:nvSpPr>
          <p:cNvPr id="3075" name="Espace réservé du contenu 2"/>
          <p:cNvSpPr>
            <a:spLocks noGrp="1"/>
          </p:cNvSpPr>
          <p:nvPr>
            <p:ph idx="1"/>
          </p:nvPr>
        </p:nvSpPr>
        <p:spPr>
          <a:xfrm>
            <a:off x="539552" y="1484784"/>
            <a:ext cx="8208912" cy="4954735"/>
          </a:xfrm>
        </p:spPr>
        <p:txBody>
          <a:bodyPr/>
          <a:lstStyle/>
          <a:p>
            <a:r>
              <a:rPr lang="en-US" altLang="zh-TW" sz="2800" b="1" dirty="0" smtClean="0">
                <a:solidFill>
                  <a:srgbClr val="A0209D"/>
                </a:solidFill>
                <a:ea typeface="標楷體" pitchFamily="65" charset="-120"/>
              </a:rPr>
              <a:t>109</a:t>
            </a:r>
            <a:r>
              <a:rPr lang="zh-TW" altLang="en-US" sz="2800" b="1" dirty="0" smtClean="0">
                <a:solidFill>
                  <a:srgbClr val="A0209D"/>
                </a:solidFill>
                <a:ea typeface="標楷體" pitchFamily="65" charset="-120"/>
              </a:rPr>
              <a:t>學年</a:t>
            </a:r>
            <a:r>
              <a:rPr lang="zh-TW" altLang="en-US" sz="2800" b="1" dirty="0">
                <a:solidFill>
                  <a:srgbClr val="A0209D"/>
                </a:solidFill>
                <a:ea typeface="標楷體" pitchFamily="65" charset="-120"/>
              </a:rPr>
              <a:t>度教師介聘時程：已公告校內</a:t>
            </a:r>
            <a:r>
              <a:rPr lang="zh-TW" altLang="en-US" sz="2800" b="1" dirty="0" smtClean="0">
                <a:solidFill>
                  <a:srgbClr val="A0209D"/>
                </a:solidFill>
                <a:ea typeface="標楷體" pitchFamily="65" charset="-120"/>
              </a:rPr>
              <a:t>網站</a:t>
            </a:r>
            <a:endParaRPr lang="en-US" altLang="zh-TW" sz="2800" b="1" dirty="0" smtClean="0">
              <a:solidFill>
                <a:srgbClr val="A0209D"/>
              </a:solidFill>
              <a:ea typeface="標楷體" pitchFamily="65" charset="-120"/>
            </a:endParaRPr>
          </a:p>
          <a:p>
            <a:pPr marL="400050" lvl="1" indent="0">
              <a:buClr>
                <a:srgbClr val="CCCCFF"/>
              </a:buClr>
              <a:buNone/>
            </a:pPr>
            <a:r>
              <a:rPr kumimoji="1" lang="en-US" altLang="zh-TW" sz="2600" b="1" kern="0" dirty="0" smtClean="0">
                <a:solidFill>
                  <a:srgbClr val="0F06CA"/>
                </a:solidFill>
                <a:latin typeface="標楷體" pitchFamily="65" charset="-120"/>
                <a:ea typeface="標楷體" pitchFamily="65" charset="-120"/>
              </a:rPr>
              <a:t>109</a:t>
            </a:r>
            <a:r>
              <a:rPr kumimoji="1" lang="zh-TW" altLang="zh-TW" sz="2600" b="1" kern="0" dirty="0" smtClean="0">
                <a:solidFill>
                  <a:srgbClr val="0F06CA"/>
                </a:solidFill>
                <a:latin typeface="標楷體" pitchFamily="65" charset="-120"/>
                <a:ea typeface="標楷體" pitchFamily="65" charset="-120"/>
              </a:rPr>
              <a:t>學年度公立高級中等學校教師介聘</a:t>
            </a:r>
            <a:r>
              <a:rPr kumimoji="1" lang="zh-TW" altLang="en-US" sz="2600" b="1" kern="0" dirty="0" smtClean="0">
                <a:solidFill>
                  <a:srgbClr val="0F06CA"/>
                </a:solidFill>
                <a:latin typeface="標楷體" pitchFamily="65" charset="-120"/>
                <a:ea typeface="標楷體" pitchFamily="65" charset="-120"/>
              </a:rPr>
              <a:t>將</a:t>
            </a:r>
            <a:r>
              <a:rPr kumimoji="1" lang="zh-TW" altLang="zh-TW" sz="2600" b="1" kern="0" dirty="0" smtClean="0">
                <a:solidFill>
                  <a:srgbClr val="0F06CA"/>
                </a:solidFill>
                <a:latin typeface="標楷體" pitchFamily="65" charset="-120"/>
                <a:ea typeface="標楷體" pitchFamily="65" charset="-120"/>
              </a:rPr>
              <a:t>於</a:t>
            </a:r>
            <a:r>
              <a:rPr kumimoji="1" lang="en-US" altLang="zh-TW" sz="2600" b="1" kern="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2</a:t>
            </a:r>
            <a:r>
              <a:rPr kumimoji="1" lang="zh-TW" altLang="zh-TW" sz="2600" b="1" kern="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月</a:t>
            </a:r>
            <a:r>
              <a:rPr kumimoji="1" lang="en-US" altLang="zh-TW" sz="2600" b="1" kern="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4</a:t>
            </a:r>
            <a:r>
              <a:rPr kumimoji="1" lang="zh-TW" altLang="zh-TW" sz="2600" b="1" kern="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日</a:t>
            </a:r>
            <a:r>
              <a:rPr kumimoji="1" lang="zh-TW" altLang="en-US" sz="2600" b="1" kern="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至</a:t>
            </a:r>
            <a:endParaRPr kumimoji="1" lang="en-US" altLang="zh-TW" sz="2600" b="1" kern="0" dirty="0" smtClean="0">
              <a:solidFill>
                <a:srgbClr val="FF0000"/>
              </a:solidFill>
              <a:latin typeface="標楷體" pitchFamily="65" charset="-120"/>
              <a:ea typeface="標楷體" pitchFamily="65" charset="-120"/>
            </a:endParaRPr>
          </a:p>
          <a:p>
            <a:pPr marL="400050" lvl="1" indent="0">
              <a:buClr>
                <a:srgbClr val="CCCCFF"/>
              </a:buClr>
              <a:buNone/>
            </a:pPr>
            <a:r>
              <a:rPr kumimoji="1" lang="en-US" altLang="zh-TW" sz="2600" b="1" kern="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2</a:t>
            </a:r>
            <a:r>
              <a:rPr kumimoji="1" lang="zh-TW" altLang="zh-TW" sz="2600" b="1" kern="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月</a:t>
            </a:r>
            <a:r>
              <a:rPr kumimoji="1" lang="en-US" altLang="zh-TW" sz="2600" b="1" kern="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12</a:t>
            </a:r>
            <a:r>
              <a:rPr kumimoji="1" lang="zh-TW" altLang="zh-TW" sz="2600" b="1" kern="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日</a:t>
            </a:r>
            <a:r>
              <a:rPr kumimoji="1" lang="zh-TW" altLang="en-US" sz="2600" b="1" kern="0" dirty="0" smtClean="0">
                <a:solidFill>
                  <a:srgbClr val="0F06CA"/>
                </a:solidFill>
                <a:latin typeface="標楷體" pitchFamily="65" charset="-120"/>
                <a:ea typeface="標楷體" pitchFamily="65" charset="-120"/>
              </a:rPr>
              <a:t>下午</a:t>
            </a:r>
            <a:r>
              <a:rPr kumimoji="1" lang="en-US" altLang="zh-TW" sz="2600" b="1" kern="0" dirty="0" smtClean="0">
                <a:solidFill>
                  <a:srgbClr val="0F06CA"/>
                </a:solidFill>
                <a:latin typeface="標楷體" pitchFamily="65" charset="-120"/>
                <a:ea typeface="標楷體" pitchFamily="65" charset="-120"/>
              </a:rPr>
              <a:t>5</a:t>
            </a:r>
            <a:r>
              <a:rPr kumimoji="1" lang="zh-TW" altLang="en-US" sz="2600" b="1" kern="0" dirty="0" smtClean="0">
                <a:solidFill>
                  <a:srgbClr val="0F06CA"/>
                </a:solidFill>
                <a:latin typeface="標楷體" pitchFamily="65" charset="-120"/>
                <a:ea typeface="標楷體" pitchFamily="65" charset="-120"/>
              </a:rPr>
              <a:t>時截止，開放</a:t>
            </a:r>
            <a:r>
              <a:rPr kumimoji="1" lang="zh-TW" altLang="zh-TW" sz="2600" b="1" kern="0" dirty="0" smtClean="0">
                <a:solidFill>
                  <a:srgbClr val="0F06CA"/>
                </a:solidFill>
                <a:latin typeface="標楷體" pitchFamily="65" charset="-120"/>
                <a:ea typeface="標楷體" pitchFamily="65" charset="-120"/>
              </a:rPr>
              <a:t>教師介聘資訊作業系統網</a:t>
            </a:r>
            <a:endParaRPr kumimoji="1" lang="en-US" altLang="zh-TW" sz="2600" b="1" kern="0" dirty="0" smtClean="0">
              <a:solidFill>
                <a:srgbClr val="0F06CA"/>
              </a:solidFill>
              <a:latin typeface="標楷體" pitchFamily="65" charset="-120"/>
              <a:ea typeface="標楷體" pitchFamily="65" charset="-120"/>
            </a:endParaRPr>
          </a:p>
          <a:p>
            <a:pPr marL="400050" lvl="1" indent="0">
              <a:buClr>
                <a:srgbClr val="CCCCFF"/>
              </a:buClr>
              <a:buNone/>
            </a:pPr>
            <a:r>
              <a:rPr kumimoji="1" lang="zh-TW" altLang="zh-TW" sz="2600" b="1" kern="0" dirty="0" smtClean="0">
                <a:solidFill>
                  <a:srgbClr val="0F06CA"/>
                </a:solidFill>
                <a:latin typeface="標楷體" pitchFamily="65" charset="-120"/>
                <a:ea typeface="標楷體" pitchFamily="65" charset="-120"/>
              </a:rPr>
              <a:t>站受理申請教師登錄資料，</a:t>
            </a:r>
            <a:r>
              <a:rPr kumimoji="1" lang="zh-TW" altLang="zh-TW" sz="2600" b="1" kern="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申請介聘教師應於</a:t>
            </a:r>
            <a:r>
              <a:rPr kumimoji="1" lang="en-US" altLang="zh-TW" sz="2600" b="1" kern="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2</a:t>
            </a:r>
            <a:r>
              <a:rPr kumimoji="1" lang="zh-TW" altLang="zh-TW" sz="2600" b="1" kern="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月</a:t>
            </a:r>
            <a:r>
              <a:rPr kumimoji="1" lang="en-US" altLang="zh-TW" sz="2600" b="1" kern="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12</a:t>
            </a:r>
          </a:p>
          <a:p>
            <a:pPr marL="400050" lvl="1" indent="0">
              <a:buClr>
                <a:srgbClr val="CCCCFF"/>
              </a:buClr>
              <a:buNone/>
            </a:pPr>
            <a:r>
              <a:rPr kumimoji="1" lang="zh-TW" altLang="zh-TW" sz="2600" b="1" kern="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日前上網</a:t>
            </a:r>
            <a:r>
              <a:rPr kumimoji="1" lang="zh-TW" altLang="zh-TW" sz="2600" b="1" kern="0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填報資料</a:t>
            </a:r>
            <a:r>
              <a:rPr kumimoji="1" lang="zh-TW" altLang="zh-TW" sz="2600" b="1" kern="0" dirty="0">
                <a:solidFill>
                  <a:srgbClr val="0F06CA"/>
                </a:solidFill>
                <a:latin typeface="標楷體" pitchFamily="65" charset="-120"/>
                <a:ea typeface="標楷體" pitchFamily="65" charset="-120"/>
              </a:rPr>
              <a:t>並列印「</a:t>
            </a:r>
            <a:r>
              <a:rPr kumimoji="1" lang="en-US" altLang="zh-TW" sz="2600" b="1" kern="0" dirty="0" smtClean="0">
                <a:solidFill>
                  <a:srgbClr val="0F06CA"/>
                </a:solidFill>
                <a:latin typeface="標楷體" pitchFamily="65" charset="-120"/>
                <a:ea typeface="標楷體" pitchFamily="65" charset="-120"/>
              </a:rPr>
              <a:t>109</a:t>
            </a:r>
            <a:r>
              <a:rPr kumimoji="1" lang="zh-TW" altLang="zh-TW" sz="2600" b="1" kern="0" dirty="0" smtClean="0">
                <a:solidFill>
                  <a:srgbClr val="0F06CA"/>
                </a:solidFill>
                <a:latin typeface="標楷體" pitchFamily="65" charset="-120"/>
                <a:ea typeface="標楷體" pitchFamily="65" charset="-120"/>
              </a:rPr>
              <a:t>學年度公立高級中等</a:t>
            </a:r>
            <a:endParaRPr kumimoji="1" lang="en-US" altLang="zh-TW" sz="2600" b="1" kern="0" dirty="0" smtClean="0">
              <a:solidFill>
                <a:srgbClr val="0F06CA"/>
              </a:solidFill>
              <a:latin typeface="標楷體" pitchFamily="65" charset="-120"/>
              <a:ea typeface="標楷體" pitchFamily="65" charset="-120"/>
            </a:endParaRPr>
          </a:p>
          <a:p>
            <a:pPr marL="400050" lvl="1" indent="0">
              <a:buClr>
                <a:srgbClr val="CCCCFF"/>
              </a:buClr>
              <a:buNone/>
            </a:pPr>
            <a:r>
              <a:rPr kumimoji="1" lang="zh-TW" altLang="zh-TW" sz="2600" b="1" kern="0" dirty="0" smtClean="0">
                <a:solidFill>
                  <a:srgbClr val="0F06CA"/>
                </a:solidFill>
                <a:latin typeface="標楷體" pitchFamily="65" charset="-120"/>
                <a:ea typeface="標楷體" pitchFamily="65" charset="-120"/>
              </a:rPr>
              <a:t>學校</a:t>
            </a:r>
            <a:r>
              <a:rPr kumimoji="1" lang="zh-TW" altLang="zh-TW" sz="2600" b="1" kern="0" dirty="0">
                <a:solidFill>
                  <a:srgbClr val="0F06CA"/>
                </a:solidFill>
                <a:latin typeface="標楷體" pitchFamily="65" charset="-120"/>
                <a:ea typeface="標楷體" pitchFamily="65" charset="-120"/>
              </a:rPr>
              <a:t>教師介聘</a:t>
            </a:r>
            <a:r>
              <a:rPr kumimoji="1" lang="zh-TW" altLang="en-US" sz="2600" b="1" kern="0" dirty="0">
                <a:solidFill>
                  <a:srgbClr val="0F06CA"/>
                </a:solidFill>
                <a:latin typeface="標楷體" pitchFamily="65" charset="-120"/>
                <a:ea typeface="標楷體" pitchFamily="65" charset="-120"/>
              </a:rPr>
              <a:t>完成線上申請證明</a:t>
            </a:r>
            <a:r>
              <a:rPr kumimoji="1" lang="zh-TW" altLang="en-US" sz="2600" b="1" kern="0" dirty="0" smtClean="0">
                <a:solidFill>
                  <a:srgbClr val="0F06CA"/>
                </a:solidFill>
                <a:latin typeface="標楷體" pitchFamily="65" charset="-120"/>
                <a:ea typeface="標楷體" pitchFamily="65" charset="-120"/>
              </a:rPr>
              <a:t>」</a:t>
            </a:r>
            <a:r>
              <a:rPr kumimoji="1" lang="zh-TW" altLang="en-US" sz="2600" b="1" kern="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於</a:t>
            </a:r>
            <a:r>
              <a:rPr kumimoji="1" lang="en-US" altLang="zh-TW" sz="2600" b="1" kern="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109</a:t>
            </a:r>
            <a:r>
              <a:rPr kumimoji="1" lang="zh-TW" altLang="en-US" sz="2600" b="1" kern="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年</a:t>
            </a:r>
            <a:r>
              <a:rPr kumimoji="1" lang="en-US" altLang="zh-TW" sz="2600" b="1" kern="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2</a:t>
            </a:r>
            <a:r>
              <a:rPr kumimoji="1" lang="zh-TW" altLang="en-US" sz="2600" b="1" kern="0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月</a:t>
            </a:r>
            <a:r>
              <a:rPr kumimoji="1" lang="en-US" altLang="zh-TW" sz="2600" b="1" kern="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12</a:t>
            </a:r>
            <a:r>
              <a:rPr kumimoji="1" lang="zh-TW" altLang="en-US" sz="2600" b="1" kern="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日</a:t>
            </a:r>
            <a:endParaRPr kumimoji="1" lang="en-US" altLang="zh-TW" sz="2600" b="1" kern="0" dirty="0" smtClean="0">
              <a:solidFill>
                <a:srgbClr val="FF0000"/>
              </a:solidFill>
              <a:latin typeface="標楷體" pitchFamily="65" charset="-120"/>
              <a:ea typeface="標楷體" pitchFamily="65" charset="-120"/>
            </a:endParaRPr>
          </a:p>
          <a:p>
            <a:pPr marL="400050" lvl="1" indent="0">
              <a:buClr>
                <a:srgbClr val="CCCCFF"/>
              </a:buClr>
              <a:buNone/>
            </a:pPr>
            <a:r>
              <a:rPr kumimoji="1" lang="zh-TW" altLang="en-US" sz="2600" b="1" kern="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（</a:t>
            </a:r>
            <a:r>
              <a:rPr kumimoji="1" lang="zh-TW" altLang="en-US" sz="2600" b="1" kern="0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星期三）下午</a:t>
            </a:r>
            <a:r>
              <a:rPr kumimoji="1" lang="en-US" altLang="zh-TW" sz="2600" b="1" kern="0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5</a:t>
            </a:r>
            <a:r>
              <a:rPr kumimoji="1" lang="zh-TW" altLang="en-US" sz="2600" b="1" kern="0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時之前</a:t>
            </a:r>
            <a:r>
              <a:rPr kumimoji="1" lang="zh-TW" altLang="en-US" sz="2600" b="1" kern="0" dirty="0">
                <a:solidFill>
                  <a:srgbClr val="0F06CA"/>
                </a:solidFill>
                <a:latin typeface="標楷體" pitchFamily="65" charset="-120"/>
                <a:ea typeface="標楷體" pitchFamily="65" charset="-120"/>
              </a:rPr>
              <a:t>併同</a:t>
            </a:r>
            <a:r>
              <a:rPr kumimoji="1" lang="zh-TW" altLang="en-US" sz="2600" b="1" kern="0" dirty="0" smtClean="0">
                <a:solidFill>
                  <a:srgbClr val="0F06CA"/>
                </a:solidFill>
                <a:latin typeface="標楷體" pitchFamily="65" charset="-120"/>
                <a:ea typeface="標楷體" pitchFamily="65" charset="-120"/>
              </a:rPr>
              <a:t>相關證明文件</a:t>
            </a:r>
            <a:r>
              <a:rPr kumimoji="1" lang="zh-TW" altLang="en-US" sz="2600" b="1" kern="0" dirty="0">
                <a:solidFill>
                  <a:srgbClr val="0F06CA"/>
                </a:solidFill>
                <a:latin typeface="標楷體" pitchFamily="65" charset="-120"/>
                <a:ea typeface="標楷體" pitchFamily="65" charset="-120"/>
              </a:rPr>
              <a:t>送</a:t>
            </a:r>
            <a:r>
              <a:rPr kumimoji="1" lang="zh-TW" altLang="en-US" sz="2600" b="1" kern="0" dirty="0" smtClean="0">
                <a:solidFill>
                  <a:srgbClr val="0F06CA"/>
                </a:solidFill>
                <a:latin typeface="標楷體" pitchFamily="65" charset="-120"/>
                <a:ea typeface="標楷體" pitchFamily="65" charset="-120"/>
              </a:rPr>
              <a:t>人事室</a:t>
            </a:r>
            <a:endParaRPr kumimoji="1" lang="en-US" altLang="zh-TW" sz="2600" b="1" kern="0" dirty="0" smtClean="0">
              <a:solidFill>
                <a:srgbClr val="0F06CA"/>
              </a:solidFill>
              <a:latin typeface="標楷體" pitchFamily="65" charset="-120"/>
              <a:ea typeface="標楷體" pitchFamily="65" charset="-120"/>
            </a:endParaRPr>
          </a:p>
          <a:p>
            <a:pPr marL="400050" lvl="1" indent="0">
              <a:buClr>
                <a:srgbClr val="CCCCFF"/>
              </a:buClr>
              <a:buNone/>
            </a:pPr>
            <a:r>
              <a:rPr kumimoji="1" lang="zh-TW" altLang="zh-TW" sz="2600" b="1" kern="0" dirty="0" smtClean="0">
                <a:solidFill>
                  <a:srgbClr val="0F06CA"/>
                </a:solidFill>
                <a:latin typeface="標楷體" pitchFamily="65" charset="-120"/>
                <a:ea typeface="標楷體" pitchFamily="65" charset="-120"/>
              </a:rPr>
              <a:t>，</a:t>
            </a:r>
            <a:r>
              <a:rPr kumimoji="1" lang="zh-TW" altLang="en-US" sz="2600" b="1" kern="0" dirty="0" smtClean="0">
                <a:solidFill>
                  <a:srgbClr val="0F06CA"/>
                </a:solidFill>
                <a:latin typeface="標楷體" pitchFamily="65" charset="-120"/>
                <a:ea typeface="標楷體" pitchFamily="65" charset="-120"/>
              </a:rPr>
              <a:t>人事室應於</a:t>
            </a:r>
            <a:r>
              <a:rPr kumimoji="1" lang="en-US" altLang="zh-TW" sz="2600" b="1" kern="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109</a:t>
            </a:r>
            <a:r>
              <a:rPr kumimoji="1" lang="zh-TW" altLang="en-US" sz="2600" b="1" kern="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年</a:t>
            </a:r>
            <a:r>
              <a:rPr kumimoji="1" lang="en-US" altLang="zh-TW" sz="2600" b="1" kern="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2</a:t>
            </a:r>
            <a:r>
              <a:rPr kumimoji="1" lang="zh-TW" altLang="en-US" sz="2600" b="1" kern="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月</a:t>
            </a:r>
            <a:r>
              <a:rPr kumimoji="1" lang="en-US" altLang="zh-TW" sz="2600" b="1" kern="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18</a:t>
            </a:r>
            <a:r>
              <a:rPr kumimoji="1" lang="zh-TW" altLang="en-US" sz="2600" b="1" kern="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日前完成資料審核</a:t>
            </a:r>
            <a:r>
              <a:rPr kumimoji="1" lang="zh-TW" altLang="en-US" sz="2600" b="1" kern="0" dirty="0" smtClean="0">
                <a:solidFill>
                  <a:srgbClr val="0F06CA"/>
                </a:solidFill>
                <a:latin typeface="標楷體" pitchFamily="65" charset="-120"/>
                <a:ea typeface="標楷體" pitchFamily="65" charset="-120"/>
              </a:rPr>
              <a:t>及列印教</a:t>
            </a:r>
            <a:endParaRPr kumimoji="1" lang="en-US" altLang="zh-TW" sz="2600" b="1" kern="0" dirty="0" smtClean="0">
              <a:solidFill>
                <a:srgbClr val="0F06CA"/>
              </a:solidFill>
              <a:latin typeface="標楷體" pitchFamily="65" charset="-120"/>
              <a:ea typeface="標楷體" pitchFamily="65" charset="-120"/>
            </a:endParaRPr>
          </a:p>
          <a:p>
            <a:pPr marL="400050" lvl="1" indent="0">
              <a:buClr>
                <a:srgbClr val="CCCCFF"/>
              </a:buClr>
              <a:buNone/>
            </a:pPr>
            <a:r>
              <a:rPr kumimoji="1" lang="zh-TW" altLang="en-US" sz="2600" b="1" kern="0" dirty="0" smtClean="0">
                <a:solidFill>
                  <a:srgbClr val="0F06CA"/>
                </a:solidFill>
                <a:latin typeface="標楷體" pitchFamily="65" charset="-120"/>
                <a:ea typeface="標楷體" pitchFamily="65" charset="-120"/>
              </a:rPr>
              <a:t>師</a:t>
            </a:r>
            <a:r>
              <a:rPr kumimoji="1" lang="zh-TW" altLang="en-US" sz="2600" b="1" kern="0" dirty="0">
                <a:solidFill>
                  <a:srgbClr val="0F06CA"/>
                </a:solidFill>
                <a:latin typeface="標楷體" pitchFamily="65" charset="-120"/>
                <a:ea typeface="標楷體" pitchFamily="65" charset="-120"/>
              </a:rPr>
              <a:t>介聘申請表，經申請人</a:t>
            </a:r>
            <a:r>
              <a:rPr kumimoji="1" lang="zh-TW" altLang="en-US" sz="2600" b="1" kern="0" dirty="0" smtClean="0">
                <a:solidFill>
                  <a:srgbClr val="0F06CA"/>
                </a:solidFill>
                <a:latin typeface="標楷體" pitchFamily="65" charset="-120"/>
                <a:ea typeface="標楷體" pitchFamily="65" charset="-120"/>
              </a:rPr>
              <a:t>簽名確認併</a:t>
            </a:r>
            <a:r>
              <a:rPr kumimoji="1" lang="zh-TW" altLang="en-US" sz="2600" b="1" kern="0" dirty="0">
                <a:solidFill>
                  <a:srgbClr val="0F06CA"/>
                </a:solidFill>
                <a:latin typeface="標楷體" pitchFamily="65" charset="-120"/>
                <a:ea typeface="標楷體" pitchFamily="65" charset="-120"/>
              </a:rPr>
              <a:t>同相關證明</a:t>
            </a:r>
            <a:r>
              <a:rPr kumimoji="1" lang="zh-TW" altLang="en-US" sz="2600" b="1" kern="0" dirty="0" smtClean="0">
                <a:solidFill>
                  <a:srgbClr val="0F06CA"/>
                </a:solidFill>
                <a:latin typeface="標楷體" pitchFamily="65" charset="-120"/>
                <a:ea typeface="標楷體" pitchFamily="65" charset="-120"/>
              </a:rPr>
              <a:t>文</a:t>
            </a:r>
            <a:endParaRPr kumimoji="1" lang="en-US" altLang="zh-TW" sz="2600" b="1" kern="0" dirty="0" smtClean="0">
              <a:solidFill>
                <a:srgbClr val="0F06CA"/>
              </a:solidFill>
              <a:latin typeface="標楷體" pitchFamily="65" charset="-120"/>
              <a:ea typeface="標楷體" pitchFamily="65" charset="-120"/>
            </a:endParaRPr>
          </a:p>
          <a:p>
            <a:pPr marL="400050" lvl="1" indent="0">
              <a:buClr>
                <a:srgbClr val="CCCCFF"/>
              </a:buClr>
              <a:buNone/>
            </a:pPr>
            <a:r>
              <a:rPr kumimoji="1" lang="zh-TW" altLang="en-US" sz="2600" b="1" kern="0" dirty="0" smtClean="0">
                <a:solidFill>
                  <a:srgbClr val="0F06CA"/>
                </a:solidFill>
                <a:latin typeface="標楷體" pitchFamily="65" charset="-120"/>
                <a:ea typeface="標楷體" pitchFamily="65" charset="-120"/>
              </a:rPr>
              <a:t>件</a:t>
            </a:r>
            <a:r>
              <a:rPr kumimoji="1" lang="zh-TW" altLang="en-US" sz="2600" b="1" kern="0" dirty="0">
                <a:solidFill>
                  <a:srgbClr val="0F06CA"/>
                </a:solidFill>
                <a:latin typeface="標楷體" pitchFamily="65" charset="-120"/>
                <a:ea typeface="標楷體" pitchFamily="65" charset="-120"/>
              </a:rPr>
              <a:t>後完成線上初審，並於</a:t>
            </a:r>
            <a:r>
              <a:rPr kumimoji="1" lang="en-US" altLang="zh-TW" sz="2600" b="1" kern="0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2</a:t>
            </a:r>
            <a:r>
              <a:rPr kumimoji="1" lang="zh-TW" altLang="en-US" sz="2600" b="1" kern="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月</a:t>
            </a:r>
            <a:r>
              <a:rPr kumimoji="1" lang="en-US" altLang="zh-TW" sz="2600" b="1" kern="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19</a:t>
            </a:r>
            <a:r>
              <a:rPr kumimoji="1" lang="zh-TW" altLang="en-US" sz="2600" b="1" kern="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日前召開</a:t>
            </a:r>
            <a:r>
              <a:rPr kumimoji="1" lang="zh-TW" altLang="en-US" sz="2600" b="1" kern="0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教評會審查</a:t>
            </a:r>
            <a:r>
              <a:rPr kumimoji="1" lang="zh-TW" altLang="en-US" sz="2600" b="1" kern="0" dirty="0">
                <a:solidFill>
                  <a:srgbClr val="0F06CA"/>
                </a:solidFill>
                <a:latin typeface="標楷體" pitchFamily="65" charset="-120"/>
                <a:ea typeface="標楷體" pitchFamily="65" charset="-120"/>
              </a:rPr>
              <a:t>。</a:t>
            </a:r>
            <a:endParaRPr kumimoji="1" lang="zh-TW" altLang="zh-TW" sz="2600" b="1" kern="0" dirty="0">
              <a:solidFill>
                <a:srgbClr val="0F06CA"/>
              </a:solidFill>
              <a:latin typeface="標楷體" pitchFamily="65" charset="-120"/>
              <a:ea typeface="標楷體" pitchFamily="65" charset="-120"/>
            </a:endParaRPr>
          </a:p>
          <a:p>
            <a:pPr marL="0" indent="0">
              <a:buNone/>
            </a:pPr>
            <a:endParaRPr lang="fr-CA" sz="2800" b="1" dirty="0" smtClean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367935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zh-TW" altLang="en-US" b="1" dirty="0">
                <a:solidFill>
                  <a:srgbClr val="265F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人事室報告</a:t>
            </a:r>
          </a:p>
        </p:txBody>
      </p:sp>
      <p:sp>
        <p:nvSpPr>
          <p:cNvPr id="3075" name="Espace réservé du contenu 2"/>
          <p:cNvSpPr>
            <a:spLocks noGrp="1"/>
          </p:cNvSpPr>
          <p:nvPr>
            <p:ph idx="1"/>
          </p:nvPr>
        </p:nvSpPr>
        <p:spPr>
          <a:xfrm>
            <a:off x="395536" y="1124744"/>
            <a:ext cx="8496944" cy="5400600"/>
          </a:xfrm>
        </p:spPr>
        <p:txBody>
          <a:bodyPr/>
          <a:lstStyle/>
          <a:p>
            <a:r>
              <a:rPr lang="zh-TW" altLang="en-US" b="1" dirty="0">
                <a:solidFill>
                  <a:srgbClr val="A0209D"/>
                </a:solidFill>
                <a:ea typeface="標楷體" pitchFamily="65" charset="-120"/>
              </a:rPr>
              <a:t>文康活動相關</a:t>
            </a:r>
            <a:r>
              <a:rPr lang="zh-TW" altLang="en-US" b="1" dirty="0" smtClean="0">
                <a:solidFill>
                  <a:srgbClr val="A0209D"/>
                </a:solidFill>
                <a:ea typeface="標楷體" pitchFamily="65" charset="-120"/>
              </a:rPr>
              <a:t>訊息</a:t>
            </a:r>
            <a:endParaRPr lang="en-US" altLang="zh-TW" b="1" dirty="0" smtClean="0">
              <a:solidFill>
                <a:srgbClr val="A0209D"/>
              </a:solidFill>
              <a:ea typeface="標楷體" pitchFamily="65" charset="-120"/>
            </a:endParaRPr>
          </a:p>
          <a:p>
            <a:pPr marL="0" indent="0" eaLnBrk="0" hangingPunct="0">
              <a:buClr>
                <a:srgbClr val="CCCCFF"/>
              </a:buClr>
              <a:buNone/>
            </a:pPr>
            <a:r>
              <a:rPr kumimoji="1" lang="en-US" altLang="zh-TW" sz="2600" b="1" kern="0" dirty="0">
                <a:solidFill>
                  <a:srgbClr val="0F06CA"/>
                </a:solidFill>
                <a:latin typeface="標楷體" pitchFamily="65" charset="-120"/>
                <a:ea typeface="標楷體" pitchFamily="65" charset="-120"/>
              </a:rPr>
              <a:t>★</a:t>
            </a:r>
            <a:r>
              <a:rPr kumimoji="1" lang="zh-TW" altLang="zh-TW" sz="2500" b="1" kern="0" dirty="0" smtClean="0">
                <a:solidFill>
                  <a:srgbClr val="0F06CA"/>
                </a:solidFill>
                <a:latin typeface="標楷體" pitchFamily="65" charset="-120"/>
                <a:ea typeface="標楷體" pitchFamily="65" charset="-120"/>
              </a:rPr>
              <a:t>辦理</a:t>
            </a:r>
            <a:r>
              <a:rPr kumimoji="1" lang="en-US" altLang="zh-TW" sz="2500" b="1" kern="0" dirty="0" smtClean="0">
                <a:solidFill>
                  <a:srgbClr val="0F06CA"/>
                </a:solidFill>
                <a:latin typeface="標楷體" pitchFamily="65" charset="-120"/>
                <a:ea typeface="標楷體" pitchFamily="65" charset="-120"/>
              </a:rPr>
              <a:t>109</a:t>
            </a:r>
            <a:r>
              <a:rPr kumimoji="1" lang="zh-TW" altLang="zh-TW" sz="2500" b="1" kern="0" dirty="0" smtClean="0">
                <a:solidFill>
                  <a:srgbClr val="0F06CA"/>
                </a:solidFill>
                <a:latin typeface="標楷體" pitchFamily="65" charset="-120"/>
                <a:ea typeface="標楷體" pitchFamily="65" charset="-120"/>
              </a:rPr>
              <a:t>年</a:t>
            </a:r>
            <a:r>
              <a:rPr kumimoji="1" lang="zh-TW" altLang="en-US" sz="2500" b="1" kern="0" dirty="0">
                <a:solidFill>
                  <a:srgbClr val="0F06CA"/>
                </a:solidFill>
                <a:latin typeface="標楷體" pitchFamily="65" charset="-120"/>
                <a:ea typeface="標楷體" pitchFamily="65" charset="-120"/>
              </a:rPr>
              <a:t>教職員工</a:t>
            </a:r>
            <a:r>
              <a:rPr kumimoji="1" lang="zh-TW" altLang="zh-TW" sz="2500" b="1" kern="0" dirty="0" smtClean="0">
                <a:solidFill>
                  <a:srgbClr val="0F06CA"/>
                </a:solidFill>
                <a:latin typeface="標楷體" pitchFamily="65" charset="-120"/>
                <a:ea typeface="標楷體" pitchFamily="65" charset="-120"/>
              </a:rPr>
              <a:t>文</a:t>
            </a:r>
            <a:r>
              <a:rPr kumimoji="1" lang="zh-TW" altLang="zh-TW" sz="2500" b="1" kern="0" dirty="0">
                <a:solidFill>
                  <a:srgbClr val="0F06CA"/>
                </a:solidFill>
                <a:latin typeface="標楷體" pitchFamily="65" charset="-120"/>
                <a:ea typeface="標楷體" pitchFamily="65" charset="-120"/>
              </a:rPr>
              <a:t>康活動</a:t>
            </a:r>
            <a:r>
              <a:rPr kumimoji="1" lang="zh-TW" altLang="zh-TW" sz="2500" b="1" kern="0" dirty="0" smtClean="0">
                <a:solidFill>
                  <a:srgbClr val="0F06CA"/>
                </a:solidFill>
                <a:latin typeface="標楷體" pitchFamily="65" charset="-120"/>
                <a:ea typeface="標楷體" pitchFamily="65" charset="-120"/>
              </a:rPr>
              <a:t>，</a:t>
            </a:r>
            <a:r>
              <a:rPr kumimoji="1" lang="zh-TW" altLang="en-US" sz="2500" b="1" kern="0" dirty="0" smtClean="0">
                <a:solidFill>
                  <a:srgbClr val="0F06CA"/>
                </a:solidFill>
                <a:latin typeface="標楷體" pitchFamily="65" charset="-120"/>
                <a:ea typeface="標楷體" pitchFamily="65" charset="-120"/>
              </a:rPr>
              <a:t>於</a:t>
            </a:r>
            <a:r>
              <a:rPr kumimoji="1" lang="zh-TW" altLang="zh-TW" sz="2500" b="1" kern="0" dirty="0" smtClean="0">
                <a:solidFill>
                  <a:srgbClr val="0F06CA"/>
                </a:solidFill>
                <a:latin typeface="標楷體" pitchFamily="65" charset="-120"/>
                <a:ea typeface="標楷體" pitchFamily="65" charset="-120"/>
              </a:rPr>
              <a:t>校</a:t>
            </a:r>
            <a:r>
              <a:rPr kumimoji="1" lang="zh-TW" altLang="zh-TW" sz="2500" b="1" kern="0" dirty="0">
                <a:solidFill>
                  <a:srgbClr val="0F06CA"/>
                </a:solidFill>
                <a:latin typeface="標楷體" pitchFamily="65" charset="-120"/>
                <a:ea typeface="標楷體" pitchFamily="65" charset="-120"/>
              </a:rPr>
              <a:t>內舉辦教職員</a:t>
            </a:r>
            <a:r>
              <a:rPr kumimoji="1" lang="zh-TW" altLang="zh-TW" sz="2500" b="1" kern="0" dirty="0" smtClean="0">
                <a:solidFill>
                  <a:srgbClr val="0F06CA"/>
                </a:solidFill>
                <a:latin typeface="標楷體" pitchFamily="65" charset="-120"/>
                <a:ea typeface="標楷體" pitchFamily="65" charset="-120"/>
              </a:rPr>
              <a:t>工</a:t>
            </a:r>
            <a:endParaRPr kumimoji="1" lang="en-US" altLang="zh-TW" sz="2500" b="1" kern="0" dirty="0" smtClean="0">
              <a:solidFill>
                <a:srgbClr val="0F06CA"/>
              </a:solidFill>
              <a:latin typeface="標楷體" pitchFamily="65" charset="-120"/>
              <a:ea typeface="標楷體" pitchFamily="65" charset="-120"/>
            </a:endParaRPr>
          </a:p>
          <a:p>
            <a:pPr marL="0" indent="0" eaLnBrk="0" hangingPunct="0">
              <a:buClr>
                <a:srgbClr val="CCCCFF"/>
              </a:buClr>
              <a:buNone/>
            </a:pPr>
            <a:r>
              <a:rPr kumimoji="1" lang="zh-TW" altLang="en-US" sz="2500" b="1" kern="0" dirty="0">
                <a:solidFill>
                  <a:srgbClr val="0F06CA"/>
                </a:solidFill>
                <a:latin typeface="標楷體" pitchFamily="65" charset="-120"/>
                <a:ea typeface="標楷體" pitchFamily="65" charset="-120"/>
              </a:rPr>
              <a:t> </a:t>
            </a:r>
            <a:r>
              <a:rPr kumimoji="1" lang="zh-TW" altLang="en-US" sz="2500" b="1" kern="0" dirty="0" smtClean="0">
                <a:solidFill>
                  <a:srgbClr val="0F06CA"/>
                </a:solidFill>
                <a:latin typeface="標楷體" pitchFamily="65" charset="-120"/>
                <a:ea typeface="標楷體" pitchFamily="65" charset="-120"/>
              </a:rPr>
              <a:t> 聯誼餐聚及摸彩</a:t>
            </a:r>
            <a:r>
              <a:rPr kumimoji="1" lang="zh-TW" altLang="zh-TW" sz="2500" b="1" kern="0" dirty="0" smtClean="0">
                <a:solidFill>
                  <a:srgbClr val="0F06CA"/>
                </a:solidFill>
                <a:latin typeface="標楷體" pitchFamily="65" charset="-120"/>
                <a:ea typeface="標楷體" pitchFamily="65" charset="-120"/>
              </a:rPr>
              <a:t>活動</a:t>
            </a:r>
            <a:r>
              <a:rPr kumimoji="1" lang="en-US" altLang="zh-TW" sz="2500" b="1" kern="0" dirty="0" smtClean="0">
                <a:solidFill>
                  <a:srgbClr val="0F06CA"/>
                </a:solidFill>
                <a:latin typeface="標楷體" pitchFamily="65" charset="-120"/>
                <a:ea typeface="標楷體" pitchFamily="65" charset="-120"/>
              </a:rPr>
              <a:t>(</a:t>
            </a:r>
            <a:r>
              <a:rPr kumimoji="1" lang="zh-TW" altLang="en-US" sz="2500" b="1" kern="0" dirty="0" smtClean="0">
                <a:solidFill>
                  <a:srgbClr val="0F06CA"/>
                </a:solidFill>
                <a:latin typeface="標楷體" pitchFamily="65" charset="-120"/>
                <a:ea typeface="標楷體" pitchFamily="65" charset="-120"/>
              </a:rPr>
              <a:t>獎品豐富</a:t>
            </a:r>
            <a:r>
              <a:rPr kumimoji="1" lang="en-US" altLang="zh-TW" sz="2500" b="1" kern="0" dirty="0" smtClean="0">
                <a:solidFill>
                  <a:srgbClr val="0F06CA"/>
                </a:solidFill>
                <a:latin typeface="標楷體" pitchFamily="65" charset="-120"/>
                <a:ea typeface="標楷體" pitchFamily="65" charset="-120"/>
              </a:rPr>
              <a:t>)</a:t>
            </a:r>
            <a:r>
              <a:rPr kumimoji="1" lang="zh-TW" altLang="en-US" sz="2500" b="1" kern="0" dirty="0" smtClean="0">
                <a:solidFill>
                  <a:srgbClr val="0F06CA"/>
                </a:solidFill>
                <a:latin typeface="標楷體" pitchFamily="65" charset="-120"/>
                <a:ea typeface="標楷體" pitchFamily="65" charset="-120"/>
              </a:rPr>
              <a:t>，</a:t>
            </a:r>
            <a:r>
              <a:rPr kumimoji="1" lang="zh-TW" altLang="zh-TW" sz="2500" b="1" kern="0" dirty="0" smtClean="0">
                <a:solidFill>
                  <a:srgbClr val="0F06CA"/>
                </a:solidFill>
                <a:latin typeface="標楷體" pitchFamily="65" charset="-120"/>
                <a:ea typeface="標楷體" pitchFamily="65" charset="-120"/>
              </a:rPr>
              <a:t>中午</a:t>
            </a:r>
            <a:r>
              <a:rPr kumimoji="1" lang="zh-TW" altLang="zh-TW" sz="2500" b="1" kern="0" dirty="0">
                <a:solidFill>
                  <a:srgbClr val="0F06CA"/>
                </a:solidFill>
                <a:latin typeface="標楷體" pitchFamily="65" charset="-120"/>
                <a:ea typeface="標楷體" pitchFamily="65" charset="-120"/>
              </a:rPr>
              <a:t>提供</a:t>
            </a:r>
            <a:r>
              <a:rPr kumimoji="1" lang="zh-TW" altLang="zh-TW" sz="2500" b="1" kern="0" dirty="0" smtClean="0">
                <a:solidFill>
                  <a:srgbClr val="0F06CA"/>
                </a:solidFill>
                <a:latin typeface="標楷體" pitchFamily="65" charset="-120"/>
                <a:ea typeface="標楷體" pitchFamily="65" charset="-120"/>
              </a:rPr>
              <a:t>自助式</a:t>
            </a:r>
            <a:endParaRPr kumimoji="1" lang="en-US" altLang="zh-TW" sz="2500" b="1" kern="0" dirty="0" smtClean="0">
              <a:solidFill>
                <a:srgbClr val="0F06CA"/>
              </a:solidFill>
              <a:latin typeface="標楷體" pitchFamily="65" charset="-120"/>
              <a:ea typeface="標楷體" pitchFamily="65" charset="-120"/>
            </a:endParaRPr>
          </a:p>
          <a:p>
            <a:pPr marL="0" indent="0" eaLnBrk="0" hangingPunct="0">
              <a:buClr>
                <a:srgbClr val="CCCCFF"/>
              </a:buClr>
              <a:buNone/>
            </a:pPr>
            <a:r>
              <a:rPr kumimoji="1" lang="zh-TW" altLang="en-US" sz="2500" b="1" kern="0" dirty="0">
                <a:solidFill>
                  <a:srgbClr val="0F06CA"/>
                </a:solidFill>
                <a:latin typeface="標楷體" pitchFamily="65" charset="-120"/>
                <a:ea typeface="標楷體" pitchFamily="65" charset="-120"/>
              </a:rPr>
              <a:t> </a:t>
            </a:r>
            <a:r>
              <a:rPr kumimoji="1" lang="zh-TW" altLang="en-US" sz="2500" b="1" kern="0" dirty="0" smtClean="0">
                <a:solidFill>
                  <a:srgbClr val="0F06CA"/>
                </a:solidFill>
                <a:latin typeface="標楷體" pitchFamily="65" charset="-120"/>
                <a:ea typeface="標楷體" pitchFamily="65" charset="-120"/>
              </a:rPr>
              <a:t> </a:t>
            </a:r>
            <a:r>
              <a:rPr kumimoji="1" lang="zh-TW" altLang="zh-TW" sz="2500" b="1" kern="0" dirty="0" smtClean="0">
                <a:solidFill>
                  <a:srgbClr val="0F06CA"/>
                </a:solidFill>
                <a:latin typeface="標楷體" pitchFamily="65" charset="-120"/>
                <a:ea typeface="標楷體" pitchFamily="65" charset="-120"/>
              </a:rPr>
              <a:t>餐點，</a:t>
            </a:r>
            <a:r>
              <a:rPr kumimoji="1" lang="zh-TW" altLang="en-US" sz="2500" b="1" kern="0" dirty="0">
                <a:solidFill>
                  <a:srgbClr val="0F06CA"/>
                </a:solidFill>
                <a:latin typeface="標楷體" pitchFamily="65" charset="-120"/>
                <a:ea typeface="標楷體" pitchFamily="65" charset="-120"/>
              </a:rPr>
              <a:t>請教職員工自備餐具</a:t>
            </a:r>
            <a:r>
              <a:rPr kumimoji="1" lang="zh-TW" altLang="en-US" sz="2500" b="1" kern="0" dirty="0" smtClean="0">
                <a:solidFill>
                  <a:srgbClr val="0F06CA"/>
                </a:solidFill>
                <a:latin typeface="標楷體" pitchFamily="65" charset="-120"/>
                <a:ea typeface="標楷體" pitchFamily="65" charset="-120"/>
              </a:rPr>
              <a:t>。</a:t>
            </a:r>
            <a:endParaRPr kumimoji="1" lang="en-US" altLang="zh-TW" sz="2500" b="1" kern="0" dirty="0" smtClean="0">
              <a:solidFill>
                <a:srgbClr val="0F06CA"/>
              </a:solidFill>
              <a:latin typeface="標楷體" pitchFamily="65" charset="-120"/>
              <a:ea typeface="標楷體" pitchFamily="65" charset="-120"/>
            </a:endParaRPr>
          </a:p>
          <a:p>
            <a:pPr marL="0" lvl="0" indent="0" eaLnBrk="0" hangingPunct="0">
              <a:buClr>
                <a:srgbClr val="CCCCFF"/>
              </a:buClr>
              <a:buNone/>
            </a:pPr>
            <a:r>
              <a:rPr kumimoji="1" lang="zh-TW" altLang="en-US" sz="2600" b="1" kern="0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◎</a:t>
            </a:r>
            <a:r>
              <a:rPr kumimoji="1" lang="zh-TW" altLang="en-US" sz="2600" b="1" kern="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時間：</a:t>
            </a:r>
            <a:r>
              <a:rPr kumimoji="1" lang="en-US" altLang="zh-TW" sz="2600" b="1" kern="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109</a:t>
            </a:r>
            <a:r>
              <a:rPr kumimoji="1" lang="zh-TW" altLang="en-US" sz="2600" b="1" kern="0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年</a:t>
            </a:r>
            <a:r>
              <a:rPr kumimoji="1" lang="en-US" altLang="zh-TW" sz="2600" b="1" kern="0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1</a:t>
            </a:r>
            <a:r>
              <a:rPr kumimoji="1" lang="zh-TW" altLang="en-US" sz="2600" b="1" kern="0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月</a:t>
            </a:r>
            <a:r>
              <a:rPr kumimoji="1" lang="en-US" altLang="zh-TW" sz="2600" b="1" kern="0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20</a:t>
            </a:r>
            <a:r>
              <a:rPr kumimoji="1" lang="zh-TW" altLang="en-US" sz="2600" b="1" kern="0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日</a:t>
            </a:r>
            <a:r>
              <a:rPr kumimoji="1" lang="en-US" altLang="zh-TW" sz="2600" b="1" kern="0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(</a:t>
            </a:r>
            <a:r>
              <a:rPr kumimoji="1" lang="zh-TW" altLang="en-US" sz="2600" b="1" kern="0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週一</a:t>
            </a:r>
            <a:r>
              <a:rPr kumimoji="1" lang="en-US" altLang="zh-TW" sz="2600" b="1" kern="0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) </a:t>
            </a:r>
            <a:r>
              <a:rPr kumimoji="1" lang="zh-TW" altLang="en-US" sz="2600" b="1" kern="0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中午</a:t>
            </a:r>
            <a:r>
              <a:rPr kumimoji="1" lang="en-US" altLang="zh-TW" sz="2600" b="1" kern="0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11:30~14:30</a:t>
            </a:r>
            <a:r>
              <a:rPr kumimoji="1" lang="zh-TW" altLang="zh-TW" sz="2600" b="1" kern="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。</a:t>
            </a:r>
            <a:endParaRPr kumimoji="1" lang="en-US" altLang="zh-TW" sz="2600" b="1" kern="0" dirty="0" smtClean="0">
              <a:solidFill>
                <a:srgbClr val="FF0000"/>
              </a:solidFill>
              <a:latin typeface="標楷體" pitchFamily="65" charset="-120"/>
              <a:ea typeface="標楷體" pitchFamily="65" charset="-120"/>
            </a:endParaRPr>
          </a:p>
          <a:p>
            <a:pPr marL="0" lvl="0" indent="0" eaLnBrk="0" hangingPunct="0">
              <a:buClr>
                <a:srgbClr val="CCCCFF"/>
              </a:buClr>
              <a:buNone/>
            </a:pPr>
            <a:r>
              <a:rPr kumimoji="1" lang="zh-TW" altLang="en-US" sz="2600" b="1" kern="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◎地點</a:t>
            </a:r>
            <a:r>
              <a:rPr kumimoji="1" lang="zh-TW" altLang="en-US" sz="2600" b="1" kern="0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：本校活動中心</a:t>
            </a:r>
            <a:endParaRPr kumimoji="1" lang="zh-TW" altLang="zh-TW" sz="2600" b="1" kern="0" dirty="0">
              <a:solidFill>
                <a:srgbClr val="FF0000"/>
              </a:solidFill>
              <a:latin typeface="標楷體" pitchFamily="65" charset="-120"/>
              <a:ea typeface="標楷體" pitchFamily="65" charset="-120"/>
            </a:endParaRPr>
          </a:p>
          <a:p>
            <a:pPr lvl="0">
              <a:buClr>
                <a:srgbClr val="CCCCFF"/>
              </a:buClr>
              <a:buNone/>
            </a:pPr>
            <a:r>
              <a:rPr kumimoji="1" lang="zh-TW" altLang="en-US" sz="2000" b="1" kern="0" dirty="0">
                <a:solidFill>
                  <a:srgbClr val="0F06CA"/>
                </a:solidFill>
                <a:latin typeface="標楷體" pitchFamily="65" charset="-120"/>
                <a:ea typeface="標楷體" pitchFamily="65" charset="-120"/>
              </a:rPr>
              <a:t>備註</a:t>
            </a:r>
            <a:r>
              <a:rPr kumimoji="1" lang="zh-TW" altLang="en-US" sz="2000" b="1" kern="0" dirty="0" smtClean="0">
                <a:solidFill>
                  <a:srgbClr val="0F06CA"/>
                </a:solidFill>
                <a:latin typeface="標楷體" pitchFamily="65" charset="-120"/>
                <a:ea typeface="標楷體" pitchFamily="65" charset="-120"/>
              </a:rPr>
              <a:t>：</a:t>
            </a:r>
            <a:endParaRPr kumimoji="1" lang="en-US" altLang="zh-TW" sz="2000" b="1" kern="0" dirty="0" smtClean="0">
              <a:solidFill>
                <a:srgbClr val="0F06CA"/>
              </a:solidFill>
              <a:latin typeface="標楷體" pitchFamily="65" charset="-120"/>
              <a:ea typeface="標楷體" pitchFamily="65" charset="-120"/>
            </a:endParaRPr>
          </a:p>
          <a:p>
            <a:pPr lvl="0">
              <a:buClr>
                <a:srgbClr val="CCCCFF"/>
              </a:buClr>
              <a:buNone/>
            </a:pPr>
            <a:r>
              <a:rPr kumimoji="1" lang="en-US" altLang="zh-TW" sz="2000" kern="0" dirty="0" smtClean="0">
                <a:solidFill>
                  <a:srgbClr val="0F06CA"/>
                </a:solidFill>
                <a:latin typeface="標楷體" pitchFamily="65" charset="-120"/>
                <a:ea typeface="標楷體" pitchFamily="65" charset="-120"/>
              </a:rPr>
              <a:t>※</a:t>
            </a:r>
            <a:r>
              <a:rPr kumimoji="1" lang="zh-TW" altLang="en-US" sz="2000" b="1" kern="0" dirty="0" smtClean="0">
                <a:solidFill>
                  <a:srgbClr val="0F06CA"/>
                </a:solidFill>
                <a:latin typeface="標楷體" pitchFamily="65" charset="-120"/>
                <a:ea typeface="標楷體" pitchFamily="65" charset="-120"/>
              </a:rPr>
              <a:t>本</a:t>
            </a:r>
            <a:r>
              <a:rPr kumimoji="1" lang="zh-TW" altLang="en-US" sz="2000" b="1" kern="0" dirty="0">
                <a:solidFill>
                  <a:srgbClr val="0F06CA"/>
                </a:solidFill>
                <a:latin typeface="標楷體" pitchFamily="65" charset="-120"/>
                <a:ea typeface="標楷體" pitchFamily="65" charset="-120"/>
              </a:rPr>
              <a:t>次餐會素食餐點數量有限，非純素食者請勿取用素食區食物</a:t>
            </a:r>
            <a:r>
              <a:rPr kumimoji="1" lang="zh-TW" altLang="en-US" sz="2000" b="1" kern="0" dirty="0" smtClean="0">
                <a:solidFill>
                  <a:srgbClr val="0F06CA"/>
                </a:solidFill>
                <a:latin typeface="標楷體" pitchFamily="65" charset="-120"/>
                <a:ea typeface="標楷體" pitchFamily="65" charset="-120"/>
              </a:rPr>
              <a:t>，</a:t>
            </a:r>
            <a:r>
              <a:rPr kumimoji="1" lang="zh-TW" altLang="en-US" sz="2000" b="1" kern="0" dirty="0">
                <a:solidFill>
                  <a:srgbClr val="0F06CA"/>
                </a:solidFill>
                <a:latin typeface="標楷體" pitchFamily="65" charset="-120"/>
                <a:ea typeface="標楷體" pitchFamily="65" charset="-120"/>
              </a:rPr>
              <a:t>以維</a:t>
            </a:r>
            <a:endParaRPr kumimoji="1" lang="en-US" altLang="zh-TW" sz="2000" b="1" kern="0" dirty="0" smtClean="0">
              <a:solidFill>
                <a:srgbClr val="0F06CA"/>
              </a:solidFill>
              <a:latin typeface="標楷體" pitchFamily="65" charset="-120"/>
              <a:ea typeface="標楷體" pitchFamily="65" charset="-120"/>
            </a:endParaRPr>
          </a:p>
          <a:p>
            <a:pPr lvl="0">
              <a:buClr>
                <a:srgbClr val="CCCCFF"/>
              </a:buClr>
              <a:buNone/>
            </a:pPr>
            <a:r>
              <a:rPr kumimoji="1" lang="zh-TW" altLang="en-US" sz="2000" b="1" kern="0" dirty="0" smtClean="0">
                <a:solidFill>
                  <a:srgbClr val="0F06CA"/>
                </a:solidFill>
                <a:latin typeface="標楷體" pitchFamily="65" charset="-120"/>
                <a:ea typeface="標楷體" pitchFamily="65" charset="-120"/>
              </a:rPr>
              <a:t>  素食</a:t>
            </a:r>
            <a:r>
              <a:rPr kumimoji="1" lang="zh-TW" altLang="en-US" sz="2000" b="1" kern="0" dirty="0">
                <a:solidFill>
                  <a:srgbClr val="0F06CA"/>
                </a:solidFill>
                <a:latin typeface="標楷體" pitchFamily="65" charset="-120"/>
                <a:ea typeface="標楷體" pitchFamily="65" charset="-120"/>
              </a:rPr>
              <a:t>同仁之</a:t>
            </a:r>
            <a:r>
              <a:rPr kumimoji="1" lang="zh-TW" altLang="en-US" sz="2000" b="1" kern="0" dirty="0" smtClean="0">
                <a:solidFill>
                  <a:srgbClr val="0F06CA"/>
                </a:solidFill>
                <a:latin typeface="標楷體" pitchFamily="65" charset="-120"/>
                <a:ea typeface="標楷體" pitchFamily="65" charset="-120"/>
              </a:rPr>
              <a:t>權益。</a:t>
            </a:r>
            <a:endParaRPr kumimoji="1" lang="en-US" altLang="zh-TW" sz="2000" b="1" kern="0" dirty="0" smtClean="0">
              <a:solidFill>
                <a:srgbClr val="0F06CA"/>
              </a:solidFill>
              <a:latin typeface="標楷體" pitchFamily="65" charset="-120"/>
              <a:ea typeface="標楷體" pitchFamily="65" charset="-120"/>
            </a:endParaRPr>
          </a:p>
          <a:p>
            <a:pPr lvl="0">
              <a:buClr>
                <a:srgbClr val="CCCCFF"/>
              </a:buClr>
              <a:buNone/>
            </a:pPr>
            <a:r>
              <a:rPr kumimoji="1" lang="en-US" altLang="zh-TW" sz="2000" b="1" kern="0" dirty="0" smtClean="0">
                <a:solidFill>
                  <a:srgbClr val="0F06CA"/>
                </a:solidFill>
                <a:latin typeface="標楷體" pitchFamily="65" charset="-120"/>
                <a:ea typeface="標楷體" pitchFamily="65" charset="-120"/>
              </a:rPr>
              <a:t>※</a:t>
            </a:r>
            <a:r>
              <a:rPr kumimoji="1" lang="zh-TW" altLang="en-US" sz="2000" b="1" kern="0" dirty="0" smtClean="0">
                <a:solidFill>
                  <a:srgbClr val="0F06CA"/>
                </a:solidFill>
                <a:latin typeface="標楷體" pitchFamily="65" charset="-120"/>
                <a:ea typeface="標楷體" pitchFamily="65" charset="-120"/>
              </a:rPr>
              <a:t>摸彩</a:t>
            </a:r>
            <a:r>
              <a:rPr kumimoji="1" lang="zh-TW" altLang="en-US" sz="2000" b="1" kern="0" dirty="0">
                <a:solidFill>
                  <a:srgbClr val="0F06CA"/>
                </a:solidFill>
                <a:latin typeface="標楷體" pitchFamily="65" charset="-120"/>
                <a:ea typeface="標楷體" pitchFamily="65" charset="-120"/>
              </a:rPr>
              <a:t>活動</a:t>
            </a:r>
            <a:r>
              <a:rPr kumimoji="1" lang="zh-TW" altLang="en-US" sz="2000" b="1" kern="0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獲得七獎以上唱名三次未在現場</a:t>
            </a:r>
            <a:r>
              <a:rPr kumimoji="1" lang="zh-TW" altLang="en-US" sz="2000" b="1" kern="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者視同</a:t>
            </a:r>
            <a:r>
              <a:rPr kumimoji="1" lang="zh-TW" altLang="en-US" sz="2000" b="1" kern="0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放棄</a:t>
            </a:r>
            <a:r>
              <a:rPr kumimoji="1" lang="zh-TW" altLang="en-US" sz="2000" b="1" kern="0" dirty="0">
                <a:solidFill>
                  <a:srgbClr val="0F06CA"/>
                </a:solidFill>
                <a:latin typeface="標楷體" pitchFamily="65" charset="-120"/>
                <a:ea typeface="標楷體" pitchFamily="65" charset="-120"/>
              </a:rPr>
              <a:t>，獎項將重新</a:t>
            </a:r>
            <a:r>
              <a:rPr kumimoji="1" lang="zh-TW" altLang="en-US" sz="2000" b="1" kern="0" dirty="0" smtClean="0">
                <a:solidFill>
                  <a:srgbClr val="0F06CA"/>
                </a:solidFill>
                <a:latin typeface="標楷體" pitchFamily="65" charset="-120"/>
                <a:ea typeface="標楷體" pitchFamily="65" charset="-120"/>
              </a:rPr>
              <a:t>抽獎</a:t>
            </a:r>
            <a:endParaRPr kumimoji="1" lang="en-US" altLang="zh-TW" sz="2000" b="1" kern="0" dirty="0" smtClean="0">
              <a:solidFill>
                <a:srgbClr val="0F06CA"/>
              </a:solidFill>
              <a:latin typeface="標楷體" pitchFamily="65" charset="-120"/>
              <a:ea typeface="標楷體" pitchFamily="65" charset="-120"/>
            </a:endParaRPr>
          </a:p>
          <a:p>
            <a:pPr lvl="0">
              <a:buClr>
                <a:srgbClr val="CCCCFF"/>
              </a:buClr>
              <a:buNone/>
            </a:pPr>
            <a:r>
              <a:rPr kumimoji="1" lang="zh-TW" altLang="en-US" sz="2000" b="1" kern="0" dirty="0" smtClean="0">
                <a:solidFill>
                  <a:srgbClr val="0F06CA"/>
                </a:solidFill>
                <a:latin typeface="標楷體" pitchFamily="65" charset="-120"/>
                <a:ea typeface="標楷體" pitchFamily="65" charset="-120"/>
              </a:rPr>
              <a:t>  ，</a:t>
            </a:r>
            <a:r>
              <a:rPr kumimoji="1" lang="zh-TW" altLang="en-US" sz="2000" b="1" kern="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當日請假未參加之編制內同仁，均給予「普獎」</a:t>
            </a:r>
            <a:r>
              <a:rPr kumimoji="1" lang="zh-TW" altLang="en-US" sz="2000" b="1" kern="0" dirty="0" smtClean="0">
                <a:solidFill>
                  <a:srgbClr val="0F06CA"/>
                </a:solidFill>
                <a:latin typeface="標楷體" pitchFamily="65" charset="-120"/>
                <a:ea typeface="標楷體" pitchFamily="65" charset="-120"/>
              </a:rPr>
              <a:t>，</a:t>
            </a:r>
            <a:r>
              <a:rPr kumimoji="1" lang="zh-TW" altLang="en-US" sz="2000" b="1" kern="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不參加</a:t>
            </a:r>
            <a:r>
              <a:rPr kumimoji="1" lang="zh-TW" altLang="en-US" sz="2000" b="1" kern="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摸</a:t>
            </a:r>
            <a:r>
              <a:rPr kumimoji="1" lang="zh-TW" altLang="en-US" sz="2000" b="1" kern="0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彩</a:t>
            </a:r>
            <a:r>
              <a:rPr kumimoji="1" lang="zh-TW" altLang="en-US" sz="2000" b="1" kern="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活動</a:t>
            </a:r>
            <a:r>
              <a:rPr kumimoji="1" lang="zh-TW" altLang="en-US" sz="2000" b="1" kern="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。</a:t>
            </a:r>
            <a:endParaRPr kumimoji="1" lang="en-US" altLang="zh-TW" sz="2000" b="1" kern="0" dirty="0" smtClean="0">
              <a:solidFill>
                <a:srgbClr val="FF0000"/>
              </a:solidFill>
              <a:latin typeface="標楷體" pitchFamily="65" charset="-120"/>
              <a:ea typeface="標楷體" pitchFamily="65" charset="-120"/>
            </a:endParaRPr>
          </a:p>
          <a:p>
            <a:pPr lvl="0">
              <a:buClr>
                <a:srgbClr val="CCCCFF"/>
              </a:buClr>
              <a:buNone/>
            </a:pPr>
            <a:r>
              <a:rPr kumimoji="1" lang="en-US" altLang="zh-TW" sz="2000" b="1" kern="0" dirty="0" smtClean="0">
                <a:solidFill>
                  <a:srgbClr val="0F06CA"/>
                </a:solidFill>
                <a:latin typeface="標楷體" pitchFamily="65" charset="-120"/>
                <a:ea typeface="標楷體" pitchFamily="65" charset="-120"/>
              </a:rPr>
              <a:t>※</a:t>
            </a:r>
            <a:r>
              <a:rPr kumimoji="1" lang="zh-TW" altLang="en-US" sz="2000" b="1" kern="0" dirty="0" smtClean="0">
                <a:solidFill>
                  <a:srgbClr val="0F06CA"/>
                </a:solidFill>
                <a:latin typeface="標楷體" pitchFamily="65" charset="-120"/>
                <a:ea typeface="標楷體" pitchFamily="65" charset="-120"/>
              </a:rPr>
              <a:t>本次活動邀請</a:t>
            </a:r>
            <a:r>
              <a:rPr kumimoji="1" lang="zh-TW" altLang="en-US" sz="2000" b="1" kern="0" dirty="0">
                <a:solidFill>
                  <a:srgbClr val="0F06CA"/>
                </a:solidFill>
                <a:latin typeface="標楷體" pitchFamily="65" charset="-120"/>
                <a:ea typeface="標楷體" pitchFamily="65" charset="-120"/>
              </a:rPr>
              <a:t>編制外人員</a:t>
            </a:r>
            <a:r>
              <a:rPr kumimoji="1" lang="en-US" altLang="zh-TW" sz="2000" b="1" kern="0" dirty="0">
                <a:solidFill>
                  <a:srgbClr val="0F06CA"/>
                </a:solidFill>
                <a:latin typeface="標楷體" pitchFamily="65" charset="-120"/>
                <a:ea typeface="標楷體" pitchFamily="65" charset="-120"/>
              </a:rPr>
              <a:t>(</a:t>
            </a:r>
            <a:r>
              <a:rPr kumimoji="1" lang="zh-TW" altLang="en-US" sz="2000" b="1" kern="0" dirty="0">
                <a:solidFill>
                  <a:srgbClr val="0F06CA"/>
                </a:solidFill>
                <a:latin typeface="標楷體" pitchFamily="65" charset="-120"/>
                <a:ea typeface="標楷體" pitchFamily="65" charset="-120"/>
              </a:rPr>
              <a:t>特教代理教師、計畫助理、輔導員等</a:t>
            </a:r>
            <a:r>
              <a:rPr kumimoji="1" lang="en-US" altLang="zh-TW" sz="2000" b="1" kern="0" dirty="0">
                <a:solidFill>
                  <a:srgbClr val="0F06CA"/>
                </a:solidFill>
                <a:latin typeface="標楷體" pitchFamily="65" charset="-120"/>
                <a:ea typeface="標楷體" pitchFamily="65" charset="-120"/>
              </a:rPr>
              <a:t>)</a:t>
            </a:r>
            <a:r>
              <a:rPr kumimoji="1" lang="zh-TW" altLang="en-US" sz="2000" b="1" kern="0" dirty="0">
                <a:solidFill>
                  <a:srgbClr val="0F06CA"/>
                </a:solidFill>
                <a:latin typeface="標楷體" pitchFamily="65" charset="-120"/>
                <a:ea typeface="標楷體" pitchFamily="65" charset="-120"/>
              </a:rPr>
              <a:t>共同</a:t>
            </a:r>
            <a:r>
              <a:rPr kumimoji="1" lang="zh-TW" altLang="en-US" sz="2000" b="1" kern="0" dirty="0" smtClean="0">
                <a:solidFill>
                  <a:srgbClr val="0F06CA"/>
                </a:solidFill>
                <a:latin typeface="標楷體" pitchFamily="65" charset="-120"/>
                <a:ea typeface="標楷體" pitchFamily="65" charset="-120"/>
              </a:rPr>
              <a:t>餐</a:t>
            </a:r>
            <a:endParaRPr kumimoji="1" lang="en-US" altLang="zh-TW" sz="2000" b="1" kern="0" dirty="0" smtClean="0">
              <a:solidFill>
                <a:srgbClr val="0F06CA"/>
              </a:solidFill>
              <a:latin typeface="標楷體" pitchFamily="65" charset="-120"/>
              <a:ea typeface="標楷體" pitchFamily="65" charset="-120"/>
            </a:endParaRPr>
          </a:p>
          <a:p>
            <a:pPr lvl="0">
              <a:buClr>
                <a:srgbClr val="CCCCFF"/>
              </a:buClr>
              <a:buNone/>
            </a:pPr>
            <a:r>
              <a:rPr kumimoji="1" lang="zh-TW" altLang="en-US" sz="2000" b="1" kern="0" dirty="0">
                <a:solidFill>
                  <a:srgbClr val="0F06CA"/>
                </a:solidFill>
                <a:latin typeface="標楷體" pitchFamily="65" charset="-120"/>
                <a:ea typeface="標楷體" pitchFamily="65" charset="-120"/>
              </a:rPr>
              <a:t> </a:t>
            </a:r>
            <a:r>
              <a:rPr kumimoji="1" lang="zh-TW" altLang="en-US" sz="2000" b="1" kern="0" dirty="0" smtClean="0">
                <a:solidFill>
                  <a:srgbClr val="0F06CA"/>
                </a:solidFill>
                <a:latin typeface="標楷體" pitchFamily="65" charset="-120"/>
                <a:ea typeface="標楷體" pitchFamily="65" charset="-120"/>
              </a:rPr>
              <a:t> 敘</a:t>
            </a:r>
            <a:r>
              <a:rPr kumimoji="1" lang="zh-TW" altLang="en-US" sz="2000" b="1" kern="0" dirty="0">
                <a:solidFill>
                  <a:srgbClr val="0F06CA"/>
                </a:solidFill>
                <a:latin typeface="標楷體" pitchFamily="65" charset="-120"/>
                <a:ea typeface="標楷體" pitchFamily="65" charset="-120"/>
              </a:rPr>
              <a:t>並發給禮盒一份</a:t>
            </a:r>
            <a:r>
              <a:rPr kumimoji="1" lang="en-US" altLang="zh-TW" sz="2000" b="1" kern="0" dirty="0">
                <a:solidFill>
                  <a:srgbClr val="0F06CA"/>
                </a:solidFill>
                <a:latin typeface="標楷體" pitchFamily="65" charset="-120"/>
                <a:ea typeface="標楷體" pitchFamily="65" charset="-120"/>
              </a:rPr>
              <a:t>(</a:t>
            </a:r>
            <a:r>
              <a:rPr kumimoji="1" lang="zh-TW" altLang="en-US" sz="2000" b="1" kern="0" dirty="0">
                <a:solidFill>
                  <a:srgbClr val="0F06CA"/>
                </a:solidFill>
                <a:latin typeface="標楷體" pitchFamily="65" charset="-120"/>
                <a:ea typeface="標楷體" pitchFamily="65" charset="-120"/>
              </a:rPr>
              <a:t>不參加摸彩活動</a:t>
            </a:r>
            <a:r>
              <a:rPr kumimoji="1" lang="en-US" altLang="zh-TW" sz="2000" b="1" kern="0" dirty="0">
                <a:solidFill>
                  <a:srgbClr val="0F06CA"/>
                </a:solidFill>
                <a:latin typeface="標楷體" pitchFamily="65" charset="-120"/>
                <a:ea typeface="標楷體" pitchFamily="65" charset="-120"/>
              </a:rPr>
              <a:t>)</a:t>
            </a:r>
            <a:endParaRPr kumimoji="1" lang="zh-TW" altLang="en-US" sz="2000" b="1" kern="0" dirty="0">
              <a:solidFill>
                <a:srgbClr val="0F06CA"/>
              </a:solidFill>
              <a:latin typeface="標楷體" pitchFamily="65" charset="-120"/>
              <a:ea typeface="標楷體" pitchFamily="65" charset="-120"/>
            </a:endParaRPr>
          </a:p>
          <a:p>
            <a:pPr lvl="0">
              <a:buClr>
                <a:srgbClr val="CCCCFF"/>
              </a:buClr>
              <a:buNone/>
            </a:pPr>
            <a:endParaRPr kumimoji="1" lang="en-US" altLang="zh-TW" sz="2000" kern="0" dirty="0" smtClean="0">
              <a:solidFill>
                <a:srgbClr val="0F06CA"/>
              </a:solidFill>
              <a:latin typeface="標楷體" pitchFamily="65" charset="-120"/>
              <a:ea typeface="標楷體" pitchFamily="65" charset="-120"/>
            </a:endParaRPr>
          </a:p>
          <a:p>
            <a:pPr marL="0" indent="0">
              <a:buNone/>
            </a:pPr>
            <a:endParaRPr lang="fr-CA" sz="2800" b="1" dirty="0" smtClean="0">
              <a:solidFill>
                <a:srgbClr val="0F06CA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/>
          <a:lstStyle/>
          <a:p>
            <a:r>
              <a:rPr lang="zh-TW" altLang="en-US" b="1" dirty="0">
                <a:solidFill>
                  <a:srgbClr val="265F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人事室報告</a:t>
            </a:r>
          </a:p>
        </p:txBody>
      </p:sp>
      <p:sp>
        <p:nvSpPr>
          <p:cNvPr id="3075" name="Espace réservé du contenu 2"/>
          <p:cNvSpPr>
            <a:spLocks noGrp="1"/>
          </p:cNvSpPr>
          <p:nvPr>
            <p:ph idx="1"/>
          </p:nvPr>
        </p:nvSpPr>
        <p:spPr>
          <a:xfrm>
            <a:off x="395536" y="1772816"/>
            <a:ext cx="8496944" cy="4752528"/>
          </a:xfrm>
        </p:spPr>
        <p:txBody>
          <a:bodyPr/>
          <a:lstStyle/>
          <a:p>
            <a:pPr lvl="0">
              <a:buClr>
                <a:srgbClr val="CCCCFF"/>
              </a:buClr>
              <a:buNone/>
            </a:pPr>
            <a:endParaRPr kumimoji="1" lang="en-US" altLang="zh-TW" sz="2000" kern="0" dirty="0" smtClean="0">
              <a:solidFill>
                <a:srgbClr val="0F06CA"/>
              </a:solidFill>
              <a:latin typeface="標楷體" pitchFamily="65" charset="-120"/>
              <a:ea typeface="標楷體" pitchFamily="65" charset="-120"/>
            </a:endParaRPr>
          </a:p>
          <a:p>
            <a:pPr marL="0" indent="0">
              <a:buNone/>
            </a:pPr>
            <a:endParaRPr lang="fr-CA" sz="2800" b="1" dirty="0" smtClean="0">
              <a:solidFill>
                <a:srgbClr val="0F06CA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2" name="文字方塊 1"/>
          <p:cNvSpPr txBox="1"/>
          <p:nvPr/>
        </p:nvSpPr>
        <p:spPr>
          <a:xfrm>
            <a:off x="611560" y="1988840"/>
            <a:ext cx="7848872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800" b="1" dirty="0" smtClean="0">
                <a:solidFill>
                  <a:srgbClr val="0F06CA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行政院修正「行政院</a:t>
            </a:r>
            <a:r>
              <a:rPr lang="zh-TW" altLang="en-US" sz="2800" b="1" dirty="0">
                <a:solidFill>
                  <a:srgbClr val="0F06CA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與所屬中央及地方各機關公務人員休假改進</a:t>
            </a:r>
            <a:r>
              <a:rPr lang="zh-TW" altLang="en-US" sz="2800" b="1" dirty="0" smtClean="0">
                <a:solidFill>
                  <a:srgbClr val="0F06CA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措施」，並配合修訂</a:t>
            </a:r>
            <a:r>
              <a:rPr lang="zh-TW" altLang="en-US" sz="2800" b="1" dirty="0">
                <a:solidFill>
                  <a:srgbClr val="0F06CA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國民旅遊卡相關事項</a:t>
            </a:r>
            <a:r>
              <a:rPr lang="zh-TW" altLang="en-US" sz="2800" b="1" dirty="0" smtClean="0">
                <a:solidFill>
                  <a:srgbClr val="0F06CA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，於</a:t>
            </a:r>
            <a:r>
              <a:rPr lang="en-US" altLang="zh-TW" sz="2800" b="1" dirty="0">
                <a:solidFill>
                  <a:srgbClr val="0F06CA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109</a:t>
            </a:r>
            <a:r>
              <a:rPr lang="zh-TW" altLang="en-US" sz="2800" b="1" dirty="0">
                <a:solidFill>
                  <a:srgbClr val="0F06CA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年</a:t>
            </a:r>
            <a:r>
              <a:rPr lang="en-US" altLang="zh-TW" sz="2800" b="1" dirty="0">
                <a:solidFill>
                  <a:srgbClr val="0F06CA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</a:t>
            </a:r>
            <a:r>
              <a:rPr lang="zh-TW" altLang="en-US" sz="2800" b="1" dirty="0">
                <a:solidFill>
                  <a:srgbClr val="0F06CA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月</a:t>
            </a:r>
            <a:r>
              <a:rPr lang="en-US" altLang="zh-TW" sz="2800" b="1" dirty="0">
                <a:solidFill>
                  <a:srgbClr val="0F06CA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</a:t>
            </a:r>
            <a:r>
              <a:rPr lang="zh-TW" altLang="en-US" sz="2800" b="1" dirty="0">
                <a:solidFill>
                  <a:srgbClr val="0F06CA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日生效</a:t>
            </a:r>
            <a:r>
              <a:rPr lang="zh-TW" altLang="en-US" sz="2800" b="1" dirty="0" smtClean="0">
                <a:solidFill>
                  <a:srgbClr val="0F06CA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r>
              <a:rPr lang="zh-TW" altLang="en-US" sz="2600" b="1" dirty="0" smtClean="0">
                <a:solidFill>
                  <a:srgbClr val="0F06CA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重點摘要</a:t>
            </a:r>
            <a:r>
              <a:rPr lang="zh-TW" altLang="en-US" sz="2600" b="1" dirty="0">
                <a:solidFill>
                  <a:srgbClr val="0F06CA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如下：</a:t>
            </a:r>
          </a:p>
          <a:p>
            <a:r>
              <a:rPr lang="en-US" altLang="zh-TW" sz="2600" b="1" dirty="0" smtClean="0">
                <a:solidFill>
                  <a:srgbClr val="0F06CA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</a:t>
            </a:r>
            <a:r>
              <a:rPr lang="en-US" altLang="zh-TW" sz="2600" b="1" dirty="0">
                <a:solidFill>
                  <a:srgbClr val="0F06CA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.</a:t>
            </a:r>
            <a:r>
              <a:rPr lang="zh-TW" altLang="en-US" sz="2600" b="1" dirty="0">
                <a:solidFill>
                  <a:srgbClr val="0F06CA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公務人員</a:t>
            </a:r>
            <a:r>
              <a:rPr lang="zh-TW" altLang="en-US" sz="2600" b="1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強制休假日數由原</a:t>
            </a:r>
            <a:r>
              <a:rPr lang="en-US" altLang="zh-TW" sz="2600" b="1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14</a:t>
            </a:r>
            <a:r>
              <a:rPr lang="zh-TW" altLang="en-US" sz="2600" b="1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日調整為</a:t>
            </a:r>
            <a:r>
              <a:rPr lang="en-US" altLang="zh-TW" sz="2600" b="1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10</a:t>
            </a:r>
            <a:r>
              <a:rPr lang="zh-TW" altLang="en-US" sz="2600" b="1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日。</a:t>
            </a:r>
            <a:endParaRPr lang="en-US" altLang="zh-TW" sz="2600" b="1" dirty="0" smtClean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sz="2600" b="1" dirty="0" smtClean="0">
                <a:solidFill>
                  <a:srgbClr val="0F06CA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2</a:t>
            </a:r>
            <a:r>
              <a:rPr lang="en-US" altLang="zh-TW" sz="2600" b="1" dirty="0">
                <a:solidFill>
                  <a:srgbClr val="0F06CA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.</a:t>
            </a:r>
            <a:r>
              <a:rPr lang="zh-TW" altLang="en-US" sz="2600" b="1" dirty="0">
                <a:solidFill>
                  <a:srgbClr val="0F06CA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放寬使用國民旅遊卡</a:t>
            </a:r>
            <a:r>
              <a:rPr lang="zh-TW" altLang="en-US" sz="2600" b="1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刷卡消費不限於休假日，</a:t>
            </a:r>
            <a:r>
              <a:rPr lang="zh-TW" altLang="en-US" sz="2600" b="1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但</a:t>
            </a:r>
            <a:endParaRPr lang="en-US" altLang="zh-TW" sz="2600" b="1" dirty="0" smtClean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sz="2600" b="1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　</a:t>
            </a:r>
            <a:r>
              <a:rPr lang="zh-TW" altLang="en-US" sz="2600" b="1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不得</a:t>
            </a:r>
            <a:r>
              <a:rPr lang="zh-TW" altLang="en-US" sz="2600" b="1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於執行職務期間刷卡消費。</a:t>
            </a:r>
            <a:r>
              <a:rPr lang="zh-TW" altLang="en-US" sz="2600" b="1" dirty="0">
                <a:solidFill>
                  <a:srgbClr val="0F06CA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endParaRPr lang="en-US" altLang="zh-TW" sz="2600" b="1" dirty="0" smtClean="0">
              <a:solidFill>
                <a:srgbClr val="0F06CA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en-US" altLang="zh-TW" sz="2600" b="1" dirty="0">
              <a:solidFill>
                <a:srgbClr val="0F06CA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sz="2600" b="1" dirty="0" smtClean="0">
                <a:solidFill>
                  <a:srgbClr val="0F06CA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註：教師兼行政同仁適用時程，目前知悉為</a:t>
            </a:r>
            <a:r>
              <a:rPr lang="en-US" altLang="zh-TW" sz="2600" b="1" dirty="0" smtClean="0">
                <a:solidFill>
                  <a:srgbClr val="0F06CA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109</a:t>
            </a:r>
            <a:r>
              <a:rPr lang="zh-TW" altLang="en-US" sz="2600" b="1" dirty="0" smtClean="0">
                <a:solidFill>
                  <a:srgbClr val="0F06CA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學年    </a:t>
            </a:r>
            <a:endParaRPr lang="en-US" altLang="zh-TW" sz="2600" b="1" dirty="0" smtClean="0">
              <a:solidFill>
                <a:srgbClr val="0F06CA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sz="2600" b="1" dirty="0">
                <a:solidFill>
                  <a:srgbClr val="0F06CA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2600" b="1" dirty="0" smtClean="0">
                <a:solidFill>
                  <a:srgbClr val="0F06CA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 度開始，即</a:t>
            </a:r>
            <a:r>
              <a:rPr lang="en-US" altLang="zh-TW" sz="2600" b="1" dirty="0" smtClean="0">
                <a:solidFill>
                  <a:srgbClr val="0F06CA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109</a:t>
            </a:r>
            <a:r>
              <a:rPr lang="zh-TW" altLang="en-US" sz="2600" b="1" dirty="0" smtClean="0">
                <a:solidFill>
                  <a:srgbClr val="0F06CA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年</a:t>
            </a:r>
            <a:r>
              <a:rPr lang="en-US" altLang="zh-TW" sz="2600" b="1" dirty="0" smtClean="0">
                <a:solidFill>
                  <a:srgbClr val="0F06CA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8</a:t>
            </a:r>
            <a:r>
              <a:rPr lang="zh-TW" altLang="en-US" sz="2600" b="1" dirty="0" smtClean="0">
                <a:solidFill>
                  <a:srgbClr val="0F06CA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月</a:t>
            </a:r>
            <a:r>
              <a:rPr lang="en-US" altLang="zh-TW" sz="2600" b="1" dirty="0" smtClean="0">
                <a:solidFill>
                  <a:srgbClr val="0F06CA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</a:t>
            </a:r>
            <a:r>
              <a:rPr lang="zh-TW" altLang="en-US" sz="2600" b="1" dirty="0" smtClean="0">
                <a:solidFill>
                  <a:srgbClr val="0F06CA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日起方適用上開規定</a:t>
            </a:r>
            <a:r>
              <a:rPr lang="en-US" altLang="zh-TW" sz="2600" b="1" dirty="0" smtClean="0">
                <a:solidFill>
                  <a:srgbClr val="0F06CA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2600" b="1" dirty="0" smtClean="0">
                <a:solidFill>
                  <a:srgbClr val="0F06CA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尚未</a:t>
            </a:r>
            <a:endParaRPr lang="en-US" altLang="zh-TW" sz="2600" b="1" dirty="0" smtClean="0">
              <a:solidFill>
                <a:srgbClr val="0F06CA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sz="2600" b="1" dirty="0">
                <a:solidFill>
                  <a:srgbClr val="0F06CA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2600" b="1" dirty="0" smtClean="0">
                <a:solidFill>
                  <a:srgbClr val="0F06CA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 接到公文</a:t>
            </a:r>
            <a:r>
              <a:rPr lang="en-US" altLang="zh-TW" sz="2600" b="1" dirty="0" smtClean="0">
                <a:solidFill>
                  <a:srgbClr val="0F06CA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2600" b="1" dirty="0" smtClean="0">
                <a:solidFill>
                  <a:srgbClr val="0F06CA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2600" b="1" dirty="0" smtClean="0">
              <a:solidFill>
                <a:srgbClr val="0F06CA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zh-TW" altLang="en-US" sz="2600" dirty="0">
              <a:solidFill>
                <a:srgbClr val="0F06CA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220030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b="1" dirty="0" smtClean="0">
                <a:solidFill>
                  <a:srgbClr val="C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提醒事項</a:t>
            </a:r>
            <a:endParaRPr lang="fr-CA" b="1" dirty="0" smtClean="0">
              <a:solidFill>
                <a:srgbClr val="C0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075" name="Espace réservé du contenu 2"/>
          <p:cNvSpPr>
            <a:spLocks noGrp="1"/>
          </p:cNvSpPr>
          <p:nvPr>
            <p:ph idx="1"/>
          </p:nvPr>
        </p:nvSpPr>
        <p:spPr>
          <a:xfrm>
            <a:off x="395536" y="1916832"/>
            <a:ext cx="8352928" cy="3168352"/>
          </a:xfrm>
        </p:spPr>
        <p:txBody>
          <a:bodyPr anchor="ctr"/>
          <a:lstStyle/>
          <a:p>
            <a:pPr marL="0" indent="0">
              <a:buNone/>
            </a:pPr>
            <a:r>
              <a:rPr lang="zh-TW" altLang="en-US" sz="2800" b="1" dirty="0">
                <a:solidFill>
                  <a:srgbClr val="A0209D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行政院人事行政總處因應「</a:t>
            </a:r>
            <a:r>
              <a:rPr lang="en-US" altLang="zh-TW" sz="2800" b="1" dirty="0">
                <a:solidFill>
                  <a:srgbClr val="A0209D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109</a:t>
            </a:r>
            <a:r>
              <a:rPr lang="zh-TW" altLang="en-US" sz="2800" b="1" dirty="0">
                <a:solidFill>
                  <a:srgbClr val="A0209D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年度農曆除夕及春節</a:t>
            </a:r>
          </a:p>
          <a:p>
            <a:pPr marL="0" indent="0">
              <a:buNone/>
            </a:pPr>
            <a:r>
              <a:rPr lang="zh-TW" altLang="en-US" sz="2800" b="1" dirty="0">
                <a:solidFill>
                  <a:srgbClr val="A0209D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連假」調整農曆</a:t>
            </a:r>
            <a:r>
              <a:rPr lang="zh-TW" altLang="en-US" sz="2800" b="1" dirty="0" smtClean="0">
                <a:solidFill>
                  <a:srgbClr val="A0209D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除夕前一</a:t>
            </a:r>
            <a:r>
              <a:rPr lang="zh-TW" altLang="en-US" sz="2800" b="1" dirty="0">
                <a:solidFill>
                  <a:srgbClr val="A0209D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日</a:t>
            </a:r>
            <a:r>
              <a:rPr lang="en-US" altLang="zh-TW" sz="2800" b="1" dirty="0">
                <a:solidFill>
                  <a:srgbClr val="A0209D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109</a:t>
            </a:r>
            <a:r>
              <a:rPr lang="zh-TW" altLang="en-US" sz="2800" b="1" dirty="0">
                <a:solidFill>
                  <a:srgbClr val="A0209D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年</a:t>
            </a:r>
            <a:r>
              <a:rPr lang="en-US" altLang="zh-TW" sz="2800" b="1" dirty="0">
                <a:solidFill>
                  <a:srgbClr val="A0209D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</a:t>
            </a:r>
            <a:r>
              <a:rPr lang="zh-TW" altLang="en-US" sz="2800" b="1" dirty="0">
                <a:solidFill>
                  <a:srgbClr val="A0209D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月</a:t>
            </a:r>
            <a:r>
              <a:rPr lang="en-US" altLang="zh-TW" sz="2800" b="1" dirty="0">
                <a:solidFill>
                  <a:srgbClr val="A0209D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23</a:t>
            </a:r>
            <a:r>
              <a:rPr lang="zh-TW" altLang="en-US" sz="2800" b="1" dirty="0">
                <a:solidFill>
                  <a:srgbClr val="A0209D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日</a:t>
            </a:r>
            <a:r>
              <a:rPr lang="en-US" altLang="zh-TW" sz="2800" b="1" dirty="0">
                <a:solidFill>
                  <a:srgbClr val="A0209D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2800" b="1" dirty="0">
                <a:solidFill>
                  <a:srgbClr val="A0209D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星期四</a:t>
            </a:r>
            <a:r>
              <a:rPr lang="en-US" altLang="zh-TW" sz="2800" b="1" dirty="0" smtClean="0">
                <a:solidFill>
                  <a:srgbClr val="A0209D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pPr marL="0" indent="0">
              <a:buNone/>
            </a:pPr>
            <a:r>
              <a:rPr lang="zh-TW" altLang="en-US" sz="2800" b="1" dirty="0" smtClean="0">
                <a:solidFill>
                  <a:srgbClr val="A0209D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為</a:t>
            </a:r>
            <a:r>
              <a:rPr lang="zh-TW" altLang="en-US" sz="2800" b="1" dirty="0">
                <a:solidFill>
                  <a:srgbClr val="A0209D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放假</a:t>
            </a:r>
            <a:r>
              <a:rPr lang="zh-TW" altLang="en-US" sz="2800" b="1" dirty="0" smtClean="0">
                <a:solidFill>
                  <a:srgbClr val="A0209D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日，</a:t>
            </a:r>
            <a:r>
              <a:rPr lang="en-US" altLang="zh-TW" sz="2800" b="1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109</a:t>
            </a:r>
            <a:r>
              <a:rPr lang="zh-TW" altLang="en-US" sz="2800" b="1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年</a:t>
            </a:r>
            <a:r>
              <a:rPr lang="en-US" altLang="zh-TW" sz="2800" b="1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2</a:t>
            </a:r>
            <a:r>
              <a:rPr lang="zh-TW" altLang="en-US" sz="2800" b="1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月</a:t>
            </a:r>
            <a:r>
              <a:rPr lang="en-US" altLang="zh-TW" sz="2800" b="1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15</a:t>
            </a:r>
            <a:r>
              <a:rPr lang="zh-TW" altLang="en-US" sz="2800" b="1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日</a:t>
            </a:r>
            <a:r>
              <a:rPr lang="en-US" altLang="zh-TW" sz="2800" b="1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2800" b="1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星期六</a:t>
            </a:r>
            <a:r>
              <a:rPr lang="en-US" altLang="zh-TW" sz="2800" b="1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2800" b="1" dirty="0">
                <a:solidFill>
                  <a:srgbClr val="A0209D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全校職員工及</a:t>
            </a:r>
            <a:r>
              <a:rPr lang="zh-TW" altLang="en-US" sz="2800" b="1" dirty="0" smtClean="0">
                <a:solidFill>
                  <a:srgbClr val="A0209D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兼</a:t>
            </a:r>
            <a:endParaRPr lang="en-US" altLang="zh-TW" sz="2800" b="1" dirty="0" smtClean="0">
              <a:solidFill>
                <a:srgbClr val="A0209D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2800" b="1" dirty="0" smtClean="0">
                <a:solidFill>
                  <a:srgbClr val="A0209D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行政</a:t>
            </a:r>
            <a:r>
              <a:rPr lang="zh-TW" altLang="en-US" sz="2800" b="1" dirty="0">
                <a:solidFill>
                  <a:srgbClr val="A0209D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教師</a:t>
            </a:r>
            <a:r>
              <a:rPr lang="zh-TW" altLang="en-US" sz="2800" b="1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應補行上班</a:t>
            </a:r>
            <a:r>
              <a:rPr lang="zh-TW" altLang="en-US" sz="2800" b="1" dirty="0">
                <a:solidFill>
                  <a:srgbClr val="A0209D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，學生不用到校、未兼行政</a:t>
            </a:r>
            <a:r>
              <a:rPr lang="zh-TW" altLang="en-US" sz="2800" b="1" dirty="0" smtClean="0">
                <a:solidFill>
                  <a:srgbClr val="A0209D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教</a:t>
            </a:r>
            <a:endParaRPr lang="en-US" altLang="zh-TW" sz="2800" b="1" dirty="0" smtClean="0">
              <a:solidFill>
                <a:srgbClr val="A0209D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2800" b="1" dirty="0" smtClean="0">
                <a:solidFill>
                  <a:srgbClr val="A0209D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師</a:t>
            </a:r>
            <a:r>
              <a:rPr lang="zh-TW" altLang="en-US" sz="2800" b="1" dirty="0">
                <a:solidFill>
                  <a:srgbClr val="A0209D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不用到校。    </a:t>
            </a:r>
            <a:endParaRPr lang="fr-CA" sz="2000" b="1" dirty="0" smtClean="0">
              <a:latin typeface="微軟正黑體" pitchFamily="34" charset="-120"/>
              <a:ea typeface="微軟正黑體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043440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b="1" dirty="0">
                <a:solidFill>
                  <a:srgbClr val="C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提醒</a:t>
            </a:r>
            <a:r>
              <a:rPr lang="zh-TW" altLang="en-US" b="1" dirty="0" smtClean="0">
                <a:solidFill>
                  <a:srgbClr val="C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事項</a:t>
            </a:r>
            <a:endParaRPr lang="fr-CA" b="1" dirty="0" smtClean="0">
              <a:solidFill>
                <a:srgbClr val="C0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075" name="Espace réservé du contenu 2"/>
          <p:cNvSpPr>
            <a:spLocks noGrp="1"/>
          </p:cNvSpPr>
          <p:nvPr>
            <p:ph idx="1"/>
          </p:nvPr>
        </p:nvSpPr>
        <p:spPr>
          <a:xfrm>
            <a:off x="323528" y="2060848"/>
            <a:ext cx="8229600" cy="3504431"/>
          </a:xfrm>
        </p:spPr>
        <p:txBody>
          <a:bodyPr anchor="ctr"/>
          <a:lstStyle/>
          <a:p>
            <a:pPr marL="0" indent="0">
              <a:buNone/>
            </a:pPr>
            <a:r>
              <a:rPr lang="zh-TW" altLang="en-US" sz="2800" b="1" dirty="0" smtClean="0">
                <a:solidFill>
                  <a:srgbClr val="A0209D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   </a:t>
            </a:r>
            <a:endParaRPr lang="en-US" altLang="zh-TW" sz="2800" b="1" dirty="0" smtClean="0">
              <a:solidFill>
                <a:srgbClr val="A0209D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2800" b="1" dirty="0">
                <a:solidFill>
                  <a:srgbClr val="A0209D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2800" b="1" dirty="0" smtClean="0">
                <a:solidFill>
                  <a:srgbClr val="A0209D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  教</a:t>
            </a:r>
            <a:r>
              <a:rPr lang="zh-TW" altLang="en-US" sz="2800" b="1" dirty="0">
                <a:solidFill>
                  <a:srgbClr val="A0209D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職同仁利用休假</a:t>
            </a:r>
            <a:r>
              <a:rPr lang="zh-TW" altLang="en-US" sz="2800" b="1" dirty="0" smtClean="0">
                <a:solidFill>
                  <a:srgbClr val="A0209D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或寒假赴</a:t>
            </a:r>
            <a:r>
              <a:rPr lang="zh-TW" altLang="en-US" sz="2800" b="1" dirty="0">
                <a:solidFill>
                  <a:srgbClr val="A0209D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大陸旅遊、探親</a:t>
            </a:r>
            <a:r>
              <a:rPr lang="zh-TW" altLang="en-US" sz="2800" b="1" dirty="0" smtClean="0">
                <a:solidFill>
                  <a:srgbClr val="A0209D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endParaRPr lang="en-US" altLang="zh-TW" sz="2800" b="1" dirty="0" smtClean="0">
              <a:solidFill>
                <a:srgbClr val="A0209D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2800" b="1" dirty="0">
                <a:solidFill>
                  <a:srgbClr val="A0209D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2800" b="1" dirty="0" smtClean="0">
                <a:solidFill>
                  <a:srgbClr val="A0209D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  請</a:t>
            </a:r>
            <a:r>
              <a:rPr lang="zh-TW" altLang="en-US" sz="2800" b="1" dirty="0">
                <a:solidFill>
                  <a:srgbClr val="A0209D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填</a:t>
            </a:r>
            <a:r>
              <a:rPr lang="zh-TW" altLang="en-US" sz="2800" b="1" dirty="0" smtClean="0">
                <a:solidFill>
                  <a:srgbClr val="A0209D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「赴陸申請表</a:t>
            </a:r>
            <a:r>
              <a:rPr lang="zh-TW" altLang="en-US" sz="2800" b="1" dirty="0">
                <a:solidFill>
                  <a:srgbClr val="A0209D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」，於</a:t>
            </a:r>
            <a:r>
              <a:rPr lang="zh-TW" altLang="en-US" sz="2800" b="1" dirty="0" smtClean="0">
                <a:solidFill>
                  <a:srgbClr val="A0209D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返國後</a:t>
            </a:r>
            <a:r>
              <a:rPr lang="zh-TW" altLang="en-US" sz="2800" b="1" dirty="0">
                <a:solidFill>
                  <a:srgbClr val="A0209D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請</a:t>
            </a:r>
            <a:r>
              <a:rPr lang="zh-TW" altLang="en-US" sz="2800" b="1" dirty="0" smtClean="0">
                <a:solidFill>
                  <a:srgbClr val="A0209D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填「赴陸</a:t>
            </a:r>
            <a:endParaRPr lang="en-US" altLang="zh-TW" sz="2800" b="1" dirty="0" smtClean="0">
              <a:solidFill>
                <a:srgbClr val="A0209D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2800" b="1" dirty="0">
                <a:solidFill>
                  <a:srgbClr val="A0209D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2800" b="1" dirty="0" smtClean="0">
                <a:solidFill>
                  <a:srgbClr val="A0209D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  人員</a:t>
            </a:r>
            <a:r>
              <a:rPr lang="zh-TW" altLang="en-US" sz="2800" b="1" dirty="0">
                <a:solidFill>
                  <a:srgbClr val="A0209D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返臺通報表」。</a:t>
            </a:r>
          </a:p>
          <a:p>
            <a:pPr marL="0" indent="0">
              <a:buNone/>
            </a:pPr>
            <a:r>
              <a:rPr lang="zh-TW" altLang="en-US" sz="2800" b="1" dirty="0" smtClean="0">
                <a:solidFill>
                  <a:srgbClr val="A0209D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   出國</a:t>
            </a:r>
            <a:r>
              <a:rPr lang="zh-TW" altLang="en-US" sz="2800" b="1" dirty="0">
                <a:solidFill>
                  <a:srgbClr val="A0209D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期間請注意當地的衛生條件，應</a:t>
            </a:r>
            <a:r>
              <a:rPr lang="zh-TW" altLang="en-US" sz="2800" b="1" dirty="0" smtClean="0">
                <a:solidFill>
                  <a:srgbClr val="A0209D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避免到</a:t>
            </a:r>
            <a:endParaRPr lang="en-US" altLang="zh-TW" sz="2800" b="1" dirty="0" smtClean="0">
              <a:solidFill>
                <a:srgbClr val="A0209D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2800" b="1" dirty="0">
                <a:solidFill>
                  <a:srgbClr val="A0209D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2800" b="1" dirty="0" smtClean="0">
                <a:solidFill>
                  <a:srgbClr val="A0209D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  有傳染病</a:t>
            </a:r>
            <a:r>
              <a:rPr lang="zh-TW" altLang="en-US" sz="2800" b="1" dirty="0">
                <a:solidFill>
                  <a:srgbClr val="A0209D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的國家地區旅遊，如發現發燒不</a:t>
            </a:r>
            <a:r>
              <a:rPr lang="zh-TW" altLang="en-US" sz="2800" b="1" dirty="0" smtClean="0">
                <a:solidFill>
                  <a:srgbClr val="A0209D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退</a:t>
            </a:r>
            <a:endParaRPr lang="en-US" altLang="zh-TW" sz="2800" b="1" dirty="0" smtClean="0">
              <a:solidFill>
                <a:srgbClr val="A0209D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2800" b="1" dirty="0">
                <a:solidFill>
                  <a:srgbClr val="A0209D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2800" b="1" dirty="0" smtClean="0">
                <a:solidFill>
                  <a:srgbClr val="A0209D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  應儘</a:t>
            </a:r>
            <a:r>
              <a:rPr lang="zh-TW" altLang="en-US" sz="2800" b="1" dirty="0">
                <a:solidFill>
                  <a:srgbClr val="A0209D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就醫。</a:t>
            </a:r>
          </a:p>
          <a:p>
            <a:pPr marL="0" indent="0">
              <a:buNone/>
            </a:pPr>
            <a:endParaRPr lang="zh-TW" altLang="en-US" sz="2500" b="1" dirty="0">
              <a:solidFill>
                <a:srgbClr val="A0209D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1314450" lvl="2" indent="-514350">
              <a:buFont typeface="+mj-lt"/>
              <a:buAutoNum type="arabicPeriod"/>
            </a:pPr>
            <a:endParaRPr lang="fr-CA" sz="2000" b="1" dirty="0" smtClean="0">
              <a:latin typeface="微軟正黑體" pitchFamily="34" charset="-120"/>
              <a:ea typeface="微軟正黑體" pitchFamily="34" charset="-120"/>
            </a:endParaRPr>
          </a:p>
        </p:txBody>
      </p:sp>
      <p:pic>
        <p:nvPicPr>
          <p:cNvPr id="2" name="圖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5017720"/>
            <a:ext cx="971550" cy="99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721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3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131</Template>
  <TotalTime>546</TotalTime>
  <Words>771</Words>
  <Application>Microsoft Office PowerPoint</Application>
  <PresentationFormat>如螢幕大小 (4:3)</PresentationFormat>
  <Paragraphs>84</Paragraphs>
  <Slides>11</Slides>
  <Notes>2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11</vt:i4>
      </vt:variant>
    </vt:vector>
  </HeadingPairs>
  <TitlesOfParts>
    <vt:vector size="12" baseType="lpstr">
      <vt:lpstr>131</vt:lpstr>
      <vt:lpstr>國立東港高級海事水產職業學校</vt:lpstr>
      <vt:lpstr>人事遷調</vt:lpstr>
      <vt:lpstr>人事遷調</vt:lpstr>
      <vt:lpstr>人事遷調</vt:lpstr>
      <vt:lpstr>人事室報告</vt:lpstr>
      <vt:lpstr>人事室報告</vt:lpstr>
      <vt:lpstr>人事室報告</vt:lpstr>
      <vt:lpstr>提醒事項</vt:lpstr>
      <vt:lpstr>提醒事項</vt:lpstr>
      <vt:lpstr>提醒事項</vt:lpstr>
      <vt:lpstr>報告完畢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人事室業務  簡報</dc:title>
  <dc:creator>chun</dc:creator>
  <cp:lastModifiedBy>admin</cp:lastModifiedBy>
  <cp:revision>76</cp:revision>
  <dcterms:created xsi:type="dcterms:W3CDTF">2015-06-28T07:55:27Z</dcterms:created>
  <dcterms:modified xsi:type="dcterms:W3CDTF">2020-01-13T08:02:23Z</dcterms:modified>
</cp:coreProperties>
</file>