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59" r:id="rId3"/>
    <p:sldId id="260" r:id="rId4"/>
    <p:sldId id="281" r:id="rId5"/>
    <p:sldId id="282" r:id="rId6"/>
    <p:sldId id="283" r:id="rId7"/>
    <p:sldId id="286" r:id="rId8"/>
    <p:sldId id="280" r:id="rId9"/>
    <p:sldId id="290" r:id="rId10"/>
    <p:sldId id="284" r:id="rId11"/>
    <p:sldId id="267" r:id="rId12"/>
    <p:sldId id="268" r:id="rId13"/>
    <p:sldId id="287" r:id="rId14"/>
    <p:sldId id="288" r:id="rId15"/>
    <p:sldId id="289" r:id="rId16"/>
    <p:sldId id="27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0" d="100"/>
          <a:sy n="110" d="100"/>
        </p:scale>
        <p:origin x="63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6B7808-79C7-4D1B-8A85-123CBD99D8F3}" type="datetimeFigureOut">
              <a:rPr lang="zh-TW" altLang="en-US" smtClean="0"/>
              <a:t>2022/6/19</a:t>
            </a:fld>
            <a:endParaRPr lang="zh-TW" altLang="en-US"/>
          </a:p>
        </p:txBody>
      </p:sp>
      <p:sp>
        <p:nvSpPr>
          <p:cNvPr id="4" name="投影片圖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1F8FC8-C34F-43BE-939E-14F506B3AF36}" type="slidenum">
              <a:rPr lang="zh-TW" altLang="en-US" smtClean="0"/>
              <a:t>‹#›</a:t>
            </a:fld>
            <a:endParaRPr lang="zh-TW" altLang="en-US"/>
          </a:p>
        </p:txBody>
      </p:sp>
    </p:spTree>
    <p:extLst>
      <p:ext uri="{BB962C8B-B14F-4D97-AF65-F5344CB8AC3E}">
        <p14:creationId xmlns:p14="http://schemas.microsoft.com/office/powerpoint/2010/main" val="1713026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TW" altLang="en-US" dirty="0"/>
              <a:t>按一下以編輯母片標題樣式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a:t>按一下以編輯母片副標題樣式</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sz="1800">
                <a:solidFill>
                  <a:schemeClr val="tx1"/>
                </a:solidFill>
                <a:latin typeface="+mj-ea"/>
                <a:ea typeface="+mj-ea"/>
              </a:defRPr>
            </a:lvl1pPr>
          </a:lstStyle>
          <a:p>
            <a:fld id="{D57F1E4F-1CFF-5643-939E-217C01CDF565}"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題與說明文字">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述 (含標題)">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TW" altLang="en-US" dirty="0"/>
              <a:t>按一下以編輯母片標題樣式</a:t>
            </a:r>
            <a:endParaRPr lang="en-US" dirty="0"/>
          </a:p>
        </p:txBody>
      </p:sp>
      <p:sp>
        <p:nvSpPr>
          <p:cNvPr id="3" name="Content Placeholder 2"/>
          <p:cNvSpPr>
            <a:spLocks noGrp="1"/>
          </p:cNvSpPr>
          <p:nvPr>
            <p:ph idx="1"/>
          </p:nvPr>
        </p:nvSpPr>
        <p:spPr/>
        <p:txBody>
          <a:bodyPr>
            <a:normAutofit/>
          </a:bodyPr>
          <a:lstStyle>
            <a:lvl1pPr>
              <a:defRPr sz="2400"/>
            </a:lvl1pPr>
            <a:lvl2pPr>
              <a:defRPr sz="2400"/>
            </a:lvl2pPr>
            <a:lvl3pPr>
              <a:defRPr sz="2400"/>
            </a:lvl3pPr>
            <a:lvl4pPr>
              <a:defRPr sz="2400"/>
            </a:lvl4pPr>
            <a:lvl5pPr>
              <a:defRPr sz="2400"/>
            </a:lvl5pPr>
          </a:lstStyle>
          <a:p>
            <a:pPr lvl="0"/>
            <a:r>
              <a:rPr lang="zh-TW" altLang="en-US" dirty="0"/>
              <a:t>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noFill/>
          <a:ln>
            <a:noFill/>
            <a:headEnd type="none" w="med" len="med"/>
            <a:tailEnd type="none" w="med" len="med"/>
          </a:ln>
        </p:spPr>
        <p:style>
          <a:lnRef idx="0">
            <a:schemeClr val="accent3"/>
          </a:lnRef>
          <a:fillRef idx="3">
            <a:schemeClr val="accent3"/>
          </a:fillRef>
          <a:effectRef idx="3">
            <a:schemeClr val="accent3"/>
          </a:effectRef>
          <a:fontRef idx="none"/>
        </p:style>
        <p:txBody>
          <a:bodyPr/>
          <a:lstStyle>
            <a:lvl1pPr>
              <a:defRPr sz="2000">
                <a:solidFill>
                  <a:sysClr val="windowText" lastClr="000000"/>
                </a:solidFill>
              </a:defRPr>
            </a:lvl1pPr>
          </a:lstStyle>
          <a:p>
            <a:fld id="{D57F1E4F-1CFF-5643-939E-217C01CDF565}"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TW" altLang="en-US" dirty="0"/>
              <a:t>按一下以編輯母片標題樣式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6/19/2022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TW" altLang="en-US" dirty="0"/>
              <a:t>按一下以編輯母片標題樣式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TW" altLang="en-US"/>
              <a:t>按一下以編輯母片標題樣式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TW" altLang="en-US"/>
              <a:t>編輯母片文字樣式</a:t>
            </a:r>
          </a:p>
        </p:txBody>
      </p:sp>
      <p:sp>
        <p:nvSpPr>
          <p:cNvPr id="5" name="Date Placeholder 4"/>
          <p:cNvSpPr>
            <a:spLocks noGrp="1"/>
          </p:cNvSpPr>
          <p:nvPr>
            <p:ph type="dt" sz="half" idx="10"/>
          </p:nvPr>
        </p:nvSpPr>
        <p:spPr/>
        <p:txBody>
          <a:bodyPr/>
          <a:lstStyle/>
          <a:p>
            <a:fld id="{42A54C80-263E-416B-A8E0-580EDEADCBDC}" type="datetimeFigureOut">
              <a:rPr lang="en-US" dirty="0"/>
              <a:t>6/19/2022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p:txBody>
          <a:bodyPr/>
          <a:lstStyle/>
          <a:p>
            <a:fld id="{B61BEF0D-F0BB-DE4B-95CE-6DB70DBA9567}" type="datetimeFigureOut">
              <a:rPr lang="en-US" dirty="0"/>
              <a:pPr/>
              <a:t>6/19/2022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TW" altLang="en-US" dirty="0"/>
              <a:t>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6/19/2022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4B09ACA-CFA7-42BF-BBDE-12CABBA56292}" type="slidenum">
              <a:rPr lang="en-US" smtClean="0"/>
              <a:pPr/>
              <a:t>‹#›</a:t>
            </a:fld>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1400">
                <a:solidFill>
                  <a:schemeClr val="tx1"/>
                </a:solidFill>
                <a:latin typeface="+mj-ea"/>
                <a:ea typeface="+mj-ea"/>
              </a:defRPr>
            </a:lvl1pPr>
          </a:lstStyle>
          <a:p>
            <a:fld id="{D57F1E4F-1CFF-5643-939E-217C01CDF56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442413" y="2201334"/>
            <a:ext cx="8326744" cy="1646302"/>
          </a:xfrm>
        </p:spPr>
        <p:txBody>
          <a:bodyPr/>
          <a:lstStyle/>
          <a:p>
            <a:r>
              <a:rPr lang="zh-TW" altLang="en-US" sz="4400" dirty="0"/>
              <a:t>國立東港高級海事水產職業學校</a:t>
            </a:r>
          </a:p>
        </p:txBody>
      </p:sp>
      <p:sp>
        <p:nvSpPr>
          <p:cNvPr id="3" name="副標題 2"/>
          <p:cNvSpPr>
            <a:spLocks noGrp="1"/>
          </p:cNvSpPr>
          <p:nvPr>
            <p:ph type="subTitle" idx="1"/>
          </p:nvPr>
        </p:nvSpPr>
        <p:spPr>
          <a:xfrm>
            <a:off x="1628987" y="4259839"/>
            <a:ext cx="7766936" cy="1096899"/>
          </a:xfrm>
        </p:spPr>
        <p:txBody>
          <a:bodyPr>
            <a:normAutofit/>
          </a:bodyPr>
          <a:lstStyle/>
          <a:p>
            <a:pPr algn="ctr"/>
            <a:r>
              <a:rPr lang="en-US" altLang="zh-TW" sz="2800" dirty="0"/>
              <a:t>111</a:t>
            </a:r>
            <a:r>
              <a:rPr lang="zh-TW" altLang="en-US" sz="2800" dirty="0"/>
              <a:t>年</a:t>
            </a:r>
            <a:r>
              <a:rPr lang="en-US" altLang="zh-TW" sz="2800" dirty="0"/>
              <a:t>6</a:t>
            </a:r>
            <a:r>
              <a:rPr lang="zh-TW" altLang="en-US" sz="2800" dirty="0"/>
              <a:t>月</a:t>
            </a:r>
            <a:r>
              <a:rPr lang="en-US" altLang="zh-TW" sz="2800" dirty="0"/>
              <a:t>29</a:t>
            </a:r>
            <a:r>
              <a:rPr lang="zh-TW" altLang="en-US" sz="2800" dirty="0"/>
              <a:t>日校務會議</a:t>
            </a:r>
            <a:r>
              <a:rPr lang="en-US" altLang="zh-TW" sz="2800" dirty="0"/>
              <a:t>(</a:t>
            </a:r>
            <a:r>
              <a:rPr lang="zh-TW" altLang="en-US" sz="2800" dirty="0"/>
              <a:t>主計室</a:t>
            </a:r>
            <a:r>
              <a:rPr lang="en-US" altLang="zh-TW" sz="2800" dirty="0"/>
              <a:t>)</a:t>
            </a:r>
            <a:endParaRPr lang="zh-TW" altLang="en-US" sz="2800" dirty="0"/>
          </a:p>
          <a:p>
            <a:endParaRPr lang="zh-TW" altLang="en-US" sz="2600" dirty="0"/>
          </a:p>
        </p:txBody>
      </p:sp>
      <p:sp>
        <p:nvSpPr>
          <p:cNvPr id="4" name="投影片編號版面配置區 3"/>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64757622"/>
      </p:ext>
    </p:extLst>
  </p:cSld>
  <p:clrMapOvr>
    <a:masterClrMapping/>
  </p:clrMapOvr>
  <mc:AlternateContent xmlns:mc="http://schemas.openxmlformats.org/markup-compatibility/2006">
    <mc:Choice xmlns:p14="http://schemas.microsoft.com/office/powerpoint/2010/main" Requires="p14">
      <p:transition spd="slow" p14:dur="2250" advClick="0" advTm="5000">
        <p14:reveal/>
      </p:transition>
    </mc:Choice>
    <mc:Fallback>
      <p:transition spd="slow" advClick="0" advTm="5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6" name="圖片 5">
            <a:extLst>
              <a:ext uri="{FF2B5EF4-FFF2-40B4-BE49-F238E27FC236}">
                <a16:creationId xmlns:a16="http://schemas.microsoft.com/office/drawing/2014/main" id="{ED5F9876-6304-B04D-8890-62A0DB561A73}"/>
              </a:ext>
            </a:extLst>
          </p:cNvPr>
          <p:cNvPicPr>
            <a:picLocks noChangeAspect="1"/>
          </p:cNvPicPr>
          <p:nvPr/>
        </p:nvPicPr>
        <p:blipFill>
          <a:blip r:embed="rId2"/>
          <a:stretch>
            <a:fillRect/>
          </a:stretch>
        </p:blipFill>
        <p:spPr>
          <a:xfrm>
            <a:off x="1371761" y="451513"/>
            <a:ext cx="7139337" cy="5954974"/>
          </a:xfrm>
          <a:prstGeom prst="rect">
            <a:avLst/>
          </a:prstGeom>
        </p:spPr>
      </p:pic>
    </p:spTree>
    <p:extLst>
      <p:ext uri="{BB962C8B-B14F-4D97-AF65-F5344CB8AC3E}">
        <p14:creationId xmlns:p14="http://schemas.microsoft.com/office/powerpoint/2010/main" val="1682627890"/>
      </p:ext>
    </p:extLst>
  </p:cSld>
  <p:clrMapOvr>
    <a:masterClrMapping/>
  </p:clrMapOvr>
  <mc:AlternateContent xmlns:mc="http://schemas.openxmlformats.org/markup-compatibility/2006">
    <mc:Choice xmlns:p14="http://schemas.microsoft.com/office/powerpoint/2010/main" Requires="p14">
      <p:transition spd="slow" p14:dur="3400" advClick="0" advTm="15000">
        <p14:reveal/>
      </p:transition>
    </mc:Choice>
    <mc:Fallback>
      <p:transition spd="slow" advClick="0" advTm="15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1663374"/>
            <a:ext cx="8596668" cy="1826581"/>
          </a:xfrm>
        </p:spPr>
        <p:txBody>
          <a:bodyPr/>
          <a:lstStyle/>
          <a:p>
            <a:pPr algn="ctr"/>
            <a:r>
              <a:rPr lang="zh-HK" altLang="zh-TW" dirty="0"/>
              <a:t>法令宣導</a:t>
            </a:r>
            <a:r>
              <a:rPr lang="en-US" altLang="zh-TW" dirty="0"/>
              <a:t>-</a:t>
            </a:r>
            <a:r>
              <a:rPr lang="zh-HK" altLang="zh-TW" dirty="0"/>
              <a:t>差旅費</a:t>
            </a:r>
            <a:endParaRPr lang="zh-TW" altLang="en-US" dirty="0"/>
          </a:p>
        </p:txBody>
      </p:sp>
      <p:sp>
        <p:nvSpPr>
          <p:cNvPr id="4" name="投影片編號版面配置區 3"/>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866950250"/>
      </p:ext>
    </p:extLst>
  </p:cSld>
  <p:clrMapOvr>
    <a:masterClrMapping/>
  </p:clrMapOvr>
  <mc:AlternateContent xmlns:mc="http://schemas.openxmlformats.org/markup-compatibility/2006">
    <mc:Choice xmlns:p14="http://schemas.microsoft.com/office/powerpoint/2010/main" Requires="p14">
      <p:transition spd="slow" p14:dur="1500" advClick="0" advTm="4000">
        <p:split orient="vert"/>
      </p:transition>
    </mc:Choice>
    <mc:Fallback>
      <p:transition spd="slow" advClick="0" advTm="4000">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404283"/>
            <a:ext cx="8596668" cy="1825746"/>
          </a:xfrm>
        </p:spPr>
        <p:txBody>
          <a:bodyPr>
            <a:normAutofit fontScale="90000"/>
          </a:bodyPr>
          <a:lstStyle/>
          <a:p>
            <a:r>
              <a:rPr lang="en-US" altLang="zh-TW" dirty="0">
                <a:solidFill>
                  <a:srgbClr val="0070C0"/>
                </a:solidFill>
                <a:latin typeface="+mj-ea"/>
              </a:rPr>
              <a:t>【</a:t>
            </a:r>
            <a:r>
              <a:rPr lang="zh-TW" altLang="en-US" dirty="0">
                <a:solidFill>
                  <a:srgbClr val="0070C0"/>
                </a:solidFill>
                <a:latin typeface="+mj-ea"/>
              </a:rPr>
              <a:t>各機關派員參加國內各項訓練或講習費用補助要點修正第二點、第三點、第四點</a:t>
            </a:r>
            <a:r>
              <a:rPr lang="en-US" altLang="zh-TW" sz="3100" dirty="0">
                <a:solidFill>
                  <a:srgbClr val="0070C0"/>
                </a:solidFill>
                <a:latin typeface="+mj-ea"/>
              </a:rPr>
              <a:t>】</a:t>
            </a:r>
            <a:r>
              <a:rPr lang="en-US" altLang="zh-TW" sz="3100" dirty="0"/>
              <a:t>(</a:t>
            </a:r>
            <a:r>
              <a:rPr lang="zh-TW" altLang="en-US" sz="3100" dirty="0"/>
              <a:t>依據行政院主計總處</a:t>
            </a:r>
            <a:r>
              <a:rPr lang="en-US" altLang="zh-TW" sz="3100" dirty="0"/>
              <a:t>111</a:t>
            </a:r>
            <a:r>
              <a:rPr lang="zh-TW" altLang="en-US" sz="3100" dirty="0"/>
              <a:t>年</a:t>
            </a:r>
            <a:r>
              <a:rPr lang="en-US" altLang="zh-TW" sz="3100" dirty="0"/>
              <a:t>4</a:t>
            </a:r>
            <a:r>
              <a:rPr lang="zh-TW" altLang="en-US" sz="3100" dirty="0"/>
              <a:t>月</a:t>
            </a:r>
            <a:r>
              <a:rPr lang="en-US" altLang="zh-TW" sz="3100" dirty="0"/>
              <a:t>14</a:t>
            </a:r>
            <a:r>
              <a:rPr lang="zh-TW" altLang="en-US" sz="3100" dirty="0"/>
              <a:t>日院授主預字第</a:t>
            </a:r>
            <a:r>
              <a:rPr lang="en-US" altLang="zh-TW" sz="3100" dirty="0"/>
              <a:t>1110101141</a:t>
            </a:r>
            <a:r>
              <a:rPr lang="zh-TW" altLang="en-US" sz="3100" dirty="0"/>
              <a:t>號函</a:t>
            </a:r>
            <a:r>
              <a:rPr lang="en-US" altLang="zh-TW" sz="3100" dirty="0"/>
              <a:t>)</a:t>
            </a:r>
            <a:endParaRPr lang="zh-TW" altLang="en-US" sz="3100" dirty="0"/>
          </a:p>
        </p:txBody>
      </p:sp>
      <p:sp>
        <p:nvSpPr>
          <p:cNvPr id="3" name="內容版面配置區 2"/>
          <p:cNvSpPr>
            <a:spLocks noGrp="1"/>
          </p:cNvSpPr>
          <p:nvPr>
            <p:ph idx="1"/>
          </p:nvPr>
        </p:nvSpPr>
        <p:spPr>
          <a:xfrm>
            <a:off x="677334" y="2595153"/>
            <a:ext cx="8596668" cy="3446209"/>
          </a:xfrm>
        </p:spPr>
        <p:txBody>
          <a:bodyPr>
            <a:normAutofit/>
          </a:bodyPr>
          <a:lstStyle/>
          <a:p>
            <a:pPr marL="0" indent="0">
              <a:lnSpc>
                <a:spcPct val="150000"/>
              </a:lnSpc>
              <a:buNone/>
            </a:pPr>
            <a:endParaRPr lang="zh-TW" altLang="en-US" dirty="0"/>
          </a:p>
          <a:p>
            <a:pPr marL="0" indent="0">
              <a:lnSpc>
                <a:spcPct val="150000"/>
              </a:lnSpc>
              <a:buNone/>
            </a:pPr>
            <a:endParaRPr lang="zh-TW" altLang="en-US" dirty="0"/>
          </a:p>
        </p:txBody>
      </p:sp>
      <p:sp>
        <p:nvSpPr>
          <p:cNvPr id="4" name="投影片編號版面配置區 3"/>
          <p:cNvSpPr>
            <a:spLocks noGrp="1"/>
          </p:cNvSpPr>
          <p:nvPr>
            <p:ph type="sldNum" sz="quarter" idx="12"/>
          </p:nvPr>
        </p:nvSpPr>
        <p:spPr>
          <a:xfrm>
            <a:off x="8469759" y="6419408"/>
            <a:ext cx="683339" cy="365125"/>
          </a:xfrm>
        </p:spPr>
        <p:txBody>
          <a:bodyPr/>
          <a:lstStyle/>
          <a:p>
            <a:fld id="{D57F1E4F-1CFF-5643-939E-217C01CDF565}" type="slidenum">
              <a:rPr lang="en-US" sz="1400" smtClean="0"/>
              <a:pPr/>
              <a:t>12</a:t>
            </a:fld>
            <a:endParaRPr lang="en-US" sz="1400" dirty="0"/>
          </a:p>
        </p:txBody>
      </p:sp>
      <p:pic>
        <p:nvPicPr>
          <p:cNvPr id="9" name="圖片 8">
            <a:extLst>
              <a:ext uri="{FF2B5EF4-FFF2-40B4-BE49-F238E27FC236}">
                <a16:creationId xmlns:a16="http://schemas.microsoft.com/office/drawing/2014/main" id="{B3D14EAA-7B53-5DD8-6ED8-9BBCAF48CA16}"/>
              </a:ext>
            </a:extLst>
          </p:cNvPr>
          <p:cNvPicPr>
            <a:picLocks noChangeAspect="1"/>
          </p:cNvPicPr>
          <p:nvPr/>
        </p:nvPicPr>
        <p:blipFill>
          <a:blip r:embed="rId2"/>
          <a:stretch>
            <a:fillRect/>
          </a:stretch>
        </p:blipFill>
        <p:spPr>
          <a:xfrm>
            <a:off x="1031894" y="2230029"/>
            <a:ext cx="7614188" cy="4383674"/>
          </a:xfrm>
          <a:prstGeom prst="rect">
            <a:avLst/>
          </a:prstGeom>
        </p:spPr>
      </p:pic>
    </p:spTree>
    <p:extLst>
      <p:ext uri="{BB962C8B-B14F-4D97-AF65-F5344CB8AC3E}">
        <p14:creationId xmlns:p14="http://schemas.microsoft.com/office/powerpoint/2010/main" val="813908501"/>
      </p:ext>
    </p:extLst>
  </p:cSld>
  <p:clrMapOvr>
    <a:masterClrMapping/>
  </p:clrMapOvr>
  <mc:AlternateContent xmlns:mc="http://schemas.openxmlformats.org/markup-compatibility/2006">
    <mc:Choice xmlns:p14="http://schemas.microsoft.com/office/powerpoint/2010/main" Requires="p14">
      <p:transition spd="slow" p14:dur="2250" advClick="0" advTm="15000">
        <p14:reveal/>
      </p:transition>
    </mc:Choice>
    <mc:Fallback>
      <p:transition spd="slow" advClick="0" advTm="15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a:extLst>
              <a:ext uri="{FF2B5EF4-FFF2-40B4-BE49-F238E27FC236}">
                <a16:creationId xmlns:a16="http://schemas.microsoft.com/office/drawing/2014/main" id="{C1149E73-3C63-8B88-53C1-C3F88F7BA3ED}"/>
              </a:ext>
            </a:extLst>
          </p:cNvPr>
          <p:cNvSpPr>
            <a:spLocks noGrp="1"/>
          </p:cNvSpPr>
          <p:nvPr>
            <p:ph type="sldNum" sz="quarter" idx="12"/>
          </p:nvPr>
        </p:nvSpPr>
        <p:spPr>
          <a:xfrm>
            <a:off x="8969278" y="5900474"/>
            <a:ext cx="582508" cy="306363"/>
          </a:xfrm>
        </p:spPr>
        <p:txBody>
          <a:bodyPr/>
          <a:lstStyle/>
          <a:p>
            <a:fld id="{D57F1E4F-1CFF-5643-939E-217C01CDF565}" type="slidenum">
              <a:rPr lang="en-US" smtClean="0"/>
              <a:pPr/>
              <a:t>13</a:t>
            </a:fld>
            <a:endParaRPr lang="en-US" dirty="0"/>
          </a:p>
        </p:txBody>
      </p:sp>
      <p:pic>
        <p:nvPicPr>
          <p:cNvPr id="6" name="圖片 5">
            <a:extLst>
              <a:ext uri="{FF2B5EF4-FFF2-40B4-BE49-F238E27FC236}">
                <a16:creationId xmlns:a16="http://schemas.microsoft.com/office/drawing/2014/main" id="{C0D3AD32-5DA1-CB94-CE64-CBB03B4C0F7A}"/>
              </a:ext>
            </a:extLst>
          </p:cNvPr>
          <p:cNvPicPr>
            <a:picLocks noChangeAspect="1"/>
          </p:cNvPicPr>
          <p:nvPr/>
        </p:nvPicPr>
        <p:blipFill>
          <a:blip r:embed="rId2"/>
          <a:stretch>
            <a:fillRect/>
          </a:stretch>
        </p:blipFill>
        <p:spPr>
          <a:xfrm>
            <a:off x="858073" y="581000"/>
            <a:ext cx="8111205" cy="5696000"/>
          </a:xfrm>
          <a:prstGeom prst="rect">
            <a:avLst/>
          </a:prstGeom>
        </p:spPr>
      </p:pic>
    </p:spTree>
    <p:extLst>
      <p:ext uri="{BB962C8B-B14F-4D97-AF65-F5344CB8AC3E}">
        <p14:creationId xmlns:p14="http://schemas.microsoft.com/office/powerpoint/2010/main" val="184260524"/>
      </p:ext>
    </p:extLst>
  </p:cSld>
  <p:clrMapOvr>
    <a:masterClrMapping/>
  </p:clrMapOvr>
  <p:transition spd="slow" advClick="0" advTm="15000">
    <p:randomBa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a:extLst>
              <a:ext uri="{FF2B5EF4-FFF2-40B4-BE49-F238E27FC236}">
                <a16:creationId xmlns:a16="http://schemas.microsoft.com/office/drawing/2014/main" id="{21E0744D-119E-6F65-69FD-2648D1A96389}"/>
              </a:ext>
            </a:extLst>
          </p:cNvPr>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4" name="圖片 3">
            <a:extLst>
              <a:ext uri="{FF2B5EF4-FFF2-40B4-BE49-F238E27FC236}">
                <a16:creationId xmlns:a16="http://schemas.microsoft.com/office/drawing/2014/main" id="{F6D9FF89-4389-F681-055C-F3CD529CE3A0}"/>
              </a:ext>
            </a:extLst>
          </p:cNvPr>
          <p:cNvPicPr>
            <a:picLocks noChangeAspect="1"/>
          </p:cNvPicPr>
          <p:nvPr/>
        </p:nvPicPr>
        <p:blipFill>
          <a:blip r:embed="rId2"/>
          <a:stretch>
            <a:fillRect/>
          </a:stretch>
        </p:blipFill>
        <p:spPr>
          <a:xfrm>
            <a:off x="1015999" y="451513"/>
            <a:ext cx="7868487" cy="5856924"/>
          </a:xfrm>
          <a:prstGeom prst="rect">
            <a:avLst/>
          </a:prstGeom>
        </p:spPr>
      </p:pic>
    </p:spTree>
    <p:extLst>
      <p:ext uri="{BB962C8B-B14F-4D97-AF65-F5344CB8AC3E}">
        <p14:creationId xmlns:p14="http://schemas.microsoft.com/office/powerpoint/2010/main" val="4267109826"/>
      </p:ext>
    </p:extLst>
  </p:cSld>
  <p:clrMapOvr>
    <a:masterClrMapping/>
  </p:clrMapOvr>
  <mc:AlternateContent xmlns:mc="http://schemas.openxmlformats.org/markup-compatibility/2006">
    <mc:Choice xmlns:p14="http://schemas.microsoft.com/office/powerpoint/2010/main" Requires="p14">
      <p:transition spd="slow" p14:dur="1500" advTm="15000">
        <p:split orient="vert"/>
      </p:transition>
    </mc:Choice>
    <mc:Fallback>
      <p:transition spd="slow" advTm="15000">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a:extLst>
              <a:ext uri="{FF2B5EF4-FFF2-40B4-BE49-F238E27FC236}">
                <a16:creationId xmlns:a16="http://schemas.microsoft.com/office/drawing/2014/main" id="{B1993212-6466-98F1-5BE8-36BA3C179201}"/>
              </a:ext>
            </a:extLst>
          </p:cNvPr>
          <p:cNvSpPr>
            <a:spLocks noGrp="1"/>
          </p:cNvSpPr>
          <p:nvPr>
            <p:ph type="sldNum" sz="quarter" idx="12"/>
          </p:nvPr>
        </p:nvSpPr>
        <p:spPr/>
        <p:txBody>
          <a:bodyPr/>
          <a:lstStyle/>
          <a:p>
            <a:fld id="{D57F1E4F-1CFF-5643-939E-217C01CDF565}" type="slidenum">
              <a:rPr lang="en-US" smtClean="0"/>
              <a:pPr/>
              <a:t>15</a:t>
            </a:fld>
            <a:endParaRPr lang="en-US" dirty="0"/>
          </a:p>
        </p:txBody>
      </p:sp>
      <p:pic>
        <p:nvPicPr>
          <p:cNvPr id="4" name="圖片 3">
            <a:extLst>
              <a:ext uri="{FF2B5EF4-FFF2-40B4-BE49-F238E27FC236}">
                <a16:creationId xmlns:a16="http://schemas.microsoft.com/office/drawing/2014/main" id="{CF161FE2-1067-D8E7-A827-2EEDDAAF6891}"/>
              </a:ext>
            </a:extLst>
          </p:cNvPr>
          <p:cNvPicPr>
            <a:picLocks noChangeAspect="1"/>
          </p:cNvPicPr>
          <p:nvPr/>
        </p:nvPicPr>
        <p:blipFill>
          <a:blip r:embed="rId2"/>
          <a:stretch>
            <a:fillRect/>
          </a:stretch>
        </p:blipFill>
        <p:spPr>
          <a:xfrm>
            <a:off x="997528" y="450375"/>
            <a:ext cx="8072581" cy="5773549"/>
          </a:xfrm>
          <a:prstGeom prst="rect">
            <a:avLst/>
          </a:prstGeom>
        </p:spPr>
      </p:pic>
    </p:spTree>
    <p:extLst>
      <p:ext uri="{BB962C8B-B14F-4D97-AF65-F5344CB8AC3E}">
        <p14:creationId xmlns:p14="http://schemas.microsoft.com/office/powerpoint/2010/main" val="2243497586"/>
      </p:ext>
    </p:extLst>
  </p:cSld>
  <p:clrMapOvr>
    <a:masterClrMapping/>
  </p:clrMapOvr>
  <p:transition spd="slow" advClick="0" advTm="15000">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ctrTitle"/>
          </p:nvPr>
        </p:nvSpPr>
        <p:spPr/>
        <p:txBody>
          <a:bodyPr/>
          <a:lstStyle/>
          <a:p>
            <a:pPr algn="ctr"/>
            <a:r>
              <a:rPr lang="zh-TW" altLang="en-US" dirty="0"/>
              <a:t>報告完畢</a:t>
            </a:r>
          </a:p>
        </p:txBody>
      </p:sp>
      <p:sp>
        <p:nvSpPr>
          <p:cNvPr id="6" name="投影片編號版面配置區 5"/>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049421652"/>
      </p:ext>
    </p:extLst>
  </p:cSld>
  <p:clrMapOvr>
    <a:masterClrMapping/>
  </p:clrMapOvr>
  <mc:AlternateContent xmlns:mc="http://schemas.openxmlformats.org/markup-compatibility/2006">
    <mc:Choice xmlns:p14="http://schemas.microsoft.com/office/powerpoint/2010/main" Requires="p14">
      <p:transition spd="slow" p14:dur="2250" advClick="0" advTm="2000">
        <p14:reveal/>
      </p:transition>
    </mc:Choice>
    <mc:Fallback>
      <p:transition spd="slow" advClick="0" advTm="2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112</a:t>
            </a:r>
            <a:r>
              <a:rPr lang="zh-TW" altLang="zh-TW" dirty="0"/>
              <a:t>年度</a:t>
            </a:r>
            <a:r>
              <a:rPr lang="zh-HK" altLang="zh-TW" dirty="0"/>
              <a:t>預算編列</a:t>
            </a:r>
            <a:r>
              <a:rPr lang="zh-TW" altLang="zh-TW" dirty="0"/>
              <a:t>情形</a:t>
            </a:r>
            <a:endParaRPr lang="zh-TW" altLang="en-US" dirty="0"/>
          </a:p>
        </p:txBody>
      </p:sp>
      <p:sp>
        <p:nvSpPr>
          <p:cNvPr id="3" name="內容版面配置區 2"/>
          <p:cNvSpPr>
            <a:spLocks noGrp="1"/>
          </p:cNvSpPr>
          <p:nvPr>
            <p:ph idx="1"/>
          </p:nvPr>
        </p:nvSpPr>
        <p:spPr>
          <a:xfrm>
            <a:off x="677334" y="1571105"/>
            <a:ext cx="8596668" cy="4470258"/>
          </a:xfrm>
        </p:spPr>
        <p:txBody>
          <a:bodyPr>
            <a:normAutofit/>
          </a:bodyPr>
          <a:lstStyle/>
          <a:p>
            <a:pPr>
              <a:lnSpc>
                <a:spcPct val="170000"/>
              </a:lnSpc>
            </a:pPr>
            <a:r>
              <a:rPr lang="zh-TW" altLang="zh-TW" dirty="0"/>
              <a:t>一、</a:t>
            </a:r>
            <a:r>
              <a:rPr lang="zh-TW" altLang="en-US" dirty="0"/>
              <a:t>因</a:t>
            </a:r>
            <a:r>
              <a:rPr lang="en-US" altLang="zh-TW" dirty="0"/>
              <a:t>112</a:t>
            </a:r>
            <a:r>
              <a:rPr lang="zh-TW" altLang="en-US" dirty="0"/>
              <a:t>年度國立高中職各校初估基本需求額度遠超過所獲配之額度，國教署通知請各校共體時艱</a:t>
            </a:r>
            <a:r>
              <a:rPr lang="zh-TW" altLang="zh-TW" dirty="0"/>
              <a:t>。</a:t>
            </a:r>
          </a:p>
          <a:p>
            <a:pPr>
              <a:lnSpc>
                <a:spcPct val="170000"/>
              </a:lnSpc>
            </a:pPr>
            <a:r>
              <a:rPr lang="zh-TW" altLang="zh-TW" dirty="0"/>
              <a:t>二、</a:t>
            </a:r>
            <a:r>
              <a:rPr lang="zh-TW" altLang="en-US" dirty="0"/>
              <a:t>國教署於</a:t>
            </a:r>
            <a:r>
              <a:rPr lang="en-US" altLang="zh-TW" dirty="0"/>
              <a:t>4/19</a:t>
            </a:r>
            <a:r>
              <a:rPr lang="zh-TW" altLang="en-US" dirty="0"/>
              <a:t>核定本校</a:t>
            </a:r>
            <a:r>
              <a:rPr lang="en-US" altLang="zh-TW" dirty="0"/>
              <a:t>112</a:t>
            </a:r>
            <a:r>
              <a:rPr lang="zh-TW" altLang="en-US" dirty="0"/>
              <a:t>年度概算經常門基本額度</a:t>
            </a:r>
            <a:r>
              <a:rPr lang="en-US" altLang="zh-TW" dirty="0"/>
              <a:t>1</a:t>
            </a:r>
            <a:r>
              <a:rPr lang="zh-TW" altLang="en-US" dirty="0"/>
              <a:t>億</a:t>
            </a:r>
            <a:r>
              <a:rPr lang="en-US" altLang="zh-TW" dirty="0"/>
              <a:t>7,176</a:t>
            </a:r>
            <a:r>
              <a:rPr lang="zh-TW" altLang="en-US" dirty="0"/>
              <a:t>萬</a:t>
            </a:r>
            <a:r>
              <a:rPr lang="en-US" altLang="zh-TW" dirty="0"/>
              <a:t>6,000</a:t>
            </a:r>
            <a:r>
              <a:rPr lang="zh-TW" altLang="en-US" dirty="0"/>
              <a:t>元，較初步核算基本額度全年經常門支出應核給數</a:t>
            </a:r>
            <a:r>
              <a:rPr lang="en-US" altLang="zh-TW" dirty="0"/>
              <a:t>1</a:t>
            </a:r>
            <a:r>
              <a:rPr lang="zh-TW" altLang="en-US" dirty="0"/>
              <a:t>億</a:t>
            </a:r>
            <a:r>
              <a:rPr lang="en-US" altLang="zh-TW" dirty="0"/>
              <a:t>7,573</a:t>
            </a:r>
            <a:r>
              <a:rPr lang="zh-TW" altLang="en-US" dirty="0"/>
              <a:t>萬</a:t>
            </a:r>
            <a:r>
              <a:rPr lang="en-US" altLang="zh-TW" dirty="0"/>
              <a:t>7,000</a:t>
            </a:r>
            <a:r>
              <a:rPr lang="zh-TW" altLang="en-US" dirty="0"/>
              <a:t>元減少約</a:t>
            </a:r>
            <a:r>
              <a:rPr lang="en-US" altLang="zh-TW" dirty="0"/>
              <a:t>397</a:t>
            </a:r>
            <a:r>
              <a:rPr lang="zh-TW" altLang="en-US" dirty="0"/>
              <a:t>萬</a:t>
            </a:r>
            <a:r>
              <a:rPr lang="en-US" altLang="zh-TW" dirty="0"/>
              <a:t>1,000</a:t>
            </a:r>
            <a:r>
              <a:rPr lang="zh-TW" altLang="en-US" dirty="0"/>
              <a:t>元，減少額度暫減列用人費用。</a:t>
            </a:r>
            <a:endParaRPr lang="en-US" altLang="zh-TW" dirty="0"/>
          </a:p>
        </p:txBody>
      </p:sp>
      <p:sp>
        <p:nvSpPr>
          <p:cNvPr id="4" name="投影片編號版面配置區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062436649"/>
      </p:ext>
    </p:extLst>
  </p:cSld>
  <p:clrMapOvr>
    <a:masterClrMapping/>
  </p:clrMapOvr>
  <mc:AlternateContent xmlns:mc="http://schemas.openxmlformats.org/markup-compatibility/2006">
    <mc:Choice xmlns:p14="http://schemas.microsoft.com/office/powerpoint/2010/main" Requires="p14">
      <p:transition spd="slow" p14:dur="2250" advClick="0" advTm="5000">
        <p14:reveal/>
      </p:transition>
    </mc:Choice>
    <mc:Fallback>
      <p:transition spd="slow" advClick="0" advTm="5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112</a:t>
            </a:r>
            <a:r>
              <a:rPr lang="zh-TW" altLang="zh-TW" dirty="0"/>
              <a:t>年度</a:t>
            </a:r>
            <a:r>
              <a:rPr lang="zh-HK" altLang="zh-TW" dirty="0"/>
              <a:t>預算編列</a:t>
            </a:r>
            <a:r>
              <a:rPr lang="zh-TW" altLang="zh-TW" dirty="0"/>
              <a:t>情形</a:t>
            </a:r>
            <a:endParaRPr lang="zh-TW" altLang="en-US" dirty="0"/>
          </a:p>
        </p:txBody>
      </p:sp>
      <p:sp>
        <p:nvSpPr>
          <p:cNvPr id="3" name="內容版面配置區 2"/>
          <p:cNvSpPr>
            <a:spLocks noGrp="1"/>
          </p:cNvSpPr>
          <p:nvPr>
            <p:ph idx="1"/>
          </p:nvPr>
        </p:nvSpPr>
        <p:spPr>
          <a:xfrm>
            <a:off x="677334" y="1620980"/>
            <a:ext cx="8596668" cy="4562105"/>
          </a:xfrm>
        </p:spPr>
        <p:txBody>
          <a:bodyPr>
            <a:noAutofit/>
          </a:bodyPr>
          <a:lstStyle/>
          <a:p>
            <a:pPr>
              <a:lnSpc>
                <a:spcPct val="170000"/>
              </a:lnSpc>
            </a:pPr>
            <a:r>
              <a:rPr lang="zh-TW" altLang="en-US" dirty="0">
                <a:latin typeface="+mn-ea"/>
              </a:rPr>
              <a:t>三、法律義務公費生為原住民助學金及學生公費等，依核給之額度</a:t>
            </a:r>
            <a:r>
              <a:rPr lang="en-US" altLang="zh-TW" dirty="0">
                <a:latin typeface="+mn-ea"/>
              </a:rPr>
              <a:t>34</a:t>
            </a:r>
            <a:r>
              <a:rPr lang="zh-TW" altLang="en-US" dirty="0">
                <a:latin typeface="+mn-ea"/>
              </a:rPr>
              <a:t>萬</a:t>
            </a:r>
            <a:r>
              <a:rPr lang="en-US" altLang="zh-TW" dirty="0">
                <a:latin typeface="+mn-ea"/>
              </a:rPr>
              <a:t>4</a:t>
            </a:r>
            <a:r>
              <a:rPr lang="zh-TW" altLang="en-US" dirty="0">
                <a:latin typeface="+mn-ea"/>
              </a:rPr>
              <a:t>千元編列。</a:t>
            </a:r>
            <a:endParaRPr lang="en-US" altLang="zh-TW" dirty="0">
              <a:latin typeface="+mn-ea"/>
            </a:endParaRPr>
          </a:p>
          <a:p>
            <a:pPr>
              <a:lnSpc>
                <a:spcPct val="170000"/>
              </a:lnSpc>
            </a:pPr>
            <a:r>
              <a:rPr lang="zh-TW" altLang="en-US" dirty="0">
                <a:latin typeface="+mn-ea"/>
              </a:rPr>
              <a:t>四</a:t>
            </a:r>
            <a:r>
              <a:rPr lang="zh-TW" altLang="zh-TW" dirty="0">
                <a:latin typeface="+mn-ea"/>
              </a:rPr>
              <a:t>、</a:t>
            </a:r>
            <a:r>
              <a:rPr lang="en-US" altLang="zh-TW" dirty="0">
                <a:latin typeface="+mn-ea"/>
              </a:rPr>
              <a:t>112</a:t>
            </a:r>
            <a:r>
              <a:rPr lang="zh-TW" altLang="en-US" dirty="0">
                <a:latin typeface="+mn-ea"/>
              </a:rPr>
              <a:t>年度概算人事費部分則參酌歷年度執行結果及教職員晉用情形予以估列，其中健康檢查費編列</a:t>
            </a:r>
            <a:r>
              <a:rPr lang="en-US" altLang="zh-TW" dirty="0">
                <a:latin typeface="+mn-ea"/>
              </a:rPr>
              <a:t>9</a:t>
            </a:r>
            <a:r>
              <a:rPr lang="zh-TW" altLang="en-US" dirty="0">
                <a:latin typeface="+mn-ea"/>
              </a:rPr>
              <a:t>萬</a:t>
            </a:r>
            <a:r>
              <a:rPr lang="en-US" altLang="zh-TW" dirty="0">
                <a:latin typeface="+mn-ea"/>
              </a:rPr>
              <a:t>9,000</a:t>
            </a:r>
            <a:r>
              <a:rPr lang="zh-TW" altLang="en-US" dirty="0">
                <a:latin typeface="+mn-ea"/>
              </a:rPr>
              <a:t>元</a:t>
            </a:r>
            <a:r>
              <a:rPr lang="en-US" altLang="zh-TW" dirty="0">
                <a:latin typeface="+mn-ea"/>
              </a:rPr>
              <a:t>(</a:t>
            </a:r>
            <a:r>
              <a:rPr lang="zh-TW" altLang="en-US" dirty="0">
                <a:latin typeface="+mn-ea"/>
              </a:rPr>
              <a:t>較</a:t>
            </a:r>
            <a:r>
              <a:rPr lang="en-US" altLang="zh-TW" dirty="0">
                <a:latin typeface="+mn-ea"/>
              </a:rPr>
              <a:t>111</a:t>
            </a:r>
            <a:r>
              <a:rPr lang="zh-TW" altLang="en-US" dirty="0">
                <a:latin typeface="+mn-ea"/>
              </a:rPr>
              <a:t>年編列</a:t>
            </a:r>
            <a:r>
              <a:rPr lang="en-US" altLang="zh-TW" dirty="0">
                <a:latin typeface="+mn-ea"/>
              </a:rPr>
              <a:t>5</a:t>
            </a:r>
            <a:r>
              <a:rPr lang="zh-TW" altLang="en-US" dirty="0">
                <a:latin typeface="+mn-ea"/>
              </a:rPr>
              <a:t>萬</a:t>
            </a:r>
            <a:r>
              <a:rPr lang="en-US" altLang="zh-TW" dirty="0">
                <a:latin typeface="+mn-ea"/>
              </a:rPr>
              <a:t>6,000</a:t>
            </a:r>
            <a:r>
              <a:rPr lang="zh-TW" altLang="en-US" dirty="0">
                <a:latin typeface="+mn-ea"/>
              </a:rPr>
              <a:t>元增加</a:t>
            </a:r>
            <a:r>
              <a:rPr lang="en-US" altLang="zh-TW" dirty="0">
                <a:latin typeface="+mn-ea"/>
              </a:rPr>
              <a:t>4</a:t>
            </a:r>
            <a:r>
              <a:rPr lang="zh-TW" altLang="en-US" dirty="0">
                <a:latin typeface="+mn-ea"/>
              </a:rPr>
              <a:t>萬</a:t>
            </a:r>
            <a:r>
              <a:rPr lang="en-US" altLang="zh-TW" dirty="0">
                <a:latin typeface="+mn-ea"/>
              </a:rPr>
              <a:t>3,000</a:t>
            </a:r>
            <a:r>
              <a:rPr lang="zh-TW" altLang="en-US" dirty="0">
                <a:latin typeface="+mn-ea"/>
              </a:rPr>
              <a:t>元主係</a:t>
            </a:r>
            <a:r>
              <a:rPr lang="en-US" altLang="zh-TW" dirty="0">
                <a:latin typeface="+mn-ea"/>
              </a:rPr>
              <a:t>111</a:t>
            </a:r>
            <a:r>
              <a:rPr lang="zh-TW" altLang="en-US" dirty="0">
                <a:latin typeface="+mn-ea"/>
              </a:rPr>
              <a:t>年度起一般健康檢查補助費由每人</a:t>
            </a:r>
            <a:r>
              <a:rPr lang="en-US" altLang="zh-TW" dirty="0">
                <a:latin typeface="+mn-ea"/>
              </a:rPr>
              <a:t>3,500</a:t>
            </a:r>
            <a:r>
              <a:rPr lang="zh-TW" altLang="en-US" dirty="0">
                <a:latin typeface="+mn-ea"/>
              </a:rPr>
              <a:t>元調增為</a:t>
            </a:r>
            <a:r>
              <a:rPr lang="en-US" altLang="zh-TW" dirty="0">
                <a:latin typeface="+mn-ea"/>
              </a:rPr>
              <a:t>4,500</a:t>
            </a:r>
            <a:r>
              <a:rPr lang="zh-TW" altLang="en-US" dirty="0">
                <a:latin typeface="+mn-ea"/>
              </a:rPr>
              <a:t>元</a:t>
            </a:r>
            <a:r>
              <a:rPr lang="en-US" altLang="zh-TW" dirty="0">
                <a:latin typeface="+mn-ea"/>
              </a:rPr>
              <a:t>)</a:t>
            </a:r>
            <a:r>
              <a:rPr lang="zh-TW" altLang="en-US" dirty="0">
                <a:latin typeface="+mn-ea"/>
              </a:rPr>
              <a:t>、文康活動費編列</a:t>
            </a:r>
            <a:r>
              <a:rPr lang="en-US" altLang="zh-TW" dirty="0">
                <a:latin typeface="+mn-ea"/>
              </a:rPr>
              <a:t>27</a:t>
            </a:r>
            <a:r>
              <a:rPr lang="zh-TW" altLang="en-US" dirty="0">
                <a:latin typeface="+mn-ea"/>
              </a:rPr>
              <a:t>萬</a:t>
            </a:r>
            <a:r>
              <a:rPr lang="en-US" altLang="zh-TW" dirty="0">
                <a:latin typeface="+mn-ea"/>
              </a:rPr>
              <a:t>4,000</a:t>
            </a:r>
            <a:r>
              <a:rPr lang="zh-TW" altLang="en-US" dirty="0">
                <a:latin typeface="+mn-ea"/>
              </a:rPr>
              <a:t>元</a:t>
            </a:r>
            <a:r>
              <a:rPr lang="en-US" altLang="zh-TW" dirty="0">
                <a:latin typeface="+mn-ea"/>
              </a:rPr>
              <a:t>(137</a:t>
            </a:r>
            <a:r>
              <a:rPr lang="zh-TW" altLang="en-US" dirty="0">
                <a:latin typeface="+mn-ea"/>
              </a:rPr>
              <a:t>人</a:t>
            </a:r>
            <a:r>
              <a:rPr lang="en-US" altLang="zh-TW" dirty="0">
                <a:latin typeface="+mn-ea"/>
              </a:rPr>
              <a:t>×2,000</a:t>
            </a:r>
            <a:r>
              <a:rPr lang="zh-TW" altLang="en-US" dirty="0">
                <a:latin typeface="+mn-ea"/>
              </a:rPr>
              <a:t>元</a:t>
            </a:r>
            <a:r>
              <a:rPr lang="en-US" altLang="zh-TW" dirty="0">
                <a:latin typeface="+mn-ea"/>
              </a:rPr>
              <a:t>/</a:t>
            </a:r>
            <a:r>
              <a:rPr lang="zh-TW" altLang="en-US" dirty="0">
                <a:latin typeface="+mn-ea"/>
              </a:rPr>
              <a:t>人</a:t>
            </a:r>
            <a:r>
              <a:rPr lang="en-US" altLang="zh-TW" dirty="0">
                <a:latin typeface="+mn-ea"/>
              </a:rPr>
              <a:t>)</a:t>
            </a:r>
            <a:r>
              <a:rPr lang="zh-TW" altLang="zh-TW" dirty="0">
                <a:latin typeface="+mn-ea"/>
              </a:rPr>
              <a:t>。</a:t>
            </a:r>
          </a:p>
        </p:txBody>
      </p:sp>
      <p:sp>
        <p:nvSpPr>
          <p:cNvPr id="4" name="投影片編號版面配置區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792507157"/>
      </p:ext>
    </p:extLst>
  </p:cSld>
  <p:clrMapOvr>
    <a:masterClrMapping/>
  </p:clrMapOvr>
  <p:transition spd="slow" advClick="0" advTm="5000">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609600"/>
            <a:ext cx="8596668" cy="739777"/>
          </a:xfrm>
        </p:spPr>
        <p:txBody>
          <a:bodyPr/>
          <a:lstStyle/>
          <a:p>
            <a:r>
              <a:rPr lang="en-US" altLang="zh-TW" dirty="0"/>
              <a:t>112</a:t>
            </a:r>
            <a:r>
              <a:rPr lang="zh-TW" altLang="zh-TW" dirty="0"/>
              <a:t>年度</a:t>
            </a:r>
            <a:r>
              <a:rPr lang="zh-HK" altLang="zh-TW" dirty="0"/>
              <a:t>預算編列</a:t>
            </a:r>
            <a:r>
              <a:rPr lang="zh-TW" altLang="zh-TW" dirty="0"/>
              <a:t>情形</a:t>
            </a:r>
            <a:endParaRPr lang="zh-TW" altLang="en-US" dirty="0"/>
          </a:p>
        </p:txBody>
      </p:sp>
      <p:sp>
        <p:nvSpPr>
          <p:cNvPr id="3" name="內容版面配置區 2"/>
          <p:cNvSpPr>
            <a:spLocks noGrp="1"/>
          </p:cNvSpPr>
          <p:nvPr>
            <p:ph idx="1"/>
          </p:nvPr>
        </p:nvSpPr>
        <p:spPr>
          <a:xfrm>
            <a:off x="677334" y="1593912"/>
            <a:ext cx="8596668" cy="4812575"/>
          </a:xfrm>
        </p:spPr>
        <p:txBody>
          <a:bodyPr>
            <a:noAutofit/>
          </a:bodyPr>
          <a:lstStyle/>
          <a:p>
            <a:pPr>
              <a:lnSpc>
                <a:spcPct val="150000"/>
              </a:lnSpc>
              <a:spcBef>
                <a:spcPts val="1200"/>
              </a:spcBef>
            </a:pPr>
            <a:r>
              <a:rPr lang="zh-TW" altLang="en-US" dirty="0">
                <a:latin typeface="+mn-ea"/>
              </a:rPr>
              <a:t>五</a:t>
            </a:r>
            <a:r>
              <a:rPr lang="zh-TW" altLang="zh-TW" dirty="0">
                <a:latin typeface="+mn-ea"/>
              </a:rPr>
              <a:t>、</a:t>
            </a:r>
            <a:r>
              <a:rPr lang="en-US" altLang="zh-TW" dirty="0">
                <a:latin typeface="+mn-ea"/>
              </a:rPr>
              <a:t>112</a:t>
            </a:r>
            <a:r>
              <a:rPr lang="zh-TW" altLang="en-US" dirty="0">
                <a:latin typeface="+mn-ea"/>
              </a:rPr>
              <a:t>年度屬例行性補助計畫納入預算編列計有實用技能班開班費補助</a:t>
            </a:r>
            <a:r>
              <a:rPr lang="en-US" altLang="zh-TW" dirty="0">
                <a:latin typeface="+mn-ea"/>
              </a:rPr>
              <a:t>418</a:t>
            </a:r>
            <a:r>
              <a:rPr lang="zh-TW" altLang="en-US" dirty="0">
                <a:latin typeface="+mn-ea"/>
              </a:rPr>
              <a:t>萬</a:t>
            </a:r>
            <a:r>
              <a:rPr lang="en-US" altLang="zh-TW" dirty="0">
                <a:latin typeface="+mn-ea"/>
              </a:rPr>
              <a:t>3,000</a:t>
            </a:r>
            <a:r>
              <a:rPr lang="zh-TW" altLang="en-US" dirty="0">
                <a:latin typeface="+mn-ea"/>
              </a:rPr>
              <a:t>元、就近入學獎學金</a:t>
            </a:r>
            <a:r>
              <a:rPr lang="en-US" altLang="zh-TW" dirty="0">
                <a:latin typeface="+mn-ea"/>
              </a:rPr>
              <a:t>131</a:t>
            </a:r>
            <a:r>
              <a:rPr lang="zh-TW" altLang="en-US" dirty="0">
                <a:latin typeface="+mn-ea"/>
              </a:rPr>
              <a:t>萬元</a:t>
            </a:r>
            <a:r>
              <a:rPr lang="en-US" altLang="zh-TW" dirty="0">
                <a:latin typeface="+mn-ea"/>
              </a:rPr>
              <a:t>(</a:t>
            </a:r>
            <a:r>
              <a:rPr lang="zh-TW" altLang="en-US" dirty="0">
                <a:latin typeface="+mn-ea"/>
              </a:rPr>
              <a:t>教務處</a:t>
            </a:r>
            <a:r>
              <a:rPr lang="en-US" altLang="zh-TW" dirty="0">
                <a:latin typeface="+mn-ea"/>
              </a:rPr>
              <a:t>)</a:t>
            </a:r>
            <a:r>
              <a:rPr lang="zh-TW" altLang="en-US" dirty="0">
                <a:latin typeface="+mn-ea"/>
              </a:rPr>
              <a:t>及資本門圖書經費</a:t>
            </a:r>
            <a:r>
              <a:rPr lang="en-US" altLang="zh-TW" dirty="0">
                <a:latin typeface="+mn-ea"/>
              </a:rPr>
              <a:t>6</a:t>
            </a:r>
            <a:r>
              <a:rPr lang="zh-TW" altLang="en-US" dirty="0">
                <a:latin typeface="+mn-ea"/>
              </a:rPr>
              <a:t>萬元</a:t>
            </a:r>
            <a:r>
              <a:rPr lang="en-US" altLang="zh-TW" dirty="0">
                <a:latin typeface="+mn-ea"/>
              </a:rPr>
              <a:t>(</a:t>
            </a:r>
            <a:r>
              <a:rPr lang="zh-TW" altLang="en-US" dirty="0">
                <a:latin typeface="+mn-ea"/>
              </a:rPr>
              <a:t>圖書館</a:t>
            </a:r>
            <a:r>
              <a:rPr lang="en-US" altLang="zh-TW" dirty="0">
                <a:latin typeface="+mn-ea"/>
              </a:rPr>
              <a:t>)</a:t>
            </a:r>
            <a:r>
              <a:rPr lang="zh-TW" altLang="zh-TW" dirty="0">
                <a:latin typeface="+mn-ea"/>
              </a:rPr>
              <a:t>。</a:t>
            </a:r>
            <a:endParaRPr lang="zh-TW" altLang="en-US" dirty="0">
              <a:latin typeface="+mn-ea"/>
            </a:endParaRPr>
          </a:p>
          <a:p>
            <a:pPr>
              <a:lnSpc>
                <a:spcPct val="150000"/>
              </a:lnSpc>
              <a:spcBef>
                <a:spcPts val="1200"/>
              </a:spcBef>
            </a:pPr>
            <a:r>
              <a:rPr lang="zh-TW" altLang="en-US" dirty="0">
                <a:latin typeface="+mn-ea"/>
              </a:rPr>
              <a:t>六</a:t>
            </a:r>
            <a:r>
              <a:rPr lang="zh-TW" altLang="zh-TW" dirty="0">
                <a:latin typeface="+mn-ea"/>
              </a:rPr>
              <a:t>、</a:t>
            </a:r>
            <a:r>
              <a:rPr lang="zh-TW" altLang="en-US" dirty="0">
                <a:latin typeface="+mn-ea"/>
              </a:rPr>
              <a:t>非屬例行性補助計畫移列納入預算編列計有「海勤類科學生基本安全與輪機、航海當值、救生艇筏及救難艇操縱訓練計畫</a:t>
            </a:r>
            <a:r>
              <a:rPr lang="en-US" altLang="zh-TW" dirty="0">
                <a:latin typeface="+mn-ea"/>
              </a:rPr>
              <a:t>(</a:t>
            </a:r>
            <a:r>
              <a:rPr lang="zh-TW" altLang="en-US" dirty="0">
                <a:latin typeface="+mn-ea"/>
              </a:rPr>
              <a:t>南區</a:t>
            </a:r>
            <a:r>
              <a:rPr lang="en-US" altLang="zh-TW" dirty="0">
                <a:latin typeface="+mn-ea"/>
              </a:rPr>
              <a:t>)</a:t>
            </a:r>
            <a:r>
              <a:rPr lang="zh-TW" altLang="en-US" dirty="0">
                <a:latin typeface="+mn-ea"/>
              </a:rPr>
              <a:t>」</a:t>
            </a:r>
            <a:r>
              <a:rPr lang="en-US" altLang="zh-TW" dirty="0">
                <a:latin typeface="+mn-ea"/>
              </a:rPr>
              <a:t>(</a:t>
            </a:r>
            <a:r>
              <a:rPr lang="zh-TW" altLang="en-US" dirty="0">
                <a:latin typeface="+mn-ea"/>
              </a:rPr>
              <a:t>實習處</a:t>
            </a:r>
            <a:r>
              <a:rPr lang="en-US" altLang="zh-TW" dirty="0">
                <a:latin typeface="+mn-ea"/>
              </a:rPr>
              <a:t>)549</a:t>
            </a:r>
            <a:r>
              <a:rPr lang="zh-TW" altLang="en-US" dirty="0">
                <a:latin typeface="+mn-ea"/>
              </a:rPr>
              <a:t>萬</a:t>
            </a:r>
            <a:r>
              <a:rPr lang="en-US" altLang="zh-TW" dirty="0">
                <a:latin typeface="+mn-ea"/>
              </a:rPr>
              <a:t>8,000</a:t>
            </a:r>
            <a:r>
              <a:rPr lang="zh-TW" altLang="en-US" dirty="0">
                <a:latin typeface="+mn-ea"/>
              </a:rPr>
              <a:t>元、就讀普通班身心障礙學生輔導經費</a:t>
            </a:r>
            <a:r>
              <a:rPr lang="en-US" altLang="zh-TW" dirty="0">
                <a:latin typeface="+mn-ea"/>
              </a:rPr>
              <a:t>24</a:t>
            </a:r>
            <a:r>
              <a:rPr lang="zh-TW" altLang="en-US" dirty="0">
                <a:latin typeface="+mn-ea"/>
              </a:rPr>
              <a:t>萬</a:t>
            </a:r>
            <a:r>
              <a:rPr lang="en-US" altLang="zh-TW" dirty="0">
                <a:latin typeface="+mn-ea"/>
              </a:rPr>
              <a:t>7,000</a:t>
            </a:r>
            <a:r>
              <a:rPr lang="zh-TW" altLang="en-US" dirty="0">
                <a:latin typeface="+mn-ea"/>
              </a:rPr>
              <a:t>元</a:t>
            </a:r>
            <a:r>
              <a:rPr lang="en-US" altLang="zh-TW" dirty="0">
                <a:latin typeface="+mn-ea"/>
              </a:rPr>
              <a:t>(</a:t>
            </a:r>
            <a:r>
              <a:rPr lang="zh-TW" altLang="en-US" dirty="0">
                <a:latin typeface="+mn-ea"/>
              </a:rPr>
              <a:t>輔導室</a:t>
            </a:r>
            <a:r>
              <a:rPr lang="en-US" altLang="zh-TW" dirty="0">
                <a:latin typeface="+mn-ea"/>
              </a:rPr>
              <a:t>)</a:t>
            </a:r>
            <a:r>
              <a:rPr lang="zh-TW" altLang="zh-TW" dirty="0">
                <a:latin typeface="+mn-ea"/>
              </a:rPr>
              <a:t>。</a:t>
            </a:r>
          </a:p>
          <a:p>
            <a:pPr>
              <a:lnSpc>
                <a:spcPct val="150000"/>
              </a:lnSpc>
            </a:pPr>
            <a:endParaRPr lang="zh-TW" altLang="en-US" dirty="0">
              <a:latin typeface="+mn-ea"/>
            </a:endParaRPr>
          </a:p>
        </p:txBody>
      </p:sp>
      <p:sp>
        <p:nvSpPr>
          <p:cNvPr id="4" name="投影片編號版面配置區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3434073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advClick="0" advTm="5000">
        <p15:prstTrans prst="drape"/>
      </p:transition>
    </mc:Choice>
    <mc:Fallback>
      <p:transition spd="slow" advClick="0" advTm="5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112</a:t>
            </a:r>
            <a:r>
              <a:rPr lang="zh-TW" altLang="zh-TW" dirty="0"/>
              <a:t>年度</a:t>
            </a:r>
            <a:r>
              <a:rPr lang="zh-HK" altLang="zh-TW" dirty="0"/>
              <a:t>預算編列</a:t>
            </a:r>
            <a:r>
              <a:rPr lang="zh-TW" altLang="zh-TW" dirty="0"/>
              <a:t>情形</a:t>
            </a:r>
            <a:endParaRPr lang="zh-TW" altLang="en-US" dirty="0"/>
          </a:p>
        </p:txBody>
      </p:sp>
      <p:sp>
        <p:nvSpPr>
          <p:cNvPr id="3" name="內容版面配置區 2"/>
          <p:cNvSpPr>
            <a:spLocks noGrp="1"/>
          </p:cNvSpPr>
          <p:nvPr>
            <p:ph idx="1"/>
          </p:nvPr>
        </p:nvSpPr>
        <p:spPr>
          <a:xfrm>
            <a:off x="677334" y="1714501"/>
            <a:ext cx="8596668" cy="4326862"/>
          </a:xfrm>
        </p:spPr>
        <p:txBody>
          <a:bodyPr>
            <a:normAutofit/>
          </a:bodyPr>
          <a:lstStyle/>
          <a:p>
            <a:pPr>
              <a:lnSpc>
                <a:spcPct val="120000"/>
              </a:lnSpc>
            </a:pPr>
            <a:r>
              <a:rPr lang="zh-TW" altLang="en-US" dirty="0">
                <a:latin typeface="+mn-ea"/>
              </a:rPr>
              <a:t>七</a:t>
            </a:r>
            <a:r>
              <a:rPr lang="zh-TW" altLang="zh-TW" dirty="0">
                <a:latin typeface="+mn-ea"/>
              </a:rPr>
              <a:t>、</a:t>
            </a:r>
            <a:r>
              <a:rPr lang="en-US" altLang="zh-TW" dirty="0">
                <a:latin typeface="+mn-ea"/>
              </a:rPr>
              <a:t>112</a:t>
            </a:r>
            <a:r>
              <a:rPr lang="zh-TW" altLang="zh-TW" dirty="0">
                <a:latin typeface="+mn-ea"/>
              </a:rPr>
              <a:t>年度資本門合計編列</a:t>
            </a:r>
            <a:r>
              <a:rPr lang="en-US" altLang="zh-TW" dirty="0">
                <a:latin typeface="+mn-ea"/>
              </a:rPr>
              <a:t>1,400</a:t>
            </a:r>
            <a:r>
              <a:rPr lang="zh-TW" altLang="en-US" dirty="0">
                <a:latin typeface="+mn-ea"/>
              </a:rPr>
              <a:t>萬</a:t>
            </a:r>
            <a:r>
              <a:rPr lang="en-US" altLang="zh-TW" dirty="0">
                <a:latin typeface="+mn-ea"/>
              </a:rPr>
              <a:t>7,000</a:t>
            </a:r>
            <a:r>
              <a:rPr lang="zh-TW" altLang="en-US" dirty="0">
                <a:latin typeface="+mn-ea"/>
              </a:rPr>
              <a:t>元</a:t>
            </a:r>
            <a:r>
              <a:rPr lang="zh-TW" altLang="zh-TW" dirty="0">
                <a:latin typeface="+mn-ea"/>
              </a:rPr>
              <a:t>：</a:t>
            </a:r>
          </a:p>
          <a:p>
            <a:pPr lvl="1">
              <a:lnSpc>
                <a:spcPct val="120000"/>
              </a:lnSpc>
              <a:buFont typeface="Wingdings" panose="05000000000000000000" pitchFamily="2" charset="2"/>
              <a:buChar char="Ø"/>
            </a:pPr>
            <a:r>
              <a:rPr lang="zh-TW" altLang="en-US" dirty="0">
                <a:latin typeface="+mn-ea"/>
              </a:rPr>
              <a:t>基本額度國教署核列</a:t>
            </a:r>
            <a:r>
              <a:rPr lang="en-US" altLang="zh-TW" dirty="0">
                <a:latin typeface="+mn-ea"/>
              </a:rPr>
              <a:t>286</a:t>
            </a:r>
            <a:r>
              <a:rPr lang="zh-TW" altLang="en-US" dirty="0">
                <a:latin typeface="+mn-ea"/>
              </a:rPr>
              <a:t>萬</a:t>
            </a:r>
            <a:r>
              <a:rPr lang="en-US" altLang="zh-TW" dirty="0">
                <a:latin typeface="+mn-ea"/>
              </a:rPr>
              <a:t>6,000</a:t>
            </a:r>
            <a:r>
              <a:rPr lang="zh-TW" altLang="en-US" dirty="0">
                <a:latin typeface="+mn-ea"/>
              </a:rPr>
              <a:t>元</a:t>
            </a:r>
            <a:r>
              <a:rPr lang="en-US" altLang="zh-TW" dirty="0">
                <a:latin typeface="+mn-ea"/>
              </a:rPr>
              <a:t>(</a:t>
            </a:r>
            <a:r>
              <a:rPr lang="zh-TW" altLang="en-US" dirty="0">
                <a:latin typeface="+mn-ea"/>
              </a:rPr>
              <a:t>含充實高級中等學校圖書資訊－採購圖書</a:t>
            </a:r>
            <a:r>
              <a:rPr lang="en-US" altLang="zh-TW" dirty="0">
                <a:latin typeface="+mn-ea"/>
              </a:rPr>
              <a:t>6</a:t>
            </a:r>
            <a:r>
              <a:rPr lang="zh-TW" altLang="en-US" dirty="0">
                <a:latin typeface="+mn-ea"/>
              </a:rPr>
              <a:t>萬元</a:t>
            </a:r>
            <a:r>
              <a:rPr lang="en-US" altLang="zh-TW" dirty="0">
                <a:latin typeface="+mn-ea"/>
              </a:rPr>
              <a:t>)</a:t>
            </a:r>
            <a:r>
              <a:rPr lang="zh-TW" altLang="en-US" dirty="0">
                <a:latin typeface="+mn-ea"/>
              </a:rPr>
              <a:t>，較</a:t>
            </a:r>
            <a:r>
              <a:rPr lang="en-US" altLang="zh-TW" dirty="0">
                <a:latin typeface="+mn-ea"/>
              </a:rPr>
              <a:t>111</a:t>
            </a:r>
            <a:r>
              <a:rPr lang="zh-TW" altLang="en-US" dirty="0">
                <a:latin typeface="+mn-ea"/>
              </a:rPr>
              <a:t>年度減少</a:t>
            </a:r>
            <a:r>
              <a:rPr lang="en-US" altLang="zh-TW" dirty="0">
                <a:latin typeface="+mn-ea"/>
              </a:rPr>
              <a:t>6,000</a:t>
            </a:r>
            <a:r>
              <a:rPr lang="zh-TW" altLang="en-US" dirty="0">
                <a:latin typeface="+mn-ea"/>
              </a:rPr>
              <a:t>元</a:t>
            </a:r>
            <a:r>
              <a:rPr lang="zh-TW" altLang="zh-TW" dirty="0">
                <a:latin typeface="+mn-ea"/>
              </a:rPr>
              <a:t>。</a:t>
            </a:r>
          </a:p>
          <a:p>
            <a:pPr lvl="1">
              <a:lnSpc>
                <a:spcPct val="120000"/>
              </a:lnSpc>
              <a:buFont typeface="Wingdings" panose="05000000000000000000" pitchFamily="2" charset="2"/>
              <a:buChar char="Ø"/>
            </a:pPr>
            <a:r>
              <a:rPr lang="zh-TW" altLang="en-US" dirty="0">
                <a:latin typeface="+mn-ea"/>
              </a:rPr>
              <a:t>本校自籌電腦設備經費</a:t>
            </a:r>
            <a:r>
              <a:rPr lang="en-US" altLang="zh-TW" dirty="0">
                <a:latin typeface="+mn-ea"/>
              </a:rPr>
              <a:t>15</a:t>
            </a:r>
            <a:r>
              <a:rPr lang="zh-TW" altLang="en-US" dirty="0">
                <a:latin typeface="+mn-ea"/>
              </a:rPr>
              <a:t>萬元、教學資源大樓樓梯扶手整修等設備計</a:t>
            </a:r>
            <a:r>
              <a:rPr lang="en-US" altLang="zh-TW" dirty="0">
                <a:latin typeface="+mn-ea"/>
              </a:rPr>
              <a:t>30</a:t>
            </a:r>
            <a:r>
              <a:rPr lang="zh-TW" altLang="en-US" dirty="0">
                <a:latin typeface="+mn-ea"/>
              </a:rPr>
              <a:t>萬元</a:t>
            </a:r>
            <a:r>
              <a:rPr lang="zh-TW" altLang="zh-TW" dirty="0">
                <a:latin typeface="+mn-ea"/>
              </a:rPr>
              <a:t>。</a:t>
            </a:r>
          </a:p>
          <a:p>
            <a:pPr lvl="1">
              <a:lnSpc>
                <a:spcPct val="120000"/>
              </a:lnSpc>
              <a:buFont typeface="Wingdings" panose="05000000000000000000" pitchFamily="2" charset="2"/>
              <a:buChar char="Ø"/>
            </a:pPr>
            <a:r>
              <a:rPr lang="zh-TW" altLang="en-US" dirty="0">
                <a:latin typeface="+mn-ea"/>
              </a:rPr>
              <a:t>因自</a:t>
            </a:r>
            <a:r>
              <a:rPr lang="en-US" altLang="zh-TW" dirty="0">
                <a:latin typeface="+mn-ea"/>
              </a:rPr>
              <a:t>105</a:t>
            </a:r>
            <a:r>
              <a:rPr lang="zh-TW" altLang="en-US" dirty="0">
                <a:latin typeface="+mn-ea"/>
              </a:rPr>
              <a:t>年度起，各項專案型補助計畫資本門支出均應透列預算，故預估年度中補助</a:t>
            </a:r>
            <a:r>
              <a:rPr lang="en-US" altLang="zh-TW" dirty="0">
                <a:latin typeface="+mn-ea"/>
              </a:rPr>
              <a:t>1,069</a:t>
            </a:r>
            <a:r>
              <a:rPr lang="zh-TW" altLang="en-US" dirty="0">
                <a:latin typeface="+mn-ea"/>
              </a:rPr>
              <a:t>萬</a:t>
            </a:r>
            <a:r>
              <a:rPr lang="en-US" altLang="zh-TW" dirty="0">
                <a:latin typeface="+mn-ea"/>
              </a:rPr>
              <a:t>1,000</a:t>
            </a:r>
            <a:r>
              <a:rPr lang="zh-TW" altLang="en-US" dirty="0">
                <a:latin typeface="+mn-ea"/>
              </a:rPr>
              <a:t>元</a:t>
            </a:r>
            <a:r>
              <a:rPr lang="zh-TW" altLang="zh-TW" dirty="0">
                <a:latin typeface="+mn-ea"/>
              </a:rPr>
              <a:t>。</a:t>
            </a:r>
          </a:p>
          <a:p>
            <a:pPr>
              <a:lnSpc>
                <a:spcPct val="120000"/>
              </a:lnSpc>
            </a:pPr>
            <a:endParaRPr lang="zh-TW" altLang="en-US" dirty="0">
              <a:latin typeface="+mn-ea"/>
            </a:endParaRPr>
          </a:p>
        </p:txBody>
      </p:sp>
      <p:sp>
        <p:nvSpPr>
          <p:cNvPr id="4" name="投影片編號版面配置區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732277433"/>
      </p:ext>
    </p:extLst>
  </p:cSld>
  <p:clrMapOvr>
    <a:masterClrMapping/>
  </p:clrMapOvr>
  <p:transition spd="slow" advClick="0" advTm="5000">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112</a:t>
            </a:r>
            <a:r>
              <a:rPr lang="zh-TW" altLang="zh-TW" dirty="0"/>
              <a:t>年度</a:t>
            </a:r>
            <a:r>
              <a:rPr lang="zh-HK" altLang="zh-TW" dirty="0"/>
              <a:t>預算編列</a:t>
            </a:r>
            <a:r>
              <a:rPr lang="zh-TW" altLang="zh-TW" dirty="0"/>
              <a:t>情形</a:t>
            </a:r>
            <a:endParaRPr lang="zh-TW" altLang="en-US" dirty="0"/>
          </a:p>
        </p:txBody>
      </p:sp>
      <p:sp>
        <p:nvSpPr>
          <p:cNvPr id="3" name="內容版面配置區 2"/>
          <p:cNvSpPr>
            <a:spLocks noGrp="1"/>
          </p:cNvSpPr>
          <p:nvPr>
            <p:ph idx="1"/>
          </p:nvPr>
        </p:nvSpPr>
        <p:spPr>
          <a:xfrm>
            <a:off x="594975" y="1676400"/>
            <a:ext cx="8373534" cy="4618963"/>
          </a:xfrm>
        </p:spPr>
        <p:txBody>
          <a:bodyPr>
            <a:normAutofit fontScale="92500"/>
          </a:bodyPr>
          <a:lstStyle/>
          <a:p>
            <a:pPr>
              <a:lnSpc>
                <a:spcPct val="160000"/>
              </a:lnSpc>
            </a:pPr>
            <a:r>
              <a:rPr lang="zh-TW" altLang="en-US" dirty="0"/>
              <a:t>八</a:t>
            </a:r>
            <a:r>
              <a:rPr lang="zh-TW" altLang="zh-TW" dirty="0"/>
              <a:t>、</a:t>
            </a:r>
            <a:r>
              <a:rPr lang="zh-TW" altLang="en-US" dirty="0"/>
              <a:t>經常門編列屬自籌財源部分</a:t>
            </a:r>
            <a:r>
              <a:rPr lang="en-US" altLang="zh-TW" dirty="0"/>
              <a:t>(</a:t>
            </a:r>
            <a:r>
              <a:rPr lang="zh-TW" altLang="en-US" dirty="0"/>
              <a:t>共計</a:t>
            </a:r>
            <a:r>
              <a:rPr lang="en-US" altLang="zh-TW" dirty="0"/>
              <a:t>436</a:t>
            </a:r>
            <a:r>
              <a:rPr lang="zh-TW" altLang="en-US" dirty="0"/>
              <a:t>萬</a:t>
            </a:r>
            <a:r>
              <a:rPr lang="en-US" altLang="zh-TW" dirty="0"/>
              <a:t>9,000</a:t>
            </a:r>
            <a:r>
              <a:rPr lang="zh-TW" altLang="en-US" dirty="0"/>
              <a:t>元</a:t>
            </a:r>
            <a:r>
              <a:rPr lang="en-US" altLang="zh-TW" dirty="0"/>
              <a:t>)</a:t>
            </a:r>
            <a:r>
              <a:rPr lang="zh-TW" altLang="en-US" dirty="0"/>
              <a:t>，重補修收入編列</a:t>
            </a:r>
            <a:r>
              <a:rPr lang="en-US" altLang="zh-TW" dirty="0"/>
              <a:t>59</a:t>
            </a:r>
            <a:r>
              <a:rPr lang="zh-TW" altLang="en-US" dirty="0"/>
              <a:t>萬</a:t>
            </a:r>
            <a:r>
              <a:rPr lang="en-US" altLang="zh-TW" dirty="0"/>
              <a:t>3,000</a:t>
            </a:r>
            <a:r>
              <a:rPr lang="zh-TW" altLang="en-US" dirty="0"/>
              <a:t>元、實習實驗費收入編列</a:t>
            </a:r>
            <a:r>
              <a:rPr lang="en-US" altLang="zh-TW" dirty="0"/>
              <a:t>173</a:t>
            </a:r>
            <a:r>
              <a:rPr lang="zh-TW" altLang="en-US" dirty="0"/>
              <a:t>萬</a:t>
            </a:r>
            <a:r>
              <a:rPr lang="en-US" altLang="zh-TW" dirty="0"/>
              <a:t>8,000</a:t>
            </a:r>
            <a:r>
              <a:rPr lang="zh-TW" altLang="en-US" dirty="0"/>
              <a:t>元、電腦使用費編列</a:t>
            </a:r>
            <a:r>
              <a:rPr lang="en-US" altLang="zh-TW" dirty="0"/>
              <a:t>16</a:t>
            </a:r>
            <a:r>
              <a:rPr lang="zh-TW" altLang="en-US" dirty="0"/>
              <a:t>萬</a:t>
            </a:r>
            <a:r>
              <a:rPr lang="en-US" altLang="zh-TW" dirty="0"/>
              <a:t>9,000</a:t>
            </a:r>
            <a:r>
              <a:rPr lang="zh-TW" altLang="en-US" dirty="0"/>
              <a:t>元、代理教師甄選、轉學考等招生報名收入編列</a:t>
            </a:r>
            <a:r>
              <a:rPr lang="en-US" altLang="zh-TW" dirty="0"/>
              <a:t>1</a:t>
            </a:r>
            <a:r>
              <a:rPr lang="zh-TW" altLang="en-US" dirty="0"/>
              <a:t>萬</a:t>
            </a:r>
            <a:r>
              <a:rPr lang="en-US" altLang="zh-TW" dirty="0"/>
              <a:t>2,000</a:t>
            </a:r>
            <a:r>
              <a:rPr lang="zh-TW" altLang="en-US" dirty="0"/>
              <a:t>元、本校承辦</a:t>
            </a:r>
            <a:r>
              <a:rPr lang="en-US" altLang="zh-TW" dirty="0"/>
              <a:t>112</a:t>
            </a:r>
            <a:r>
              <a:rPr lang="zh-TW" altLang="en-US" dirty="0"/>
              <a:t>學年免試入學各校報名費、簡章費收入編列</a:t>
            </a:r>
            <a:r>
              <a:rPr lang="en-US" altLang="zh-TW" dirty="0"/>
              <a:t>77</a:t>
            </a:r>
            <a:r>
              <a:rPr lang="zh-TW" altLang="en-US" dirty="0"/>
              <a:t>萬</a:t>
            </a:r>
            <a:r>
              <a:rPr lang="en-US" altLang="zh-TW" dirty="0"/>
              <a:t>2,000</a:t>
            </a:r>
            <a:r>
              <a:rPr lang="zh-TW" altLang="en-US" dirty="0"/>
              <a:t>元、利息收入編列</a:t>
            </a:r>
            <a:r>
              <a:rPr lang="en-US" altLang="zh-TW" dirty="0"/>
              <a:t>15</a:t>
            </a:r>
            <a:r>
              <a:rPr lang="zh-TW" altLang="en-US" dirty="0"/>
              <a:t>萬</a:t>
            </a:r>
            <a:r>
              <a:rPr lang="en-US" altLang="zh-TW" dirty="0"/>
              <a:t>6,000</a:t>
            </a:r>
            <a:r>
              <a:rPr lang="zh-TW" altLang="en-US" dirty="0"/>
              <a:t>元、場地設施收入編列</a:t>
            </a:r>
            <a:r>
              <a:rPr lang="en-US" altLang="zh-TW" dirty="0"/>
              <a:t>32</a:t>
            </a:r>
            <a:r>
              <a:rPr lang="zh-TW" altLang="en-US" dirty="0"/>
              <a:t>萬</a:t>
            </a:r>
            <a:r>
              <a:rPr lang="en-US" altLang="zh-TW" dirty="0"/>
              <a:t>3,000</a:t>
            </a:r>
            <a:r>
              <a:rPr lang="zh-TW" altLang="en-US" dirty="0"/>
              <a:t>元、教儲專戶捐贈收入</a:t>
            </a:r>
            <a:r>
              <a:rPr lang="en-US" altLang="zh-TW" dirty="0"/>
              <a:t>20</a:t>
            </a:r>
            <a:r>
              <a:rPr lang="zh-TW" altLang="en-US" dirty="0"/>
              <a:t>萬</a:t>
            </a:r>
            <a:r>
              <a:rPr lang="en-US" altLang="zh-TW" dirty="0"/>
              <a:t>8,000</a:t>
            </a:r>
            <a:r>
              <a:rPr lang="zh-TW" altLang="en-US" dirty="0"/>
              <a:t>元、學生冷氣維護費購買設備，隨每月提列折舊數將「遞延收入」轉為「受贈收入」</a:t>
            </a:r>
            <a:r>
              <a:rPr lang="en-US" altLang="zh-TW" dirty="0"/>
              <a:t>22</a:t>
            </a:r>
            <a:r>
              <a:rPr lang="zh-TW" altLang="en-US" dirty="0"/>
              <a:t>萬元、另編列雜項收入</a:t>
            </a:r>
            <a:r>
              <a:rPr lang="en-US" altLang="zh-TW" dirty="0"/>
              <a:t>17</a:t>
            </a:r>
            <a:r>
              <a:rPr lang="zh-TW" altLang="en-US" dirty="0"/>
              <a:t>萬</a:t>
            </a:r>
            <a:r>
              <a:rPr lang="en-US" altLang="zh-TW" dirty="0"/>
              <a:t>8,000</a:t>
            </a:r>
            <a:r>
              <a:rPr lang="zh-TW" altLang="en-US" dirty="0"/>
              <a:t>元</a:t>
            </a:r>
            <a:r>
              <a:rPr lang="zh-TW" altLang="zh-TW" dirty="0"/>
              <a:t>。</a:t>
            </a:r>
          </a:p>
        </p:txBody>
      </p:sp>
      <p:sp>
        <p:nvSpPr>
          <p:cNvPr id="4" name="投影片編號版面配置區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656553003"/>
      </p:ext>
    </p:extLst>
  </p:cSld>
  <p:clrMapOvr>
    <a:masterClrMapping/>
  </p:clrMapOvr>
  <mc:AlternateContent xmlns:mc="http://schemas.openxmlformats.org/markup-compatibility/2006">
    <mc:Choice xmlns:p14="http://schemas.microsoft.com/office/powerpoint/2010/main" Requires="p14">
      <p:transition spd="slow" p14:dur="3400" advClick="0" advTm="5000">
        <p14:reveal dir="r"/>
      </p:transition>
    </mc:Choice>
    <mc:Fallback>
      <p:transition spd="slow" advClick="0" advTm="5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798FEC5-C697-5BA5-6B6E-432558E0FC30}"/>
              </a:ext>
            </a:extLst>
          </p:cNvPr>
          <p:cNvSpPr>
            <a:spLocks noGrp="1"/>
          </p:cNvSpPr>
          <p:nvPr>
            <p:ph type="title"/>
          </p:nvPr>
        </p:nvSpPr>
        <p:spPr/>
        <p:txBody>
          <a:bodyPr/>
          <a:lstStyle/>
          <a:p>
            <a:r>
              <a:rPr lang="en-US" altLang="zh-TW" dirty="0"/>
              <a:t>112</a:t>
            </a:r>
            <a:r>
              <a:rPr lang="zh-TW" altLang="zh-TW" dirty="0"/>
              <a:t>年度</a:t>
            </a:r>
            <a:r>
              <a:rPr lang="zh-HK" altLang="zh-TW" dirty="0"/>
              <a:t>預算編列</a:t>
            </a:r>
            <a:r>
              <a:rPr lang="zh-TW" altLang="zh-TW" dirty="0"/>
              <a:t>情形</a:t>
            </a:r>
            <a:endParaRPr lang="zh-TW" altLang="en-US" dirty="0"/>
          </a:p>
        </p:txBody>
      </p:sp>
      <p:sp>
        <p:nvSpPr>
          <p:cNvPr id="3" name="內容版面配置區 2">
            <a:extLst>
              <a:ext uri="{FF2B5EF4-FFF2-40B4-BE49-F238E27FC236}">
                <a16:creationId xmlns:a16="http://schemas.microsoft.com/office/drawing/2014/main" id="{4B404D84-7E50-291C-B773-90002A46D5DD}"/>
              </a:ext>
            </a:extLst>
          </p:cNvPr>
          <p:cNvSpPr>
            <a:spLocks noGrp="1"/>
          </p:cNvSpPr>
          <p:nvPr>
            <p:ph idx="1"/>
          </p:nvPr>
        </p:nvSpPr>
        <p:spPr>
          <a:xfrm>
            <a:off x="820844" y="2069336"/>
            <a:ext cx="8309648" cy="3833090"/>
          </a:xfrm>
        </p:spPr>
        <p:txBody>
          <a:bodyPr>
            <a:normAutofit/>
          </a:bodyPr>
          <a:lstStyle/>
          <a:p>
            <a:pPr>
              <a:lnSpc>
                <a:spcPct val="150000"/>
              </a:lnSpc>
            </a:pPr>
            <a:r>
              <a:rPr lang="zh-TW" altLang="en-US" dirty="0">
                <a:latin typeface="+mn-ea"/>
              </a:rPr>
              <a:t>九、</a:t>
            </a:r>
            <a:r>
              <a:rPr lang="en-US" altLang="zh-TW" dirty="0">
                <a:latin typeface="+mn-ea"/>
              </a:rPr>
              <a:t>112</a:t>
            </a:r>
            <a:r>
              <a:rPr lang="zh-TW" altLang="en-US" dirty="0">
                <a:latin typeface="+mn-ea"/>
              </a:rPr>
              <a:t>年概算</a:t>
            </a:r>
            <a:r>
              <a:rPr lang="en-US" altLang="zh-TW" dirty="0">
                <a:latin typeface="+mn-ea"/>
              </a:rPr>
              <a:t>(</a:t>
            </a:r>
            <a:r>
              <a:rPr lang="zh-TW" altLang="en-US" dirty="0">
                <a:latin typeface="+mn-ea"/>
              </a:rPr>
              <a:t>初核額度</a:t>
            </a:r>
            <a:r>
              <a:rPr lang="en-US" altLang="zh-TW" dirty="0">
                <a:latin typeface="+mn-ea"/>
              </a:rPr>
              <a:t>)</a:t>
            </a:r>
            <a:r>
              <a:rPr lang="zh-TW" altLang="en-US" dirty="0">
                <a:latin typeface="+mn-ea"/>
              </a:rPr>
              <a:t>編列如下表，</a:t>
            </a:r>
            <a:r>
              <a:rPr lang="en-US" altLang="zh-TW" dirty="0">
                <a:latin typeface="+mn-ea"/>
              </a:rPr>
              <a:t>111</a:t>
            </a:r>
            <a:r>
              <a:rPr lang="zh-TW" altLang="en-US" dirty="0">
                <a:latin typeface="+mn-ea"/>
              </a:rPr>
              <a:t>年</a:t>
            </a:r>
            <a:r>
              <a:rPr lang="en-US" altLang="zh-TW" dirty="0">
                <a:latin typeface="+mn-ea"/>
              </a:rPr>
              <a:t>7</a:t>
            </a:r>
            <a:r>
              <a:rPr lang="zh-TW" altLang="en-US" dirty="0">
                <a:latin typeface="+mn-ea"/>
              </a:rPr>
              <a:t>月初行政院主計總處整編</a:t>
            </a:r>
            <a:r>
              <a:rPr lang="en-US" altLang="zh-TW" dirty="0">
                <a:latin typeface="+mn-ea"/>
              </a:rPr>
              <a:t>112</a:t>
            </a:r>
            <a:r>
              <a:rPr lang="zh-TW" altLang="en-US" dirty="0">
                <a:latin typeface="+mn-ea"/>
              </a:rPr>
              <a:t>年預算案時，將再進行部分核定數修正，另各處室經費分配則俟法定預算通過後視預算核定情形再行辦理。</a:t>
            </a:r>
          </a:p>
          <a:p>
            <a:endParaRPr lang="zh-TW" altLang="en-US" dirty="0">
              <a:latin typeface="+mn-ea"/>
            </a:endParaRPr>
          </a:p>
        </p:txBody>
      </p:sp>
      <p:sp>
        <p:nvSpPr>
          <p:cNvPr id="4" name="投影片編號版面配置區 3">
            <a:extLst>
              <a:ext uri="{FF2B5EF4-FFF2-40B4-BE49-F238E27FC236}">
                <a16:creationId xmlns:a16="http://schemas.microsoft.com/office/drawing/2014/main" id="{47569E66-E83A-23D4-0511-F43E1FA80E6B}"/>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536739920"/>
      </p:ext>
    </p:extLst>
  </p:cSld>
  <p:clrMapOvr>
    <a:masterClrMapping/>
  </p:clrMapOvr>
  <mc:AlternateContent xmlns:mc="http://schemas.openxmlformats.org/markup-compatibility/2006">
    <mc:Choice xmlns:p14="http://schemas.microsoft.com/office/powerpoint/2010/main" Requires="p14">
      <p:transition spd="slow" p14:dur="3400" advClick="0" advTm="5000">
        <p14:reveal dir="r"/>
      </p:transition>
    </mc:Choice>
    <mc:Fallback>
      <p:transition spd="slow" advClick="0" advTm="5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5" name="圖片 4">
            <a:extLst>
              <a:ext uri="{FF2B5EF4-FFF2-40B4-BE49-F238E27FC236}">
                <a16:creationId xmlns:a16="http://schemas.microsoft.com/office/drawing/2014/main" id="{1CDBE973-F1DF-0AE2-A23E-C5AFFCAC2DA9}"/>
              </a:ext>
            </a:extLst>
          </p:cNvPr>
          <p:cNvPicPr>
            <a:picLocks noChangeAspect="1"/>
          </p:cNvPicPr>
          <p:nvPr/>
        </p:nvPicPr>
        <p:blipFill>
          <a:blip r:embed="rId2"/>
          <a:stretch>
            <a:fillRect/>
          </a:stretch>
        </p:blipFill>
        <p:spPr>
          <a:xfrm>
            <a:off x="1290570" y="309939"/>
            <a:ext cx="7493212" cy="6096548"/>
          </a:xfrm>
          <a:prstGeom prst="rect">
            <a:avLst/>
          </a:prstGeom>
        </p:spPr>
      </p:pic>
    </p:spTree>
    <p:extLst>
      <p:ext uri="{BB962C8B-B14F-4D97-AF65-F5344CB8AC3E}">
        <p14:creationId xmlns:p14="http://schemas.microsoft.com/office/powerpoint/2010/main" val="468059516"/>
      </p:ext>
    </p:extLst>
  </p:cSld>
  <p:clrMapOvr>
    <a:masterClrMapping/>
  </p:clrMapOvr>
  <p:transition spd="med" advClick="0" advTm="15000">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a:extLst>
              <a:ext uri="{FF2B5EF4-FFF2-40B4-BE49-F238E27FC236}">
                <a16:creationId xmlns:a16="http://schemas.microsoft.com/office/drawing/2014/main" id="{835DF264-2A70-7463-8055-4041F8493117}"/>
              </a:ext>
            </a:extLst>
          </p:cNvPr>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4" name="圖片 3">
            <a:extLst>
              <a:ext uri="{FF2B5EF4-FFF2-40B4-BE49-F238E27FC236}">
                <a16:creationId xmlns:a16="http://schemas.microsoft.com/office/drawing/2014/main" id="{21FCFE54-AA9C-A7C1-48A3-2A38BDA06BDC}"/>
              </a:ext>
            </a:extLst>
          </p:cNvPr>
          <p:cNvPicPr>
            <a:picLocks noChangeAspect="1"/>
          </p:cNvPicPr>
          <p:nvPr/>
        </p:nvPicPr>
        <p:blipFill>
          <a:blip r:embed="rId2"/>
          <a:stretch>
            <a:fillRect/>
          </a:stretch>
        </p:blipFill>
        <p:spPr>
          <a:xfrm>
            <a:off x="680244" y="591128"/>
            <a:ext cx="8627665" cy="5273964"/>
          </a:xfrm>
          <a:prstGeom prst="rect">
            <a:avLst/>
          </a:prstGeom>
          <a:ln>
            <a:noFill/>
          </a:ln>
          <a:effectLst>
            <a:softEdge rad="112500"/>
          </a:effectLst>
        </p:spPr>
      </p:pic>
    </p:spTree>
    <p:extLst>
      <p:ext uri="{BB962C8B-B14F-4D97-AF65-F5344CB8AC3E}">
        <p14:creationId xmlns:p14="http://schemas.microsoft.com/office/powerpoint/2010/main" val="3123965666"/>
      </p:ext>
    </p:extLst>
  </p:cSld>
  <p:clrMapOvr>
    <a:masterClrMapping/>
  </p:clrMapOvr>
  <mc:AlternateContent xmlns:mc="http://schemas.openxmlformats.org/markup-compatibility/2006">
    <mc:Choice xmlns:p14="http://schemas.microsoft.com/office/powerpoint/2010/main" Requires="p14">
      <p:transition spd="slow" p14:dur="2250" advClick="0" advTm="15000">
        <p14:reveal/>
      </p:transition>
    </mc:Choice>
    <mc:Fallback>
      <p:transition spd="slow" advClick="0" advTm="15000">
        <p:fade/>
      </p:transition>
    </mc:Fallback>
  </mc:AlternateContent>
</p:sld>
</file>

<file path=ppt/theme/theme1.xml><?xml version="1.0" encoding="utf-8"?>
<a:theme xmlns:a="http://schemas.openxmlformats.org/drawingml/2006/main" name="多面向">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841</TotalTime>
  <Words>725</Words>
  <Application>Microsoft Office PowerPoint</Application>
  <PresentationFormat>寬螢幕</PresentationFormat>
  <Paragraphs>39</Paragraphs>
  <Slides>16</Slides>
  <Notes>0</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16</vt:i4>
      </vt:variant>
    </vt:vector>
  </HeadingPairs>
  <TitlesOfParts>
    <vt:vector size="23" baseType="lpstr">
      <vt:lpstr>微軟正黑體</vt:lpstr>
      <vt:lpstr>Arial</vt:lpstr>
      <vt:lpstr>Calibri</vt:lpstr>
      <vt:lpstr>Trebuchet MS</vt:lpstr>
      <vt:lpstr>Wingdings</vt:lpstr>
      <vt:lpstr>Wingdings 3</vt:lpstr>
      <vt:lpstr>多面向</vt:lpstr>
      <vt:lpstr>國立東港高級海事水產職業學校</vt:lpstr>
      <vt:lpstr>112年度預算編列情形</vt:lpstr>
      <vt:lpstr>112年度預算編列情形</vt:lpstr>
      <vt:lpstr>112年度預算編列情形</vt:lpstr>
      <vt:lpstr>112年度預算編列情形</vt:lpstr>
      <vt:lpstr>112年度預算編列情形</vt:lpstr>
      <vt:lpstr>112年度預算編列情形</vt:lpstr>
      <vt:lpstr>PowerPoint 簡報</vt:lpstr>
      <vt:lpstr>PowerPoint 簡報</vt:lpstr>
      <vt:lpstr>PowerPoint 簡報</vt:lpstr>
      <vt:lpstr>法令宣導-差旅費</vt:lpstr>
      <vt:lpstr>【各機關派員參加國內各項訓練或講習費用補助要點修正第二點、第三點、第四點】(依據行政院主計總處111年4月14日院授主預字第1110101141號函)</vt:lpstr>
      <vt:lpstr>PowerPoint 簡報</vt:lpstr>
      <vt:lpstr>PowerPoint 簡報</vt:lpstr>
      <vt:lpstr>PowerPoint 簡報</vt:lpstr>
      <vt:lpstr>報告完畢</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國立東港高級海事水產職業學校</dc:title>
  <dc:creator>蔡季庭</dc:creator>
  <cp:lastModifiedBy>樂將</cp:lastModifiedBy>
  <cp:revision>39</cp:revision>
  <dcterms:created xsi:type="dcterms:W3CDTF">2021-08-25T11:06:08Z</dcterms:created>
  <dcterms:modified xsi:type="dcterms:W3CDTF">2022-06-18T21:24:49Z</dcterms:modified>
</cp:coreProperties>
</file>