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53" r:id="rId1"/>
  </p:sldMasterIdLst>
  <p:sldIdLst>
    <p:sldId id="256" r:id="rId2"/>
    <p:sldId id="257" r:id="rId3"/>
    <p:sldId id="258" r:id="rId4"/>
    <p:sldId id="259" r:id="rId5"/>
  </p:sldIdLst>
  <p:sldSz cx="12192000" cy="6858000"/>
  <p:notesSz cx="6807200" cy="99393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48C6-7065-46C9-AC85-FDCFCDA9AF58}" type="datetimeFigureOut">
              <a:rPr lang="zh-TW" altLang="en-US" smtClean="0"/>
              <a:t>2022/6/28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4F58-F6FB-489A-A904-91423D3B0CE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6090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48C6-7065-46C9-AC85-FDCFCDA9AF58}" type="datetimeFigureOut">
              <a:rPr lang="zh-TW" altLang="en-US" smtClean="0"/>
              <a:t>2022/6/28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4F58-F6FB-489A-A904-91423D3B0CE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2699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48C6-7065-46C9-AC85-FDCFCDA9AF58}" type="datetimeFigureOut">
              <a:rPr lang="zh-TW" altLang="en-US" smtClean="0"/>
              <a:t>2022/6/28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4F58-F6FB-489A-A904-91423D3B0CE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8714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48C6-7065-46C9-AC85-FDCFCDA9AF58}" type="datetimeFigureOut">
              <a:rPr lang="zh-TW" altLang="en-US" smtClean="0"/>
              <a:t>2022/6/28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4F58-F6FB-489A-A904-91423D3B0CE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04512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48C6-7065-46C9-AC85-FDCFCDA9AF58}" type="datetimeFigureOut">
              <a:rPr lang="zh-TW" altLang="en-US" smtClean="0"/>
              <a:t>2022/6/28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4F58-F6FB-489A-A904-91423D3B0CE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97178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48C6-7065-46C9-AC85-FDCFCDA9AF58}" type="datetimeFigureOut">
              <a:rPr lang="zh-TW" altLang="en-US" smtClean="0"/>
              <a:t>2022/6/28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4F58-F6FB-489A-A904-91423D3B0CE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2312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48C6-7065-46C9-AC85-FDCFCDA9AF58}" type="datetimeFigureOut">
              <a:rPr lang="zh-TW" altLang="en-US" smtClean="0"/>
              <a:t>2022/6/28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4F58-F6FB-489A-A904-91423D3B0CE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25342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48C6-7065-46C9-AC85-FDCFCDA9AF58}" type="datetimeFigureOut">
              <a:rPr lang="zh-TW" altLang="en-US" smtClean="0"/>
              <a:t>2022/6/28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4F58-F6FB-489A-A904-91423D3B0CE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58214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48C6-7065-46C9-AC85-FDCFCDA9AF58}" type="datetimeFigureOut">
              <a:rPr lang="zh-TW" altLang="en-US" smtClean="0"/>
              <a:t>2022/6/28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4F58-F6FB-489A-A904-91423D3B0CE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9598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48C6-7065-46C9-AC85-FDCFCDA9AF58}" type="datetimeFigureOut">
              <a:rPr lang="zh-TW" altLang="en-US" smtClean="0"/>
              <a:t>2022/6/28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4F58-F6FB-489A-A904-91423D3B0CE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52484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48C6-7065-46C9-AC85-FDCFCDA9AF58}" type="datetimeFigureOut">
              <a:rPr lang="zh-TW" altLang="en-US" smtClean="0"/>
              <a:t>2022/6/28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4F58-F6FB-489A-A904-91423D3B0CE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224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48C6-7065-46C9-AC85-FDCFCDA9AF58}" type="datetimeFigureOut">
              <a:rPr lang="zh-TW" altLang="en-US" smtClean="0"/>
              <a:t>2022/6/28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4F58-F6FB-489A-A904-91423D3B0CE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4743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48C6-7065-46C9-AC85-FDCFCDA9AF58}" type="datetimeFigureOut">
              <a:rPr lang="zh-TW" altLang="en-US" smtClean="0"/>
              <a:t>2022/6/28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4F58-F6FB-489A-A904-91423D3B0CE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6377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48C6-7065-46C9-AC85-FDCFCDA9AF58}" type="datetimeFigureOut">
              <a:rPr lang="zh-TW" altLang="en-US" smtClean="0"/>
              <a:t>2022/6/28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4F58-F6FB-489A-A904-91423D3B0CE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473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48C6-7065-46C9-AC85-FDCFCDA9AF58}" type="datetimeFigureOut">
              <a:rPr lang="zh-TW" altLang="en-US" smtClean="0"/>
              <a:t>2022/6/28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4F58-F6FB-489A-A904-91423D3B0CE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7029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48C6-7065-46C9-AC85-FDCFCDA9AF58}" type="datetimeFigureOut">
              <a:rPr lang="zh-TW" altLang="en-US" smtClean="0"/>
              <a:t>2022/6/28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4F58-F6FB-489A-A904-91423D3B0CE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72391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248C6-7065-46C9-AC85-FDCFCDA9AF58}" type="datetimeFigureOut">
              <a:rPr lang="zh-TW" altLang="en-US" smtClean="0"/>
              <a:t>2022/6/28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7864F58-F6FB-489A-A904-91423D3B0CE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51123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4" r:id="rId1"/>
    <p:sldLayoutId id="2147484255" r:id="rId2"/>
    <p:sldLayoutId id="2147484256" r:id="rId3"/>
    <p:sldLayoutId id="2147484257" r:id="rId4"/>
    <p:sldLayoutId id="2147484258" r:id="rId5"/>
    <p:sldLayoutId id="2147484259" r:id="rId6"/>
    <p:sldLayoutId id="2147484260" r:id="rId7"/>
    <p:sldLayoutId id="2147484261" r:id="rId8"/>
    <p:sldLayoutId id="2147484262" r:id="rId9"/>
    <p:sldLayoutId id="2147484263" r:id="rId10"/>
    <p:sldLayoutId id="2147484264" r:id="rId11"/>
    <p:sldLayoutId id="2147484265" r:id="rId12"/>
    <p:sldLayoutId id="2147484266" r:id="rId13"/>
    <p:sldLayoutId id="2147484267" r:id="rId14"/>
    <p:sldLayoutId id="2147484268" r:id="rId15"/>
    <p:sldLayoutId id="214748426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期末校務會議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 smtClean="0"/>
              <a:t>校長室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29165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0758716"/>
              </p:ext>
            </p:extLst>
          </p:nvPr>
        </p:nvGraphicFramePr>
        <p:xfrm>
          <a:off x="405517" y="318052"/>
          <a:ext cx="11402169" cy="62030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0716">
                  <a:extLst>
                    <a:ext uri="{9D8B030D-6E8A-4147-A177-3AD203B41FA5}">
                      <a16:colId xmlns:a16="http://schemas.microsoft.com/office/drawing/2014/main" val="222554655"/>
                    </a:ext>
                  </a:extLst>
                </a:gridCol>
                <a:gridCol w="1479016">
                  <a:extLst>
                    <a:ext uri="{9D8B030D-6E8A-4147-A177-3AD203B41FA5}">
                      <a16:colId xmlns:a16="http://schemas.microsoft.com/office/drawing/2014/main" val="1168367368"/>
                    </a:ext>
                  </a:extLst>
                </a:gridCol>
                <a:gridCol w="1272642">
                  <a:extLst>
                    <a:ext uri="{9D8B030D-6E8A-4147-A177-3AD203B41FA5}">
                      <a16:colId xmlns:a16="http://schemas.microsoft.com/office/drawing/2014/main" val="3070755817"/>
                    </a:ext>
                  </a:extLst>
                </a:gridCol>
                <a:gridCol w="1375828">
                  <a:extLst>
                    <a:ext uri="{9D8B030D-6E8A-4147-A177-3AD203B41FA5}">
                      <a16:colId xmlns:a16="http://schemas.microsoft.com/office/drawing/2014/main" val="1186752470"/>
                    </a:ext>
                  </a:extLst>
                </a:gridCol>
                <a:gridCol w="1100661">
                  <a:extLst>
                    <a:ext uri="{9D8B030D-6E8A-4147-A177-3AD203B41FA5}">
                      <a16:colId xmlns:a16="http://schemas.microsoft.com/office/drawing/2014/main" val="1039104975"/>
                    </a:ext>
                  </a:extLst>
                </a:gridCol>
                <a:gridCol w="940808">
                  <a:extLst>
                    <a:ext uri="{9D8B030D-6E8A-4147-A177-3AD203B41FA5}">
                      <a16:colId xmlns:a16="http://schemas.microsoft.com/office/drawing/2014/main" val="362226250"/>
                    </a:ext>
                  </a:extLst>
                </a:gridCol>
                <a:gridCol w="1260515">
                  <a:extLst>
                    <a:ext uri="{9D8B030D-6E8A-4147-A177-3AD203B41FA5}">
                      <a16:colId xmlns:a16="http://schemas.microsoft.com/office/drawing/2014/main" val="2061224085"/>
                    </a:ext>
                  </a:extLst>
                </a:gridCol>
                <a:gridCol w="1100661">
                  <a:extLst>
                    <a:ext uri="{9D8B030D-6E8A-4147-A177-3AD203B41FA5}">
                      <a16:colId xmlns:a16="http://schemas.microsoft.com/office/drawing/2014/main" val="964188503"/>
                    </a:ext>
                  </a:extLst>
                </a:gridCol>
                <a:gridCol w="1100661">
                  <a:extLst>
                    <a:ext uri="{9D8B030D-6E8A-4147-A177-3AD203B41FA5}">
                      <a16:colId xmlns:a16="http://schemas.microsoft.com/office/drawing/2014/main" val="2509685959"/>
                    </a:ext>
                  </a:extLst>
                </a:gridCol>
                <a:gridCol w="1100661">
                  <a:extLst>
                    <a:ext uri="{9D8B030D-6E8A-4147-A177-3AD203B41FA5}">
                      <a16:colId xmlns:a16="http://schemas.microsoft.com/office/drawing/2014/main" val="2374703762"/>
                    </a:ext>
                  </a:extLst>
                </a:gridCol>
              </a:tblGrid>
              <a:tr h="386612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zh-TW" altLang="en-US" sz="2000" u="none" strike="noStrike" dirty="0" smtClean="0">
                          <a:effectLst/>
                        </a:rPr>
                        <a:t>表一</a:t>
                      </a:r>
                      <a:r>
                        <a:rPr lang="en-US" altLang="zh-TW" sz="2000" u="none" strike="noStrike" dirty="0" smtClean="0">
                          <a:effectLst/>
                        </a:rPr>
                        <a:t>︰</a:t>
                      </a:r>
                      <a:r>
                        <a:rPr lang="zh-TW" altLang="en-US" sz="2000" u="none" strike="noStrike" dirty="0" smtClean="0">
                          <a:effectLst/>
                        </a:rPr>
                        <a:t>近三</a:t>
                      </a:r>
                      <a:r>
                        <a:rPr lang="zh-TW" altLang="en-US" sz="2000" u="none" strike="noStrike" dirty="0">
                          <a:effectLst/>
                        </a:rPr>
                        <a:t>年新生人數統計表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6146756"/>
                  </a:ext>
                </a:extLst>
              </a:tr>
              <a:tr h="515783"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2000" u="none" strike="noStrike">
                          <a:effectLst/>
                        </a:rPr>
                        <a:t>編號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u="none" strike="noStrike" dirty="0">
                          <a:effectLst/>
                        </a:rPr>
                        <a:t>108</a:t>
                      </a:r>
                      <a:r>
                        <a:rPr lang="zh-TW" altLang="en-US" sz="1600" u="none" strike="noStrike" dirty="0">
                          <a:effectLst/>
                        </a:rPr>
                        <a:t>年</a:t>
                      </a:r>
                      <a:r>
                        <a:rPr lang="en-US" altLang="zh-TW" sz="1600" u="none" strike="noStrike" dirty="0">
                          <a:effectLst/>
                        </a:rPr>
                        <a:t>9</a:t>
                      </a:r>
                      <a:r>
                        <a:rPr lang="zh-TW" altLang="en-US" sz="1600" u="none" strike="noStrike" dirty="0">
                          <a:effectLst/>
                        </a:rPr>
                        <a:t>月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u="none" strike="noStrike" dirty="0">
                          <a:effectLst/>
                        </a:rPr>
                        <a:t>109</a:t>
                      </a:r>
                      <a:r>
                        <a:rPr lang="zh-TW" altLang="en-US" sz="1600" u="none" strike="noStrike" dirty="0">
                          <a:effectLst/>
                        </a:rPr>
                        <a:t>年</a:t>
                      </a:r>
                      <a:r>
                        <a:rPr lang="en-US" altLang="zh-TW" sz="1600" u="none" strike="noStrike" dirty="0">
                          <a:effectLst/>
                        </a:rPr>
                        <a:t>9</a:t>
                      </a:r>
                      <a:r>
                        <a:rPr lang="zh-TW" altLang="en-US" sz="1600" u="none" strike="noStrike" dirty="0">
                          <a:effectLst/>
                        </a:rPr>
                        <a:t>月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u="none" strike="noStrike" dirty="0">
                          <a:effectLst/>
                        </a:rPr>
                        <a:t>110</a:t>
                      </a:r>
                      <a:r>
                        <a:rPr lang="zh-TW" altLang="en-US" sz="1600" u="none" strike="noStrike" dirty="0">
                          <a:effectLst/>
                        </a:rPr>
                        <a:t>年</a:t>
                      </a:r>
                      <a:r>
                        <a:rPr lang="en-US" altLang="zh-TW" sz="1600" u="none" strike="noStrike" dirty="0">
                          <a:effectLst/>
                        </a:rPr>
                        <a:t>9</a:t>
                      </a:r>
                      <a:r>
                        <a:rPr lang="zh-TW" altLang="en-US" sz="1600" u="none" strike="noStrike" dirty="0">
                          <a:effectLst/>
                        </a:rPr>
                        <a:t>月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u="none" strike="noStrike" dirty="0">
                          <a:effectLst/>
                        </a:rPr>
                        <a:t>111</a:t>
                      </a:r>
                      <a:r>
                        <a:rPr lang="zh-TW" altLang="en-US" sz="1600" u="none" strike="noStrike" dirty="0">
                          <a:effectLst/>
                        </a:rPr>
                        <a:t>年</a:t>
                      </a:r>
                      <a:r>
                        <a:rPr lang="en-US" altLang="zh-TW" sz="1600" u="none" strike="noStrike" dirty="0">
                          <a:effectLst/>
                        </a:rPr>
                        <a:t>6</a:t>
                      </a:r>
                      <a:r>
                        <a:rPr lang="zh-TW" altLang="en-US" sz="1600" u="none" strike="noStrike" dirty="0">
                          <a:effectLst/>
                        </a:rPr>
                        <a:t>月報到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u="none" strike="noStrike" dirty="0">
                          <a:effectLst/>
                        </a:rPr>
                        <a:t>111</a:t>
                      </a:r>
                      <a:r>
                        <a:rPr lang="zh-TW" altLang="en-US" sz="1600" u="none" strike="noStrike" dirty="0">
                          <a:effectLst/>
                        </a:rPr>
                        <a:t>完免</a:t>
                      </a:r>
                      <a:r>
                        <a:rPr lang="en-US" altLang="zh-TW" sz="1600" u="none" strike="noStrike" dirty="0">
                          <a:effectLst/>
                        </a:rPr>
                        <a:t>/</a:t>
                      </a:r>
                      <a:r>
                        <a:rPr lang="zh-TW" altLang="en-US" sz="1600" u="none" strike="noStrike" dirty="0">
                          <a:effectLst/>
                        </a:rPr>
                        <a:t>實技班缺額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u="none" strike="noStrike" dirty="0">
                          <a:effectLst/>
                        </a:rPr>
                        <a:t>111</a:t>
                      </a:r>
                      <a:r>
                        <a:rPr lang="zh-TW" altLang="en-US" sz="1600" u="none" strike="noStrike" dirty="0">
                          <a:effectLst/>
                        </a:rPr>
                        <a:t>年各科招生率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u="none" strike="noStrike" dirty="0">
                          <a:effectLst/>
                        </a:rPr>
                        <a:t>7/21</a:t>
                      </a:r>
                      <a:r>
                        <a:rPr lang="zh-TW" altLang="en-US" sz="1600" u="none" strike="noStrike" dirty="0">
                          <a:effectLst/>
                        </a:rPr>
                        <a:t>分發報到缺額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600" u="none" strike="noStrike" dirty="0">
                          <a:effectLst/>
                        </a:rPr>
                        <a:t>7/21</a:t>
                      </a:r>
                      <a:r>
                        <a:rPr lang="zh-TW" altLang="en-US" sz="1600" u="none" strike="noStrike" dirty="0">
                          <a:effectLst/>
                        </a:rPr>
                        <a:t>實際報到人數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extLst>
                  <a:ext uri="{0D108BD9-81ED-4DB2-BD59-A6C34878D82A}">
                    <a16:rowId xmlns:a16="http://schemas.microsoft.com/office/drawing/2014/main" val="376126862"/>
                  </a:ext>
                </a:extLst>
              </a:tr>
              <a:tr h="3098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1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600" u="none" strike="noStrike" dirty="0">
                          <a:effectLst/>
                        </a:rPr>
                        <a:t>電子科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33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22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19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8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28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14%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62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extLst>
                  <a:ext uri="{0D108BD9-81ED-4DB2-BD59-A6C34878D82A}">
                    <a16:rowId xmlns:a16="http://schemas.microsoft.com/office/drawing/2014/main" val="3821124762"/>
                  </a:ext>
                </a:extLst>
              </a:tr>
              <a:tr h="3098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2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600" u="none" strike="noStrike">
                          <a:effectLst/>
                        </a:rPr>
                        <a:t>電子科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 dirty="0">
                          <a:effectLst/>
                        </a:rPr>
                        <a:t>33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23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20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28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7165494"/>
                  </a:ext>
                </a:extLst>
              </a:tr>
              <a:tr h="3098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600" u="none" strike="noStrike">
                          <a:effectLst/>
                        </a:rPr>
                        <a:t>家政科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36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28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28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23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28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82%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12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extLst>
                  <a:ext uri="{0D108BD9-81ED-4DB2-BD59-A6C34878D82A}">
                    <a16:rowId xmlns:a16="http://schemas.microsoft.com/office/drawing/2014/main" val="193784223"/>
                  </a:ext>
                </a:extLst>
              </a:tr>
              <a:tr h="3098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4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600" u="none" strike="noStrike">
                          <a:effectLst/>
                        </a:rPr>
                        <a:t>輪機科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38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34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36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48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28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85%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22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extLst>
                  <a:ext uri="{0D108BD9-81ED-4DB2-BD59-A6C34878D82A}">
                    <a16:rowId xmlns:a16="http://schemas.microsoft.com/office/drawing/2014/main" val="3373906854"/>
                  </a:ext>
                </a:extLst>
              </a:tr>
              <a:tr h="3098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5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600" u="none" strike="noStrike" dirty="0">
                          <a:effectLst/>
                        </a:rPr>
                        <a:t>輪機科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38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 dirty="0">
                          <a:effectLst/>
                        </a:rPr>
                        <a:t>34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34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 dirty="0">
                          <a:effectLst/>
                        </a:rPr>
                        <a:t>28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2347406"/>
                  </a:ext>
                </a:extLst>
              </a:tr>
              <a:tr h="3098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6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600" u="none" strike="noStrike">
                          <a:effectLst/>
                        </a:rPr>
                        <a:t>水產養殖科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34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33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30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23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28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82%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12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extLst>
                  <a:ext uri="{0D108BD9-81ED-4DB2-BD59-A6C34878D82A}">
                    <a16:rowId xmlns:a16="http://schemas.microsoft.com/office/drawing/2014/main" val="2770719995"/>
                  </a:ext>
                </a:extLst>
              </a:tr>
              <a:tr h="3098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7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600" u="none" strike="noStrike" dirty="0">
                          <a:effectLst/>
                        </a:rPr>
                        <a:t>航運管理科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26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25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15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8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28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14%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62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extLst>
                  <a:ext uri="{0D108BD9-81ED-4DB2-BD59-A6C34878D82A}">
                    <a16:rowId xmlns:a16="http://schemas.microsoft.com/office/drawing/2014/main" val="2771149710"/>
                  </a:ext>
                </a:extLst>
              </a:tr>
              <a:tr h="3098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8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600" u="none" strike="noStrike">
                          <a:effectLst/>
                        </a:rPr>
                        <a:t>航運管理科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27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24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13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28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229794"/>
                  </a:ext>
                </a:extLst>
              </a:tr>
              <a:tr h="3098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9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600" u="none" strike="noStrike">
                          <a:effectLst/>
                        </a:rPr>
                        <a:t>水產食品科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35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32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35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30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28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53%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40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extLst>
                  <a:ext uri="{0D108BD9-81ED-4DB2-BD59-A6C34878D82A}">
                    <a16:rowId xmlns:a16="http://schemas.microsoft.com/office/drawing/2014/main" val="2530712709"/>
                  </a:ext>
                </a:extLst>
              </a:tr>
              <a:tr h="3098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10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600" u="none" strike="noStrike" dirty="0">
                          <a:effectLst/>
                        </a:rPr>
                        <a:t>水產食品科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36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34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33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28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extLst>
                  <a:ext uri="{0D108BD9-81ED-4DB2-BD59-A6C34878D82A}">
                    <a16:rowId xmlns:a16="http://schemas.microsoft.com/office/drawing/2014/main" val="1784963640"/>
                  </a:ext>
                </a:extLst>
              </a:tr>
              <a:tr h="3098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11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600" u="none" strike="noStrike">
                          <a:effectLst/>
                        </a:rPr>
                        <a:t>烘焙食品科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31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19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2000" u="none" strike="noStrike">
                          <a:effectLst/>
                        </a:rPr>
                        <a:t>未招生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18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35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51%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17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extLst>
                  <a:ext uri="{0D108BD9-81ED-4DB2-BD59-A6C34878D82A}">
                    <a16:rowId xmlns:a16="http://schemas.microsoft.com/office/drawing/2014/main" val="4189431662"/>
                  </a:ext>
                </a:extLst>
              </a:tr>
              <a:tr h="3098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12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600" u="none" strike="noStrike" dirty="0">
                          <a:effectLst/>
                        </a:rPr>
                        <a:t>商用資訊科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0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0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9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u="none" strike="noStrike">
                          <a:effectLst/>
                        </a:rPr>
                        <a:t>未招生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u="none" strike="noStrike">
                          <a:effectLst/>
                        </a:rPr>
                        <a:t>***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u="none" strike="noStrike">
                          <a:effectLst/>
                        </a:rPr>
                        <a:t>***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u="none" strike="noStrike">
                          <a:effectLst/>
                        </a:rPr>
                        <a:t>***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u="none" strike="noStrike">
                          <a:effectLst/>
                        </a:rPr>
                        <a:t>***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extLst>
                  <a:ext uri="{0D108BD9-81ED-4DB2-BD59-A6C34878D82A}">
                    <a16:rowId xmlns:a16="http://schemas.microsoft.com/office/drawing/2014/main" val="4064866692"/>
                  </a:ext>
                </a:extLst>
              </a:tr>
              <a:tr h="3098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13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600" u="none" strike="noStrike" dirty="0">
                          <a:effectLst/>
                        </a:rPr>
                        <a:t>餐飲技術科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2000" u="none" strike="noStrike">
                          <a:effectLst/>
                        </a:rPr>
                        <a:t>未招生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2000" u="none" strike="noStrike">
                          <a:effectLst/>
                        </a:rPr>
                        <a:t>未招生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28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u="none" strike="noStrike">
                          <a:effectLst/>
                        </a:rPr>
                        <a:t>未招生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u="none" strike="noStrike">
                          <a:effectLst/>
                        </a:rPr>
                        <a:t>***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u="none" strike="noStrike">
                          <a:effectLst/>
                        </a:rPr>
                        <a:t>***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u="none" strike="noStrike">
                          <a:effectLst/>
                        </a:rPr>
                        <a:t>***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u="none" strike="noStrike">
                          <a:effectLst/>
                        </a:rPr>
                        <a:t>***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extLst>
                  <a:ext uri="{0D108BD9-81ED-4DB2-BD59-A6C34878D82A}">
                    <a16:rowId xmlns:a16="http://schemas.microsoft.com/office/drawing/2014/main" val="82616733"/>
                  </a:ext>
                </a:extLst>
              </a:tr>
              <a:tr h="309838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14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600" u="none" strike="noStrike" dirty="0">
                          <a:effectLst/>
                        </a:rPr>
                        <a:t>船舶機電科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24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25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17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6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35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17%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29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extLst>
                  <a:ext uri="{0D108BD9-81ED-4DB2-BD59-A6C34878D82A}">
                    <a16:rowId xmlns:a16="http://schemas.microsoft.com/office/drawing/2014/main" val="959168060"/>
                  </a:ext>
                </a:extLst>
              </a:tr>
              <a:tr h="30983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TW" altLang="en-US" sz="2000" u="none" strike="noStrike" dirty="0">
                          <a:effectLst/>
                        </a:rPr>
                        <a:t>一年級新生人數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391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333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317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164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350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50%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256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extLst>
                  <a:ext uri="{0D108BD9-81ED-4DB2-BD59-A6C34878D82A}">
                    <a16:rowId xmlns:a16="http://schemas.microsoft.com/office/drawing/2014/main" val="868317925"/>
                  </a:ext>
                </a:extLst>
              </a:tr>
              <a:tr h="61229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TW" altLang="en-US" sz="2000" u="none" strike="noStrike">
                          <a:effectLst/>
                        </a:rPr>
                        <a:t>招生率                   </a:t>
                      </a:r>
                      <a:r>
                        <a:rPr lang="en-US" altLang="zh-TW" sz="2000" u="none" strike="noStrike">
                          <a:effectLst/>
                        </a:rPr>
                        <a:t>(</a:t>
                      </a:r>
                      <a:r>
                        <a:rPr lang="zh-TW" altLang="en-US" sz="2000" u="none" strike="noStrike">
                          <a:effectLst/>
                        </a:rPr>
                        <a:t>滿招</a:t>
                      </a:r>
                      <a:r>
                        <a:rPr lang="en-US" altLang="zh-TW" sz="2000" u="none" strike="noStrike">
                          <a:effectLst/>
                        </a:rPr>
                        <a:t>420</a:t>
                      </a:r>
                      <a:r>
                        <a:rPr lang="zh-TW" altLang="en-US" sz="2000" u="none" strike="noStrike">
                          <a:effectLst/>
                        </a:rPr>
                        <a:t>人計算</a:t>
                      </a:r>
                      <a:r>
                        <a:rPr lang="en-US" altLang="zh-TW" sz="2000" u="none" strike="noStrike">
                          <a:effectLst/>
                        </a:rPr>
                        <a:t>)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93%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79%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75%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2000" u="none" strike="noStrike">
                          <a:effectLst/>
                        </a:rPr>
                        <a:t>39%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2000" u="none" strike="noStrike">
                          <a:effectLst/>
                        </a:rPr>
                        <a:t>　</a:t>
                      </a:r>
                      <a:endParaRPr lang="zh-TW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2000" u="none" strike="noStrike" dirty="0">
                          <a:effectLst/>
                        </a:rPr>
                        <a:t>　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444" marR="7444" marT="7444" marB="0" anchor="b"/>
                </a:tc>
                <a:extLst>
                  <a:ext uri="{0D108BD9-81ED-4DB2-BD59-A6C34878D82A}">
                    <a16:rowId xmlns:a16="http://schemas.microsoft.com/office/drawing/2014/main" val="4223529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405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3515861"/>
              </p:ext>
            </p:extLst>
          </p:nvPr>
        </p:nvGraphicFramePr>
        <p:xfrm>
          <a:off x="413470" y="214648"/>
          <a:ext cx="4365265" cy="64087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3725">
                  <a:extLst>
                    <a:ext uri="{9D8B030D-6E8A-4147-A177-3AD203B41FA5}">
                      <a16:colId xmlns:a16="http://schemas.microsoft.com/office/drawing/2014/main" val="1154321448"/>
                    </a:ext>
                  </a:extLst>
                </a:gridCol>
                <a:gridCol w="1295551">
                  <a:extLst>
                    <a:ext uri="{9D8B030D-6E8A-4147-A177-3AD203B41FA5}">
                      <a16:colId xmlns:a16="http://schemas.microsoft.com/office/drawing/2014/main" val="270358537"/>
                    </a:ext>
                  </a:extLst>
                </a:gridCol>
                <a:gridCol w="882956">
                  <a:extLst>
                    <a:ext uri="{9D8B030D-6E8A-4147-A177-3AD203B41FA5}">
                      <a16:colId xmlns:a16="http://schemas.microsoft.com/office/drawing/2014/main" val="382243163"/>
                    </a:ext>
                  </a:extLst>
                </a:gridCol>
                <a:gridCol w="1213033">
                  <a:extLst>
                    <a:ext uri="{9D8B030D-6E8A-4147-A177-3AD203B41FA5}">
                      <a16:colId xmlns:a16="http://schemas.microsoft.com/office/drawing/2014/main" val="325355691"/>
                    </a:ext>
                  </a:extLst>
                </a:gridCol>
              </a:tblGrid>
              <a:tr h="207064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 dirty="0" smtClean="0">
                          <a:effectLst/>
                        </a:rPr>
                        <a:t>表二</a:t>
                      </a:r>
                      <a:r>
                        <a:rPr lang="en-US" altLang="zh-TW" sz="1200" u="none" strike="noStrike" dirty="0" smtClean="0">
                          <a:effectLst/>
                        </a:rPr>
                        <a:t>︰110</a:t>
                      </a:r>
                      <a:r>
                        <a:rPr lang="zh-TW" altLang="en-US" sz="1200" u="none" strike="noStrike" dirty="0" smtClean="0">
                          <a:effectLst/>
                        </a:rPr>
                        <a:t>學年度</a:t>
                      </a:r>
                      <a:r>
                        <a:rPr lang="en-US" altLang="zh-TW" sz="1200" u="none" strike="noStrike" dirty="0" smtClean="0">
                          <a:effectLst/>
                        </a:rPr>
                        <a:t>1-3</a:t>
                      </a:r>
                      <a:r>
                        <a:rPr lang="zh-TW" altLang="en-US" sz="1200" u="none" strike="noStrike" dirty="0" smtClean="0">
                          <a:effectLst/>
                        </a:rPr>
                        <a:t>年級學生來源統計</a:t>
                      </a:r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extLst>
                  <a:ext uri="{0D108BD9-81ED-4DB2-BD59-A6C34878D82A}">
                    <a16:rowId xmlns:a16="http://schemas.microsoft.com/office/drawing/2014/main" val="1867418197"/>
                  </a:ext>
                </a:extLst>
              </a:tr>
              <a:tr h="20706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 dirty="0">
                          <a:effectLst/>
                        </a:rPr>
                        <a:t>編號</a:t>
                      </a:r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 dirty="0">
                          <a:effectLst/>
                        </a:rPr>
                        <a:t>鄉鎮</a:t>
                      </a:r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 dirty="0" smtClean="0">
                          <a:effectLst/>
                        </a:rPr>
                        <a:t>學生人數</a:t>
                      </a:r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 dirty="0">
                          <a:effectLst/>
                        </a:rPr>
                        <a:t>占比</a:t>
                      </a:r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extLst>
                  <a:ext uri="{0D108BD9-81ED-4DB2-BD59-A6C34878D82A}">
                    <a16:rowId xmlns:a16="http://schemas.microsoft.com/office/drawing/2014/main" val="2391660975"/>
                  </a:ext>
                </a:extLst>
              </a:tr>
              <a:tr h="2160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 dirty="0">
                          <a:effectLst/>
                        </a:rPr>
                        <a:t>屏東縣東港鎮</a:t>
                      </a:r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364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 dirty="0">
                          <a:effectLst/>
                        </a:rPr>
                        <a:t>42.2%</a:t>
                      </a:r>
                      <a:endParaRPr lang="en-US" altLang="zh-TW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2042767"/>
                  </a:ext>
                </a:extLst>
              </a:tr>
              <a:tr h="25949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2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屏東縣新園鄉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183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21.2%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610046"/>
                  </a:ext>
                </a:extLst>
              </a:tr>
              <a:tr h="2160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3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屏東縣琉球鄉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59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 dirty="0">
                          <a:effectLst/>
                        </a:rPr>
                        <a:t>6.8%</a:t>
                      </a:r>
                      <a:endParaRPr lang="en-US" altLang="zh-TW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7819759"/>
                  </a:ext>
                </a:extLst>
              </a:tr>
              <a:tr h="2160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4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屏東縣潮州鎮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 dirty="0">
                          <a:effectLst/>
                        </a:rPr>
                        <a:t>40</a:t>
                      </a:r>
                      <a:endParaRPr lang="en-US" altLang="zh-TW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4.6%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8186212"/>
                  </a:ext>
                </a:extLst>
              </a:tr>
              <a:tr h="2160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5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屏東縣崁頂鄉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37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4.3%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543143"/>
                  </a:ext>
                </a:extLst>
              </a:tr>
              <a:tr h="2160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6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屏東縣萬丹鄉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34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3.9%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5884258"/>
                  </a:ext>
                </a:extLst>
              </a:tr>
              <a:tr h="2160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7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屏東縣佳冬鄉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25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2.9%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6303617"/>
                  </a:ext>
                </a:extLst>
              </a:tr>
              <a:tr h="2160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8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屏東縣林邊鄉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25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2.9%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6477902"/>
                  </a:ext>
                </a:extLst>
              </a:tr>
              <a:tr h="2160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9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屏東縣南州鄉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21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 dirty="0">
                          <a:effectLst/>
                        </a:rPr>
                        <a:t>2.4%</a:t>
                      </a:r>
                      <a:endParaRPr lang="en-US" altLang="zh-TW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1505847"/>
                  </a:ext>
                </a:extLst>
              </a:tr>
              <a:tr h="2160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10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屏東縣枋寮鄉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16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1.9%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extLst>
                  <a:ext uri="{0D108BD9-81ED-4DB2-BD59-A6C34878D82A}">
                    <a16:rowId xmlns:a16="http://schemas.microsoft.com/office/drawing/2014/main" val="1098067133"/>
                  </a:ext>
                </a:extLst>
              </a:tr>
              <a:tr h="2160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11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高雄市林園區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16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 dirty="0">
                          <a:effectLst/>
                        </a:rPr>
                        <a:t>1.9%</a:t>
                      </a:r>
                      <a:endParaRPr lang="en-US" altLang="zh-TW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extLst>
                  <a:ext uri="{0D108BD9-81ED-4DB2-BD59-A6C34878D82A}">
                    <a16:rowId xmlns:a16="http://schemas.microsoft.com/office/drawing/2014/main" val="630367144"/>
                  </a:ext>
                </a:extLst>
              </a:tr>
              <a:tr h="2160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12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屏東縣屏東市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 dirty="0">
                          <a:effectLst/>
                        </a:rPr>
                        <a:t>10</a:t>
                      </a:r>
                      <a:endParaRPr lang="en-US" altLang="zh-TW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1.2%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extLst>
                  <a:ext uri="{0D108BD9-81ED-4DB2-BD59-A6C34878D82A}">
                    <a16:rowId xmlns:a16="http://schemas.microsoft.com/office/drawing/2014/main" val="3501435010"/>
                  </a:ext>
                </a:extLst>
              </a:tr>
              <a:tr h="2160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13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 dirty="0">
                          <a:effectLst/>
                        </a:rPr>
                        <a:t>屏東縣竹田鄉</a:t>
                      </a:r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7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0.8%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extLst>
                  <a:ext uri="{0D108BD9-81ED-4DB2-BD59-A6C34878D82A}">
                    <a16:rowId xmlns:a16="http://schemas.microsoft.com/office/drawing/2014/main" val="2317219440"/>
                  </a:ext>
                </a:extLst>
              </a:tr>
              <a:tr h="2160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14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 dirty="0">
                          <a:effectLst/>
                        </a:rPr>
                        <a:t>屏東縣內埔鄉</a:t>
                      </a:r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 dirty="0">
                          <a:effectLst/>
                        </a:rPr>
                        <a:t>4</a:t>
                      </a:r>
                      <a:endParaRPr lang="en-US" altLang="zh-TW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0.5%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extLst>
                  <a:ext uri="{0D108BD9-81ED-4DB2-BD59-A6C34878D82A}">
                    <a16:rowId xmlns:a16="http://schemas.microsoft.com/office/drawing/2014/main" val="1559963738"/>
                  </a:ext>
                </a:extLst>
              </a:tr>
              <a:tr h="2160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15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屏東縣新埤鄉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4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0.5%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extLst>
                  <a:ext uri="{0D108BD9-81ED-4DB2-BD59-A6C34878D82A}">
                    <a16:rowId xmlns:a16="http://schemas.microsoft.com/office/drawing/2014/main" val="379983004"/>
                  </a:ext>
                </a:extLst>
              </a:tr>
              <a:tr h="2160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16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屏東縣萬巒鄉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4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0.5%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extLst>
                  <a:ext uri="{0D108BD9-81ED-4DB2-BD59-A6C34878D82A}">
                    <a16:rowId xmlns:a16="http://schemas.microsoft.com/office/drawing/2014/main" val="2317602700"/>
                  </a:ext>
                </a:extLst>
              </a:tr>
              <a:tr h="2160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17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屏東縣枋山鄉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3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0.3%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extLst>
                  <a:ext uri="{0D108BD9-81ED-4DB2-BD59-A6C34878D82A}">
                    <a16:rowId xmlns:a16="http://schemas.microsoft.com/office/drawing/2014/main" val="594624584"/>
                  </a:ext>
                </a:extLst>
              </a:tr>
              <a:tr h="20706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18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屏東縣恆春鎮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2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0.2%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extLst>
                  <a:ext uri="{0D108BD9-81ED-4DB2-BD59-A6C34878D82A}">
                    <a16:rowId xmlns:a16="http://schemas.microsoft.com/office/drawing/2014/main" val="668196051"/>
                  </a:ext>
                </a:extLst>
              </a:tr>
              <a:tr h="20706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19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屏東縣九如鄉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 dirty="0">
                          <a:effectLst/>
                        </a:rPr>
                        <a:t>1</a:t>
                      </a:r>
                      <a:endParaRPr lang="en-US" altLang="zh-TW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0.1%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extLst>
                  <a:ext uri="{0D108BD9-81ED-4DB2-BD59-A6C34878D82A}">
                    <a16:rowId xmlns:a16="http://schemas.microsoft.com/office/drawing/2014/main" val="684493452"/>
                  </a:ext>
                </a:extLst>
              </a:tr>
              <a:tr h="20706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20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屏東縣牡丹鄉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0.1%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extLst>
                  <a:ext uri="{0D108BD9-81ED-4DB2-BD59-A6C34878D82A}">
                    <a16:rowId xmlns:a16="http://schemas.microsoft.com/office/drawing/2014/main" val="394629035"/>
                  </a:ext>
                </a:extLst>
              </a:tr>
              <a:tr h="20706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21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屏東縣長治鄉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 dirty="0">
                          <a:effectLst/>
                        </a:rPr>
                        <a:t>0.1%</a:t>
                      </a:r>
                      <a:endParaRPr lang="en-US" altLang="zh-TW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extLst>
                  <a:ext uri="{0D108BD9-81ED-4DB2-BD59-A6C34878D82A}">
                    <a16:rowId xmlns:a16="http://schemas.microsoft.com/office/drawing/2014/main" val="186219421"/>
                  </a:ext>
                </a:extLst>
              </a:tr>
              <a:tr h="20706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22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屏東縣高樹鄉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0.1%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extLst>
                  <a:ext uri="{0D108BD9-81ED-4DB2-BD59-A6C34878D82A}">
                    <a16:rowId xmlns:a16="http://schemas.microsoft.com/office/drawing/2014/main" val="1596026919"/>
                  </a:ext>
                </a:extLst>
              </a:tr>
              <a:tr h="20706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23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高雄市大社區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0.1%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extLst>
                  <a:ext uri="{0D108BD9-81ED-4DB2-BD59-A6C34878D82A}">
                    <a16:rowId xmlns:a16="http://schemas.microsoft.com/office/drawing/2014/main" val="3668167187"/>
                  </a:ext>
                </a:extLst>
              </a:tr>
              <a:tr h="20706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24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高雄市大寮區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 dirty="0">
                          <a:effectLst/>
                        </a:rPr>
                        <a:t>0.1%</a:t>
                      </a:r>
                      <a:endParaRPr lang="en-US" altLang="zh-TW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extLst>
                  <a:ext uri="{0D108BD9-81ED-4DB2-BD59-A6C34878D82A}">
                    <a16:rowId xmlns:a16="http://schemas.microsoft.com/office/drawing/2014/main" val="2417916511"/>
                  </a:ext>
                </a:extLst>
              </a:tr>
              <a:tr h="20706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25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高雄市杉林區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0.1%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extLst>
                  <a:ext uri="{0D108BD9-81ED-4DB2-BD59-A6C34878D82A}">
                    <a16:rowId xmlns:a16="http://schemas.microsoft.com/office/drawing/2014/main" val="3531608247"/>
                  </a:ext>
                </a:extLst>
              </a:tr>
              <a:tr h="20706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26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>
                          <a:effectLst/>
                        </a:rPr>
                        <a:t>基隆市信義區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1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0.1%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extLst>
                  <a:ext uri="{0D108BD9-81ED-4DB2-BD59-A6C34878D82A}">
                    <a16:rowId xmlns:a16="http://schemas.microsoft.com/office/drawing/2014/main" val="2278070088"/>
                  </a:ext>
                </a:extLst>
              </a:tr>
              <a:tr h="20706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200" u="none" strike="noStrike" dirty="0" smtClean="0">
                          <a:effectLst/>
                        </a:rPr>
                        <a:t>人數</a:t>
                      </a:r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>
                          <a:effectLst/>
                        </a:rPr>
                        <a:t>862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u="none" strike="noStrike" dirty="0">
                          <a:effectLst/>
                        </a:rPr>
                        <a:t>100%</a:t>
                      </a:r>
                      <a:endParaRPr lang="en-US" altLang="zh-TW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ctr"/>
                </a:tc>
                <a:extLst>
                  <a:ext uri="{0D108BD9-81ED-4DB2-BD59-A6C34878D82A}">
                    <a16:rowId xmlns:a16="http://schemas.microsoft.com/office/drawing/2014/main" val="125046442"/>
                  </a:ext>
                </a:extLst>
              </a:tr>
              <a:tr h="20706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TW" altLang="en-US" sz="1200" u="none" strike="noStrike">
                          <a:effectLst/>
                        </a:rPr>
                        <a:t>滿招人數</a:t>
                      </a:r>
                      <a:r>
                        <a:rPr lang="en-US" altLang="zh-TW" sz="1200" u="none" strike="noStrike">
                          <a:effectLst/>
                        </a:rPr>
                        <a:t>37</a:t>
                      </a:r>
                      <a:r>
                        <a:rPr lang="zh-TW" altLang="en-US" sz="1200" u="none" strike="noStrike">
                          <a:effectLst/>
                        </a:rPr>
                        <a:t>班*</a:t>
                      </a:r>
                      <a:r>
                        <a:rPr lang="en-US" altLang="zh-TW" sz="1200" u="none" strike="noStrike">
                          <a:effectLst/>
                        </a:rPr>
                        <a:t>35</a:t>
                      </a:r>
                      <a:r>
                        <a:rPr lang="zh-TW" altLang="en-US" sz="1200" u="none" strike="noStrike">
                          <a:effectLst/>
                        </a:rPr>
                        <a:t>人</a:t>
                      </a:r>
                      <a:endParaRPr lang="zh-TW" alt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b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u="none" strike="noStrike">
                          <a:effectLst/>
                        </a:rPr>
                        <a:t>1295</a:t>
                      </a:r>
                      <a:endParaRPr lang="en-US" altLang="zh-TW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u="none" strike="noStrike" dirty="0">
                          <a:effectLst/>
                        </a:rPr>
                        <a:t>66.50%</a:t>
                      </a:r>
                      <a:endParaRPr lang="en-US" altLang="zh-TW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4502" marR="4502" marT="4502" marB="0" anchor="b"/>
                </a:tc>
                <a:extLst>
                  <a:ext uri="{0D108BD9-81ED-4DB2-BD59-A6C34878D82A}">
                    <a16:rowId xmlns:a16="http://schemas.microsoft.com/office/drawing/2014/main" val="2370335353"/>
                  </a:ext>
                </a:extLst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58401"/>
              </p:ext>
            </p:extLst>
          </p:nvPr>
        </p:nvGraphicFramePr>
        <p:xfrm>
          <a:off x="4907426" y="318051"/>
          <a:ext cx="6685576" cy="64734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7987">
                  <a:extLst>
                    <a:ext uri="{9D8B030D-6E8A-4147-A177-3AD203B41FA5}">
                      <a16:colId xmlns:a16="http://schemas.microsoft.com/office/drawing/2014/main" val="3163475230"/>
                    </a:ext>
                  </a:extLst>
                </a:gridCol>
                <a:gridCol w="787987">
                  <a:extLst>
                    <a:ext uri="{9D8B030D-6E8A-4147-A177-3AD203B41FA5}">
                      <a16:colId xmlns:a16="http://schemas.microsoft.com/office/drawing/2014/main" val="736862401"/>
                    </a:ext>
                  </a:extLst>
                </a:gridCol>
                <a:gridCol w="1037450">
                  <a:extLst>
                    <a:ext uri="{9D8B030D-6E8A-4147-A177-3AD203B41FA5}">
                      <a16:colId xmlns:a16="http://schemas.microsoft.com/office/drawing/2014/main" val="3748859588"/>
                    </a:ext>
                  </a:extLst>
                </a:gridCol>
                <a:gridCol w="752903">
                  <a:extLst>
                    <a:ext uri="{9D8B030D-6E8A-4147-A177-3AD203B41FA5}">
                      <a16:colId xmlns:a16="http://schemas.microsoft.com/office/drawing/2014/main" val="491677158"/>
                    </a:ext>
                  </a:extLst>
                </a:gridCol>
                <a:gridCol w="931009">
                  <a:extLst>
                    <a:ext uri="{9D8B030D-6E8A-4147-A177-3AD203B41FA5}">
                      <a16:colId xmlns:a16="http://schemas.microsoft.com/office/drawing/2014/main" val="990415146"/>
                    </a:ext>
                  </a:extLst>
                </a:gridCol>
                <a:gridCol w="713768">
                  <a:extLst>
                    <a:ext uri="{9D8B030D-6E8A-4147-A177-3AD203B41FA5}">
                      <a16:colId xmlns:a16="http://schemas.microsoft.com/office/drawing/2014/main" val="99665877"/>
                    </a:ext>
                  </a:extLst>
                </a:gridCol>
                <a:gridCol w="984984">
                  <a:extLst>
                    <a:ext uri="{9D8B030D-6E8A-4147-A177-3AD203B41FA5}">
                      <a16:colId xmlns:a16="http://schemas.microsoft.com/office/drawing/2014/main" val="461489703"/>
                    </a:ext>
                  </a:extLst>
                </a:gridCol>
                <a:gridCol w="689488">
                  <a:extLst>
                    <a:ext uri="{9D8B030D-6E8A-4147-A177-3AD203B41FA5}">
                      <a16:colId xmlns:a16="http://schemas.microsoft.com/office/drawing/2014/main" val="2012485287"/>
                    </a:ext>
                  </a:extLst>
                </a:gridCol>
              </a:tblGrid>
              <a:tr h="270096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zh-TW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表三</a:t>
                      </a:r>
                      <a:r>
                        <a:rPr lang="en-US" altLang="zh-TW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︰110</a:t>
                      </a:r>
                      <a:r>
                        <a:rPr lang="zh-TW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學年度屏東縣核定學生人數與班級數	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21" marR="5121" marT="5121" marB="0" anchor="b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extLst>
                  <a:ext uri="{0D108BD9-81ED-4DB2-BD59-A6C34878D82A}">
                    <a16:rowId xmlns:a16="http://schemas.microsoft.com/office/drawing/2014/main" val="1581308590"/>
                  </a:ext>
                </a:extLst>
              </a:tr>
              <a:tr h="224150"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 dirty="0">
                          <a:effectLst/>
                        </a:rPr>
                        <a:t>編號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u="none" strike="noStrike" dirty="0">
                          <a:effectLst/>
                        </a:rPr>
                        <a:t>學校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u="none" strike="noStrike" dirty="0">
                          <a:effectLst/>
                        </a:rPr>
                        <a:t>9</a:t>
                      </a:r>
                      <a:r>
                        <a:rPr lang="zh-TW" altLang="en-US" sz="1400" u="none" strike="noStrike" dirty="0">
                          <a:effectLst/>
                        </a:rPr>
                        <a:t>年級班數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 dirty="0">
                          <a:effectLst/>
                        </a:rPr>
                        <a:t>人數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8</a:t>
                      </a:r>
                      <a:r>
                        <a:rPr lang="zh-TW" altLang="en-US" sz="1400" u="none" strike="noStrike" dirty="0">
                          <a:effectLst/>
                        </a:rPr>
                        <a:t>年級班數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 dirty="0">
                          <a:effectLst/>
                        </a:rPr>
                        <a:t>人數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u="none" strike="noStrike" dirty="0">
                          <a:effectLst/>
                        </a:rPr>
                        <a:t>7</a:t>
                      </a:r>
                      <a:r>
                        <a:rPr lang="zh-TW" altLang="en-US" sz="1400" u="none" strike="noStrike" dirty="0">
                          <a:effectLst/>
                        </a:rPr>
                        <a:t>年級班數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 dirty="0">
                          <a:effectLst/>
                        </a:rPr>
                        <a:t>人數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extLst>
                  <a:ext uri="{0D108BD9-81ED-4DB2-BD59-A6C34878D82A}">
                    <a16:rowId xmlns:a16="http://schemas.microsoft.com/office/drawing/2014/main" val="3218346649"/>
                  </a:ext>
                </a:extLst>
              </a:tr>
              <a:tr h="22712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 dirty="0">
                          <a:effectLst/>
                        </a:rPr>
                        <a:t>1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 dirty="0">
                          <a:effectLst/>
                        </a:rPr>
                        <a:t>東港高中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14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398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12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360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12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355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8203632"/>
                  </a:ext>
                </a:extLst>
              </a:tr>
              <a:tr h="272547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>
                          <a:effectLst/>
                        </a:rPr>
                        <a:t>2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東新國中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4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102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3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69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3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75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3378747"/>
                  </a:ext>
                </a:extLst>
              </a:tr>
              <a:tr h="22712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>
                          <a:effectLst/>
                        </a:rPr>
                        <a:t>3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新園國中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4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103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3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76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4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91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9283206"/>
                  </a:ext>
                </a:extLst>
              </a:tr>
              <a:tr h="22712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>
                          <a:effectLst/>
                        </a:rPr>
                        <a:t>4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400" u="none" strike="noStrike">
                          <a:effectLst/>
                        </a:rPr>
                        <a:t>琉球國中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3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67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3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68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3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61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540875"/>
                  </a:ext>
                </a:extLst>
              </a:tr>
              <a:tr h="22712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 dirty="0">
                          <a:effectLst/>
                        </a:rPr>
                        <a:t>5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潮州國中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8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236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9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251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7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188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3421803"/>
                  </a:ext>
                </a:extLst>
              </a:tr>
              <a:tr h="22712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 dirty="0">
                          <a:effectLst/>
                        </a:rPr>
                        <a:t>6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光春國中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3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65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2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54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2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36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00869"/>
                  </a:ext>
                </a:extLst>
              </a:tr>
              <a:tr h="22712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>
                          <a:effectLst/>
                        </a:rPr>
                        <a:t>7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南榮國中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10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363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10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394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10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395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0071907"/>
                  </a:ext>
                </a:extLst>
              </a:tr>
              <a:tr h="22712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>
                          <a:effectLst/>
                        </a:rPr>
                        <a:t>8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萬丹國中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8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239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7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182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6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155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343071"/>
                  </a:ext>
                </a:extLst>
              </a:tr>
              <a:tr h="22712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>
                          <a:effectLst/>
                        </a:rPr>
                        <a:t>9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萬新國中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4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103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4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105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3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71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731444"/>
                  </a:ext>
                </a:extLst>
              </a:tr>
              <a:tr h="22712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>
                          <a:effectLst/>
                        </a:rPr>
                        <a:t>10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佳冬國中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3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69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2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42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2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38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12073"/>
                  </a:ext>
                </a:extLst>
              </a:tr>
              <a:tr h="22712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>
                          <a:effectLst/>
                        </a:rPr>
                        <a:t>11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林邊國中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5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141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5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147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5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134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651133"/>
                  </a:ext>
                </a:extLst>
              </a:tr>
              <a:tr h="22712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>
                          <a:effectLst/>
                        </a:rPr>
                        <a:t>12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南州國中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2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49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2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39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2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47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676767"/>
                  </a:ext>
                </a:extLst>
              </a:tr>
              <a:tr h="22712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 dirty="0">
                          <a:effectLst/>
                        </a:rPr>
                        <a:t>鄰近鄉鎮</a:t>
                      </a:r>
                      <a:r>
                        <a:rPr lang="en-US" altLang="zh-TW" sz="1400" u="none" strike="noStrike" dirty="0">
                          <a:effectLst/>
                        </a:rPr>
                        <a:t>87.5%</a:t>
                      </a:r>
                      <a:r>
                        <a:rPr lang="zh-TW" altLang="en-US" sz="1400" u="none" strike="noStrike" dirty="0">
                          <a:effectLst/>
                        </a:rPr>
                        <a:t>學生來源小計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 smtClean="0">
                          <a:effectLst/>
                        </a:rPr>
                        <a:t>(1935)</a:t>
                      </a:r>
                      <a:endParaRPr lang="en-US" altLang="zh-TW" sz="1400" b="0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TW" sz="1400" b="0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 smtClean="0">
                          <a:effectLst/>
                        </a:rPr>
                        <a:t>(1787)</a:t>
                      </a:r>
                      <a:endParaRPr lang="en-US" altLang="zh-TW" sz="1400" b="0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TW" sz="1400" b="0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 smtClean="0">
                          <a:effectLst/>
                        </a:rPr>
                        <a:t>(1646)</a:t>
                      </a:r>
                      <a:endParaRPr lang="en-US" altLang="zh-TW" sz="1400" b="0" i="0" u="none" strike="noStrike" dirty="0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522394"/>
                  </a:ext>
                </a:extLst>
              </a:tr>
              <a:tr h="22712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>
                          <a:effectLst/>
                        </a:rPr>
                        <a:t>13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枋寮高中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6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160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5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140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4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104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extLst>
                  <a:ext uri="{0D108BD9-81ED-4DB2-BD59-A6C34878D82A}">
                    <a16:rowId xmlns:a16="http://schemas.microsoft.com/office/drawing/2014/main" val="2330319209"/>
                  </a:ext>
                </a:extLst>
              </a:tr>
              <a:tr h="22712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>
                          <a:effectLst/>
                        </a:rPr>
                        <a:t>14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新埤國中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1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9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7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1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8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extLst>
                  <a:ext uri="{0D108BD9-81ED-4DB2-BD59-A6C34878D82A}">
                    <a16:rowId xmlns:a16="http://schemas.microsoft.com/office/drawing/2014/main" val="2810070199"/>
                  </a:ext>
                </a:extLst>
              </a:tr>
              <a:tr h="22712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 dirty="0">
                          <a:effectLst/>
                        </a:rPr>
                        <a:t>15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恆春國中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7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188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6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178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6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156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extLst>
                  <a:ext uri="{0D108BD9-81ED-4DB2-BD59-A6C34878D82A}">
                    <a16:rowId xmlns:a16="http://schemas.microsoft.com/office/drawing/2014/main" val="2008879709"/>
                  </a:ext>
                </a:extLst>
              </a:tr>
              <a:tr h="22712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>
                          <a:effectLst/>
                        </a:rPr>
                        <a:t>16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萬巒國中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4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107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4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99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3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73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extLst>
                  <a:ext uri="{0D108BD9-81ED-4DB2-BD59-A6C34878D82A}">
                    <a16:rowId xmlns:a16="http://schemas.microsoft.com/office/drawing/2014/main" val="223901011"/>
                  </a:ext>
                </a:extLst>
              </a:tr>
              <a:tr h="22415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>
                          <a:effectLst/>
                        </a:rPr>
                        <a:t>17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內埔國中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5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127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5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127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4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98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extLst>
                  <a:ext uri="{0D108BD9-81ED-4DB2-BD59-A6C34878D82A}">
                    <a16:rowId xmlns:a16="http://schemas.microsoft.com/office/drawing/2014/main" val="3121363484"/>
                  </a:ext>
                </a:extLst>
              </a:tr>
              <a:tr h="22415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>
                          <a:effectLst/>
                        </a:rPr>
                        <a:t>18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崇文國中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3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88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3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85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3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66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extLst>
                  <a:ext uri="{0D108BD9-81ED-4DB2-BD59-A6C34878D82A}">
                    <a16:rowId xmlns:a16="http://schemas.microsoft.com/office/drawing/2014/main" val="574163773"/>
                  </a:ext>
                </a:extLst>
              </a:tr>
              <a:tr h="22415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>
                          <a:effectLst/>
                        </a:rPr>
                        <a:t>19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公正國中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3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74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3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82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2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57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extLst>
                  <a:ext uri="{0D108BD9-81ED-4DB2-BD59-A6C34878D82A}">
                    <a16:rowId xmlns:a16="http://schemas.microsoft.com/office/drawing/2014/main" val="4226947228"/>
                  </a:ext>
                </a:extLst>
              </a:tr>
              <a:tr h="22415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>
                          <a:effectLst/>
                        </a:rPr>
                        <a:t>20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明正國中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21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622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19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564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19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570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extLst>
                  <a:ext uri="{0D108BD9-81ED-4DB2-BD59-A6C34878D82A}">
                    <a16:rowId xmlns:a16="http://schemas.microsoft.com/office/drawing/2014/main" val="3609247443"/>
                  </a:ext>
                </a:extLst>
              </a:tr>
              <a:tr h="22415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>
                          <a:effectLst/>
                        </a:rPr>
                        <a:t>21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中正國中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15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440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15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451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15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446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extLst>
                  <a:ext uri="{0D108BD9-81ED-4DB2-BD59-A6C34878D82A}">
                    <a16:rowId xmlns:a16="http://schemas.microsoft.com/office/drawing/2014/main" val="1841981338"/>
                  </a:ext>
                </a:extLst>
              </a:tr>
              <a:tr h="22415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400" u="none" strike="noStrike">
                          <a:effectLst/>
                        </a:rPr>
                        <a:t>22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鶴聲國中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7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190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6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173</a:t>
                      </a:r>
                      <a:endParaRPr lang="en-US" altLang="zh-TW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6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168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extLst>
                  <a:ext uri="{0D108BD9-81ED-4DB2-BD59-A6C34878D82A}">
                    <a16:rowId xmlns:a16="http://schemas.microsoft.com/office/drawing/2014/main" val="2960029725"/>
                  </a:ext>
                </a:extLst>
              </a:tr>
              <a:tr h="224150">
                <a:tc>
                  <a:txBody>
                    <a:bodyPr/>
                    <a:lstStyle/>
                    <a:p>
                      <a:pPr algn="r" fontAlgn="b"/>
                      <a:r>
                        <a:rPr lang="zh-TW" altLang="en-US" sz="1400" u="none" strike="noStrike" dirty="0" smtClean="0">
                          <a:effectLst/>
                        </a:rPr>
                        <a:t>　</a:t>
                      </a:r>
                      <a:r>
                        <a:rPr lang="en-US" altLang="zh-TW" sz="1400" u="none" strike="noStrike" dirty="0" smtClean="0">
                          <a:effectLst/>
                        </a:rPr>
                        <a:t>23-40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 smtClean="0">
                          <a:effectLst/>
                        </a:rPr>
                        <a:t>--</a:t>
                      </a:r>
                      <a:r>
                        <a:rPr lang="zh-TW" altLang="en-US" sz="1400" u="none" strike="noStrike" dirty="0" smtClean="0">
                          <a:effectLst/>
                        </a:rPr>
                        <a:t>部分國中省略</a:t>
                      </a:r>
                      <a:r>
                        <a:rPr lang="en-US" altLang="zh-TW" sz="1400" u="none" strike="noStrike" dirty="0" smtClean="0">
                          <a:effectLst/>
                        </a:rPr>
                        <a:t>--</a:t>
                      </a:r>
                      <a:r>
                        <a:rPr lang="zh-TW" altLang="en-US" sz="1400" u="none" strike="noStrike" dirty="0">
                          <a:effectLst/>
                        </a:rPr>
                        <a:t>　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extLst>
                  <a:ext uri="{0D108BD9-81ED-4DB2-BD59-A6C34878D82A}">
                    <a16:rowId xmlns:a16="http://schemas.microsoft.com/office/drawing/2014/main" val="1749672008"/>
                  </a:ext>
                </a:extLst>
              </a:tr>
              <a:tr h="224150"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110</a:t>
                      </a:r>
                      <a:r>
                        <a:rPr lang="zh-TW" altLang="en-US" sz="1400" u="none" strike="noStrike" dirty="0">
                          <a:effectLst/>
                        </a:rPr>
                        <a:t>總人數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5273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111</a:t>
                      </a:r>
                      <a:r>
                        <a:rPr lang="zh-TW" altLang="en-US" sz="1400" u="none" strike="noStrike" dirty="0">
                          <a:effectLst/>
                        </a:rPr>
                        <a:t>總人數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4899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112</a:t>
                      </a:r>
                      <a:r>
                        <a:rPr lang="zh-TW" altLang="en-US" sz="1400" u="none" strike="noStrike" dirty="0">
                          <a:effectLst/>
                        </a:rPr>
                        <a:t>總人數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 dirty="0">
                          <a:effectLst/>
                        </a:rPr>
                        <a:t>4043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extLst>
                  <a:ext uri="{0D108BD9-81ED-4DB2-BD59-A6C34878D82A}">
                    <a16:rowId xmlns:a16="http://schemas.microsoft.com/office/drawing/2014/main" val="85245924"/>
                  </a:ext>
                </a:extLst>
              </a:tr>
              <a:tr h="224150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400" u="none" strike="noStrike">
                          <a:effectLst/>
                        </a:rPr>
                        <a:t>　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400" u="none" strike="noStrike">
                          <a:effectLst/>
                        </a:rPr>
                        <a:t>　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　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　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-338</a:t>
                      </a:r>
                      <a:endParaRPr lang="en-US" altLang="zh-TW" sz="1400" b="0" i="0" u="none" strike="noStrike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400" u="none" strike="noStrike">
                          <a:effectLst/>
                        </a:rPr>
                        <a:t>　</a:t>
                      </a:r>
                      <a:endParaRPr lang="zh-TW" altLang="en-US" sz="14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u="none" strike="noStrike">
                          <a:effectLst/>
                        </a:rPr>
                        <a:t>-856</a:t>
                      </a:r>
                      <a:endParaRPr lang="en-US" altLang="zh-TW" sz="1400" b="0" i="0" u="none" strike="noStrike">
                        <a:solidFill>
                          <a:srgbClr val="FF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400" u="none" strike="noStrike" dirty="0">
                          <a:effectLst/>
                        </a:rPr>
                        <a:t>　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5121" marR="5121" marT="5121" marB="0" anchor="b"/>
                </a:tc>
                <a:extLst>
                  <a:ext uri="{0D108BD9-81ED-4DB2-BD59-A6C34878D82A}">
                    <a16:rowId xmlns:a16="http://schemas.microsoft.com/office/drawing/2014/main" val="28763973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183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6973959"/>
              </p:ext>
            </p:extLst>
          </p:nvPr>
        </p:nvGraphicFramePr>
        <p:xfrm>
          <a:off x="3151757" y="492979"/>
          <a:ext cx="5849119" cy="57010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42740">
                  <a:extLst>
                    <a:ext uri="{9D8B030D-6E8A-4147-A177-3AD203B41FA5}">
                      <a16:colId xmlns:a16="http://schemas.microsoft.com/office/drawing/2014/main" val="874326750"/>
                    </a:ext>
                  </a:extLst>
                </a:gridCol>
                <a:gridCol w="2720899">
                  <a:extLst>
                    <a:ext uri="{9D8B030D-6E8A-4147-A177-3AD203B41FA5}">
                      <a16:colId xmlns:a16="http://schemas.microsoft.com/office/drawing/2014/main" val="2401422580"/>
                    </a:ext>
                  </a:extLst>
                </a:gridCol>
                <a:gridCol w="1042740">
                  <a:extLst>
                    <a:ext uri="{9D8B030D-6E8A-4147-A177-3AD203B41FA5}">
                      <a16:colId xmlns:a16="http://schemas.microsoft.com/office/drawing/2014/main" val="3534993636"/>
                    </a:ext>
                  </a:extLst>
                </a:gridCol>
                <a:gridCol w="1042740">
                  <a:extLst>
                    <a:ext uri="{9D8B030D-6E8A-4147-A177-3AD203B41FA5}">
                      <a16:colId xmlns:a16="http://schemas.microsoft.com/office/drawing/2014/main" val="799743778"/>
                    </a:ext>
                  </a:extLst>
                </a:gridCol>
              </a:tblGrid>
              <a:tr h="557578">
                <a:tc gridSpan="4"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全校特殊</a:t>
                      </a:r>
                      <a:r>
                        <a:rPr lang="zh-TW" altLang="en-US" sz="16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身分學生</a:t>
                      </a:r>
                      <a:r>
                        <a:rPr lang="zh-TW" altLang="en-US" sz="160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統計</a:t>
                      </a:r>
                      <a:r>
                        <a:rPr lang="zh-TW" altLang="en-US" sz="1600" u="none" strike="noStrike" dirty="0" smtClean="0">
                          <a:effectLst/>
                          <a:latin typeface="微軟正黑體" panose="020B0604030504040204" pitchFamily="34" charset="-120"/>
                          <a:ea typeface="+mn-ea"/>
                        </a:rPr>
                        <a:t>身分別</a:t>
                      </a:r>
                      <a:r>
                        <a:rPr lang="en-US" altLang="zh-TW" sz="1600" u="none" strike="noStrike" dirty="0" smtClean="0">
                          <a:effectLst/>
                          <a:latin typeface="微軟正黑體" panose="020B0604030504040204" pitchFamily="34" charset="-120"/>
                          <a:ea typeface="+mn-ea"/>
                        </a:rPr>
                        <a:t>(</a:t>
                      </a:r>
                      <a:r>
                        <a:rPr lang="zh-TW" altLang="en-US" sz="1600" u="none" strike="noStrike" dirty="0" smtClean="0">
                          <a:effectLst/>
                          <a:latin typeface="微軟正黑體" panose="020B0604030504040204" pitchFamily="34" charset="-120"/>
                          <a:ea typeface="+mn-ea"/>
                        </a:rPr>
                        <a:t>不重複</a:t>
                      </a:r>
                      <a:r>
                        <a:rPr lang="en-US" altLang="zh-TW" sz="1600" u="none" strike="noStrike" dirty="0" smtClean="0">
                          <a:effectLst/>
                          <a:latin typeface="微軟正黑體" panose="020B0604030504040204" pitchFamily="34" charset="-120"/>
                          <a:ea typeface="+mn-ea"/>
                        </a:rPr>
                        <a:t>)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1125991"/>
                  </a:ext>
                </a:extLst>
              </a:tr>
              <a:tr h="28294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項次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身分</a:t>
                      </a:r>
                      <a:r>
                        <a:rPr lang="zh-TW" altLang="en-US" sz="1600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別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人數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占比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extLst>
                  <a:ext uri="{0D108BD9-81ED-4DB2-BD59-A6C34878D82A}">
                    <a16:rowId xmlns:a16="http://schemas.microsoft.com/office/drawing/2014/main" val="2312264287"/>
                  </a:ext>
                </a:extLst>
              </a:tr>
              <a:tr h="2829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低收入戶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52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6%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extLst>
                  <a:ext uri="{0D108BD9-81ED-4DB2-BD59-A6C34878D82A}">
                    <a16:rowId xmlns:a16="http://schemas.microsoft.com/office/drawing/2014/main" val="76194420"/>
                  </a:ext>
                </a:extLst>
              </a:tr>
              <a:tr h="33345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中低收入戶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178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21%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extLst>
                  <a:ext uri="{0D108BD9-81ED-4DB2-BD59-A6C34878D82A}">
                    <a16:rowId xmlns:a16="http://schemas.microsoft.com/office/drawing/2014/main" val="1732919590"/>
                  </a:ext>
                </a:extLst>
              </a:tr>
              <a:tr h="2829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單親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171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20%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extLst>
                  <a:ext uri="{0D108BD9-81ED-4DB2-BD59-A6C34878D82A}">
                    <a16:rowId xmlns:a16="http://schemas.microsoft.com/office/drawing/2014/main" val="3906381029"/>
                  </a:ext>
                </a:extLst>
              </a:tr>
              <a:tr h="2829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隔代教養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39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5%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extLst>
                  <a:ext uri="{0D108BD9-81ED-4DB2-BD59-A6C34878D82A}">
                    <a16:rowId xmlns:a16="http://schemas.microsoft.com/office/drawing/2014/main" val="19628031"/>
                  </a:ext>
                </a:extLst>
              </a:tr>
              <a:tr h="2829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依親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13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2%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extLst>
                  <a:ext uri="{0D108BD9-81ED-4DB2-BD59-A6C34878D82A}">
                    <a16:rowId xmlns:a16="http://schemas.microsoft.com/office/drawing/2014/main" val="4150177327"/>
                  </a:ext>
                </a:extLst>
              </a:tr>
              <a:tr h="2829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特殊境遇學生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1%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extLst>
                  <a:ext uri="{0D108BD9-81ED-4DB2-BD59-A6C34878D82A}">
                    <a16:rowId xmlns:a16="http://schemas.microsoft.com/office/drawing/2014/main" val="3633512391"/>
                  </a:ext>
                </a:extLst>
              </a:tr>
              <a:tr h="2829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新住民子女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151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18%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extLst>
                  <a:ext uri="{0D108BD9-81ED-4DB2-BD59-A6C34878D82A}">
                    <a16:rowId xmlns:a16="http://schemas.microsoft.com/office/drawing/2014/main" val="2562815307"/>
                  </a:ext>
                </a:extLst>
              </a:tr>
              <a:tr h="2829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原住民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1%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extLst>
                  <a:ext uri="{0D108BD9-81ED-4DB2-BD59-A6C34878D82A}">
                    <a16:rowId xmlns:a16="http://schemas.microsoft.com/office/drawing/2014/main" val="70725249"/>
                  </a:ext>
                </a:extLst>
              </a:tr>
              <a:tr h="2829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身障</a:t>
                      </a:r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學障鑑定手冊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21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2%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extLst>
                  <a:ext uri="{0D108BD9-81ED-4DB2-BD59-A6C34878D82A}">
                    <a16:rowId xmlns:a16="http://schemas.microsoft.com/office/drawing/2014/main" val="1751155925"/>
                  </a:ext>
                </a:extLst>
              </a:tr>
              <a:tr h="2829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學生輕度身心障礙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extLst>
                  <a:ext uri="{0D108BD9-81ED-4DB2-BD59-A6C34878D82A}">
                    <a16:rowId xmlns:a16="http://schemas.microsoft.com/office/drawing/2014/main" val="75196325"/>
                  </a:ext>
                </a:extLst>
              </a:tr>
              <a:tr h="2829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學生中度身心障礙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extLst>
                  <a:ext uri="{0D108BD9-81ED-4DB2-BD59-A6C34878D82A}">
                    <a16:rowId xmlns:a16="http://schemas.microsoft.com/office/drawing/2014/main" val="2447278011"/>
                  </a:ext>
                </a:extLst>
              </a:tr>
              <a:tr h="2829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12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學生重度身心障礙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extLst>
                  <a:ext uri="{0D108BD9-81ED-4DB2-BD59-A6C34878D82A}">
                    <a16:rowId xmlns:a16="http://schemas.microsoft.com/office/drawing/2014/main" val="3818164689"/>
                  </a:ext>
                </a:extLst>
              </a:tr>
              <a:tr h="2829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13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家長極重度身心障礙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extLst>
                  <a:ext uri="{0D108BD9-81ED-4DB2-BD59-A6C34878D82A}">
                    <a16:rowId xmlns:a16="http://schemas.microsoft.com/office/drawing/2014/main" val="3743607592"/>
                  </a:ext>
                </a:extLst>
              </a:tr>
              <a:tr h="2829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14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家長重度身心障礙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extLst>
                  <a:ext uri="{0D108BD9-81ED-4DB2-BD59-A6C34878D82A}">
                    <a16:rowId xmlns:a16="http://schemas.microsoft.com/office/drawing/2014/main" val="4211342658"/>
                  </a:ext>
                </a:extLst>
              </a:tr>
              <a:tr h="2829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家長中度身心障礙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extLst>
                  <a:ext uri="{0D108BD9-81ED-4DB2-BD59-A6C34878D82A}">
                    <a16:rowId xmlns:a16="http://schemas.microsoft.com/office/drawing/2014/main" val="1034390253"/>
                  </a:ext>
                </a:extLst>
              </a:tr>
              <a:tr h="2829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16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家長輕度身心障礙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  <a:endParaRPr lang="zh-TW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extLst>
                  <a:ext uri="{0D108BD9-81ED-4DB2-BD59-A6C34878D82A}">
                    <a16:rowId xmlns:a16="http://schemas.microsoft.com/office/drawing/2014/main" val="3019226948"/>
                  </a:ext>
                </a:extLst>
              </a:tr>
              <a:tr h="28294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人數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674</a:t>
                      </a:r>
                      <a:endParaRPr lang="en-US" altLang="zh-TW" sz="1600" b="0" i="0" u="none" strike="noStrike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74%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7379" marR="7379" marT="7379" marB="0" anchor="ctr"/>
                </a:tc>
                <a:extLst>
                  <a:ext uri="{0D108BD9-81ED-4DB2-BD59-A6C34878D82A}">
                    <a16:rowId xmlns:a16="http://schemas.microsoft.com/office/drawing/2014/main" val="12039646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640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多面向">
  <a:themeElements>
    <a:clrScheme name="多面向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多面向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多面向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</TotalTime>
  <Words>840</Words>
  <Application>Microsoft Office PowerPoint</Application>
  <PresentationFormat>寬螢幕</PresentationFormat>
  <Paragraphs>548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10" baseType="lpstr">
      <vt:lpstr>微軟正黑體</vt:lpstr>
      <vt:lpstr>新細明體</vt:lpstr>
      <vt:lpstr>Arial</vt:lpstr>
      <vt:lpstr>Trebuchet MS</vt:lpstr>
      <vt:lpstr>Wingdings 3</vt:lpstr>
      <vt:lpstr>多面向</vt:lpstr>
      <vt:lpstr>期末校務會議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期末校務會議</dc:title>
  <dc:creator>admin</dc:creator>
  <cp:lastModifiedBy>admin</cp:lastModifiedBy>
  <cp:revision>10</cp:revision>
  <cp:lastPrinted>2022-06-28T09:19:31Z</cp:lastPrinted>
  <dcterms:created xsi:type="dcterms:W3CDTF">2022-06-28T08:53:42Z</dcterms:created>
  <dcterms:modified xsi:type="dcterms:W3CDTF">2022-06-28T09:21:50Z</dcterms:modified>
</cp:coreProperties>
</file>