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8" r:id="rId1"/>
  </p:sldMasterIdLst>
  <p:notesMasterIdLst>
    <p:notesMasterId r:id="rId13"/>
  </p:notesMasterIdLst>
  <p:sldIdLst>
    <p:sldId id="256" r:id="rId2"/>
    <p:sldId id="279" r:id="rId3"/>
    <p:sldId id="280" r:id="rId4"/>
    <p:sldId id="282" r:id="rId5"/>
    <p:sldId id="283" r:id="rId6"/>
    <p:sldId id="284" r:id="rId7"/>
    <p:sldId id="276" r:id="rId8"/>
    <p:sldId id="277" r:id="rId9"/>
    <p:sldId id="275" r:id="rId10"/>
    <p:sldId id="281" r:id="rId11"/>
    <p:sldId id="271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CC"/>
    <a:srgbClr val="6600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8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E2059-FFA6-45D7-9B04-9CD3C3D2466F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B52C7-38A2-4ECF-AFCB-E0C80642368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986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標題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6" name="日期版面配置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7" name="內容版面配置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9" name="日期版面配置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標題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標題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5" name="文字版面配置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8" name="內容版面配置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標題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24" name="頁尾版面配置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29" name="頁尾版面配置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圖片版面配置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1" name="日期版面配置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5424F8-44F3-4102-9DE3-9B6D75D99AF3}" type="datetimeFigureOut">
              <a:rPr lang="zh-TW" altLang="en-US" smtClean="0"/>
              <a:pPr/>
              <a:t>2022/6/21</a:t>
            </a:fld>
            <a:endParaRPr lang="zh-TW" altLang="en-US"/>
          </a:p>
        </p:txBody>
      </p:sp>
      <p:sp>
        <p:nvSpPr>
          <p:cNvPr id="28" name="頁尾版面配置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" name="標題版面配置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500034" y="428604"/>
            <a:ext cx="8143932" cy="36779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en-US" altLang="zh-TW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</a:t>
            </a: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學年度第</a:t>
            </a:r>
            <a:r>
              <a:rPr lang="en-US" altLang="zh-TW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學期</a:t>
            </a:r>
            <a:endParaRPr lang="en-US" altLang="zh-TW" sz="4800" spc="6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1200"/>
              </a:spcBef>
            </a:pP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期末校務會議</a:t>
            </a:r>
            <a:endParaRPr lang="en-US" altLang="zh-TW" sz="4800" spc="6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5400"/>
              </a:spcBef>
              <a:spcAft>
                <a:spcPts val="1200"/>
              </a:spcAft>
            </a:pPr>
            <a:r>
              <a:rPr lang="zh-TW" altLang="en-US" sz="7200" spc="600" dirty="0" smtClean="0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學</a:t>
            </a:r>
            <a:r>
              <a:rPr lang="zh-TW" altLang="en-US" sz="7200" spc="600" dirty="0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務處報告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1285853" y="4429132"/>
            <a:ext cx="55451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en-US" altLang="zh-TW" sz="4400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 報告人：朱怡貞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 </a:t>
            </a:r>
            <a:endParaRPr lang="zh-TW" altLang="en-US" sz="4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611560" y="1102933"/>
            <a:ext cx="799288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marL="0" lvl="1"/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案由四：訂定本校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性別平等教育實施規定</a:t>
            </a:r>
            <a:endParaRPr lang="en-US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1"/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1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案由五：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修訂本校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性別平等教育委員會設置要點</a:t>
            </a:r>
            <a:endParaRPr lang="en-US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案由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六：修訂本校學生獎懲實施要點</a:t>
            </a:r>
          </a:p>
          <a:p>
            <a:pPr marL="272700" lvl="1"/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039964" y="507831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提案討論</a:t>
            </a:r>
            <a:endParaRPr lang="zh-TW" altLang="en-US" sz="60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20332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2195736" y="4005063"/>
            <a:ext cx="619268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88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zh-TW" altLang="en-US" sz="8800" dirty="0" smtClean="0">
                <a:solidFill>
                  <a:srgbClr val="FF0000"/>
                </a:solidFill>
                <a:latin typeface="+mj-ea"/>
                <a:ea typeface="+mj-ea"/>
              </a:rPr>
              <a:t>報 告 完 畢</a:t>
            </a:r>
            <a:endParaRPr lang="en-US" altLang="zh-TW" sz="88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endParaRPr lang="en-US" altLang="zh-TW" sz="6000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863080" y="1043289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如果無法提升學生的“程度”那就教會他應有的處事“態度”</a:t>
            </a:r>
            <a:endParaRPr lang="en-US" altLang="zh-TW" sz="48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48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800" dirty="0">
                <a:latin typeface="標楷體" pitchFamily="65" charset="-120"/>
                <a:ea typeface="標楷體" pitchFamily="65" charset="-120"/>
              </a:rPr>
              <a:t>大家一起來，你我都是學務一份子。</a:t>
            </a:r>
            <a:br>
              <a:rPr lang="zh-TW" altLang="en-US" sz="4800" dirty="0">
                <a:latin typeface="標楷體" pitchFamily="65" charset="-120"/>
                <a:ea typeface="標楷體" pitchFamily="65" charset="-120"/>
              </a:rPr>
            </a:br>
            <a:endParaRPr lang="zh-TW" altLang="en-US" sz="4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笑臉 1"/>
          <p:cNvSpPr/>
          <p:nvPr/>
        </p:nvSpPr>
        <p:spPr>
          <a:xfrm>
            <a:off x="189856" y="1196752"/>
            <a:ext cx="673224" cy="69385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笑臉 4"/>
          <p:cNvSpPr/>
          <p:nvPr/>
        </p:nvSpPr>
        <p:spPr>
          <a:xfrm>
            <a:off x="218303" y="3386447"/>
            <a:ext cx="673224" cy="693857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23528" y="260648"/>
            <a:ext cx="87484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感謝</a:t>
            </a:r>
            <a:endParaRPr lang="en-US" altLang="zh-TW" sz="44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1" dirty="0" smtClean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一、活動</a:t>
            </a:r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本學期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因新冠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肺炎疫情狀況起起伏伏，學生也陷入停課、復課的輪迴中。大型活動舉辦讓人心驚膽跳。所幸校慶運動會、畢業典禮在大家的幫忙下，順利完成。</a:t>
            </a:r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1" dirty="0" smtClean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二、防疫</a:t>
            </a:r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令人頭痛的</a:t>
            </a:r>
            <a:r>
              <a:rPr lang="zh-TW" altLang="zh-TW" sz="2800" dirty="0">
                <a:latin typeface="標楷體" pitchFamily="65" charset="-120"/>
                <a:ea typeface="標楷體" pitchFamily="65" charset="-120"/>
              </a:rPr>
              <a:t>新冠病毒疫</a:t>
            </a:r>
            <a:r>
              <a:rPr lang="zh-TW" altLang="zh-TW" sz="2800" dirty="0" smtClean="0">
                <a:latin typeface="標楷體" pitchFamily="65" charset="-120"/>
                <a:ea typeface="標楷體" pitchFamily="65" charset="-120"/>
              </a:rPr>
              <a:t>情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zh-TW" sz="2800" dirty="0" smtClean="0">
                <a:latin typeface="標楷體" pitchFamily="65" charset="-120"/>
                <a:ea typeface="標楷體" pitchFamily="65" charset="-120"/>
              </a:rPr>
              <a:t>經過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好幾年，依然再折磨著我們！隨著疫情不斷修正的防疫政策，讓學務處、健康中心的工作量大增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。</a:t>
            </a:r>
            <a:r>
              <a:rPr lang="zh-TW" altLang="zh-TW" sz="2800" dirty="0" smtClean="0">
                <a:latin typeface="標楷體" pitchFamily="65" charset="-120"/>
                <a:ea typeface="標楷體" pitchFamily="65" charset="-120"/>
              </a:rPr>
              <a:t>感謝</a:t>
            </a:r>
            <a:r>
              <a:rPr lang="zh-TW" altLang="zh-TW" sz="2800" dirty="0">
                <a:latin typeface="標楷體" pitchFamily="65" charset="-120"/>
                <a:ea typeface="標楷體" pitchFamily="65" charset="-120"/>
              </a:rPr>
              <a:t>全</a:t>
            </a:r>
            <a:r>
              <a:rPr lang="zh-TW" altLang="zh-TW" sz="2800" dirty="0" smtClean="0">
                <a:latin typeface="標楷體" pitchFamily="65" charset="-120"/>
                <a:ea typeface="標楷體" pitchFamily="65" charset="-120"/>
              </a:rPr>
              <a:t>校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老</a:t>
            </a:r>
            <a:r>
              <a:rPr lang="zh-TW" altLang="zh-TW" sz="2800" dirty="0" smtClean="0">
                <a:latin typeface="標楷體" pitchFamily="65" charset="-120"/>
                <a:ea typeface="標楷體" pitchFamily="65" charset="-120"/>
              </a:rPr>
              <a:t>師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們都能跟行政端密切配合，通報學生狀況。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願在此艱困的時候，大家都能各自安好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！平安健康！</a:t>
            </a:r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22938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556792"/>
            <a:ext cx="777686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200" dirty="0" smtClean="0"/>
              <a:t>1.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調高團膳費用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本校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團膳費用已多年未調整，近來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各項物價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飛漲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，廠商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符成本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無投標意願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故本校團膳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會議決議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下學年度調高團膳費用。經查訪各校之金額後，擬調高至</a:t>
            </a:r>
            <a:r>
              <a:rPr lang="en-US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50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987824" y="54868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業務報告</a:t>
            </a:r>
            <a:endParaRPr lang="zh-TW" altLang="en-US" sz="40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2158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6681" y="404664"/>
            <a:ext cx="80648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修正學生在校作息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規定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◆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集合升旗時間改於週三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50-8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◆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學生應於第一節上課前到逹指定上課</a:t>
            </a:r>
            <a:r>
              <a:rPr lang="zh-TW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位置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◆</a:t>
            </a:r>
            <a:r>
              <a:rPr lang="zh-TW" altLang="en-US" sz="2400" dirty="0"/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法規</a:t>
            </a:r>
            <a:r>
              <a:rPr lang="zh-TW" altLang="en-US" sz="2400" dirty="0" smtClean="0"/>
              <a:t>：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於非學習節數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之參與狀況，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不得列入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出缺席紀錄。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但得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視其情節，採取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適當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且合乎比例原則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之輔導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或管教措施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。前項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管教措施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運用正向管教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措施為主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，並得運用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其他一般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管教措施，惟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僅限於</a:t>
            </a:r>
            <a:r>
              <a:rPr lang="zh-TW" altLang="en-US" sz="2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口頭糾正、</a:t>
            </a:r>
            <a:r>
              <a:rPr lang="zh-TW" altLang="en-US" sz="2000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列入日常生活</a:t>
            </a:r>
            <a:r>
              <a:rPr lang="zh-TW" altLang="en-US" sz="2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表現紀錄</a:t>
            </a:r>
            <a:r>
              <a:rPr lang="zh-TW" altLang="en-US" sz="2000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、通知</a:t>
            </a:r>
            <a:r>
              <a:rPr lang="zh-TW" altLang="en-US" sz="2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監護權人協請</a:t>
            </a:r>
            <a:r>
              <a:rPr lang="zh-TW" altLang="en-US" sz="2000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處理</a:t>
            </a:r>
            <a:r>
              <a:rPr lang="zh-TW" altLang="en-US" sz="2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、書面自省或</a:t>
            </a:r>
            <a:r>
              <a:rPr lang="zh-TW" altLang="en-US" sz="2000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靜坐反省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endParaRPr lang="en-US" altLang="zh-TW" sz="2400" dirty="0" smtClean="0"/>
          </a:p>
          <a:p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校門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口遲到登記於第一節上課鐘響後施行，相關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紀錄生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輔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組於每週五統計後給導師，請導師同仁依上述之管教措施進行輔導管教。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032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693657" y="116632"/>
            <a:ext cx="76328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6/30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休業式行程表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 smtClean="0"/>
              <a:t>.</a:t>
            </a:r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654741"/>
              </p:ext>
            </p:extLst>
          </p:nvPr>
        </p:nvGraphicFramePr>
        <p:xfrm>
          <a:off x="539552" y="705618"/>
          <a:ext cx="8280920" cy="6088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191"/>
                <a:gridCol w="1551890"/>
                <a:gridCol w="3541596"/>
                <a:gridCol w="2611243"/>
              </a:tblGrid>
              <a:tr h="398138"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</a:rPr>
                        <a:t>時間</a:t>
                      </a:r>
                      <a:endParaRPr lang="zh-TW" sz="9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內   容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流   程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</a:rPr>
                        <a:t>分責單位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</a:tr>
              <a:tr h="893792"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09:00</a:t>
                      </a:r>
                      <a:endParaRPr lang="zh-TW" sz="9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∣</a:t>
                      </a:r>
                      <a:endParaRPr lang="zh-TW" sz="900" kern="100">
                        <a:effectLst/>
                      </a:endParaRPr>
                    </a:p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10:00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</a:rPr>
                        <a:t>全校大掃除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</a:rPr>
                        <a:t>下課鐘響請立即進行打掃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</a:rPr>
                        <a:t>各班導師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</a:tr>
              <a:tr h="1430067"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10:00</a:t>
                      </a:r>
                      <a:endParaRPr lang="zh-TW" sz="9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∣</a:t>
                      </a:r>
                      <a:endParaRPr lang="zh-TW" sz="900" kern="100">
                        <a:effectLst/>
                      </a:endParaRPr>
                    </a:p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 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1.導師叮嚀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2.公物檢查與核對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3.教室清空稽查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4.離校程序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1.導師協助檢查班級教室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2.總務處人員核對全校各班公物保管事宜</a:t>
                      </a:r>
                      <a:r>
                        <a:rPr lang="en-US" sz="1200" u="sng" kern="100" dirty="0">
                          <a:effectLst/>
                        </a:rPr>
                        <a:t>3.※10:00—10:40學務人員檢查,學生於教室走廊等待,檢查完成後,,歸還掃具,教室上鎖,學生前往陽光球場,才可蓋衛生組離校章。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4.班長辦理離校程序單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1.各班導師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2.總務處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3.學務處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    </a:t>
                      </a:r>
                      <a:r>
                        <a:rPr lang="zh-TW" sz="1200" kern="100" dirty="0">
                          <a:effectLst/>
                        </a:rPr>
                        <a:t>掃具歸還地點：桌球室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4.各分責單位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</a:tr>
              <a:tr h="893792"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10:40</a:t>
                      </a:r>
                      <a:endParaRPr lang="zh-TW" sz="9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∣</a:t>
                      </a:r>
                      <a:endParaRPr lang="zh-TW" sz="900" kern="100">
                        <a:effectLst/>
                      </a:endParaRPr>
                    </a:p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11:00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主持人</a:t>
                      </a:r>
                      <a:r>
                        <a:rPr lang="zh-TW" sz="1200" kern="100">
                          <a:effectLst/>
                        </a:rPr>
                        <a:t>：</a:t>
                      </a:r>
                      <a:r>
                        <a:rPr lang="en-US" sz="1200" kern="100">
                          <a:effectLst/>
                        </a:rPr>
                        <a:t>教官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各班陸續到陽光球場集合就位。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10:50就位完畢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</a:rPr>
                        <a:t>教官室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</a:tr>
              <a:tr h="893792"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11:00</a:t>
                      </a:r>
                      <a:endParaRPr lang="zh-TW" sz="9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∣</a:t>
                      </a:r>
                      <a:endParaRPr lang="zh-TW" sz="900" kern="100">
                        <a:effectLst/>
                      </a:endParaRPr>
                    </a:p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11:05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休業典禮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主持人：校長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休業典禮開始</a:t>
                      </a:r>
                      <a:r>
                        <a:rPr lang="en-US" sz="1200" kern="100">
                          <a:effectLst/>
                        </a:rPr>
                        <a:t>  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主席致詞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 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</a:tr>
              <a:tr h="911809"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11:06</a:t>
                      </a:r>
                      <a:endParaRPr lang="zh-TW" sz="9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∣</a:t>
                      </a:r>
                      <a:endParaRPr lang="zh-TW" sz="900" kern="100">
                        <a:effectLst/>
                      </a:endParaRPr>
                    </a:p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11:30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各處室報告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</a:t>
                      </a:r>
                      <a:r>
                        <a:rPr lang="zh-TW" sz="1200" kern="100">
                          <a:effectLst/>
                        </a:rPr>
                        <a:t>分發暑假作業及行事曆、暑假注意事項安排（重點提示）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</a:t>
                      </a:r>
                      <a:r>
                        <a:rPr lang="zh-TW" sz="1200" kern="100">
                          <a:effectLst/>
                        </a:rPr>
                        <a:t>暑假活動安全注意事項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1.</a:t>
                      </a:r>
                      <a:r>
                        <a:rPr lang="zh-TW" sz="1200" kern="100" dirty="0">
                          <a:effectLst/>
                        </a:rPr>
                        <a:t>教務處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</a:t>
                      </a:r>
                      <a:r>
                        <a:rPr lang="zh-TW" sz="1200" kern="100" dirty="0">
                          <a:effectLst/>
                        </a:rPr>
                        <a:t>教官室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  </a:t>
                      </a:r>
                      <a:r>
                        <a:rPr lang="zh-TW" sz="1200" kern="100" dirty="0">
                          <a:effectLst/>
                        </a:rPr>
                        <a:t>生輔組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3.</a:t>
                      </a:r>
                      <a:r>
                        <a:rPr lang="zh-TW" sz="1200" kern="100" dirty="0">
                          <a:effectLst/>
                        </a:rPr>
                        <a:t>各班導師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</a:tr>
              <a:tr h="664157">
                <a:tc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11:30</a:t>
                      </a:r>
                      <a:endParaRPr lang="zh-TW" sz="9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 anchor="ctr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1.</a:t>
                      </a:r>
                      <a:r>
                        <a:rPr lang="zh-TW" sz="1200" kern="100" dirty="0">
                          <a:effectLst/>
                        </a:rPr>
                        <a:t>放學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</a:t>
                      </a:r>
                      <a:r>
                        <a:rPr lang="zh-TW" sz="1200" kern="100" dirty="0">
                          <a:effectLst/>
                        </a:rPr>
                        <a:t>未完成打掃班級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</a:endParaRP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全班留下繼續打掃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1.</a:t>
                      </a:r>
                      <a:r>
                        <a:rPr lang="zh-TW" sz="1200" kern="100" dirty="0">
                          <a:effectLst/>
                        </a:rPr>
                        <a:t>教官室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</a:t>
                      </a:r>
                      <a:r>
                        <a:rPr lang="zh-TW" sz="1200" kern="100" dirty="0">
                          <a:effectLst/>
                        </a:rPr>
                        <a:t>衛生組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3.</a:t>
                      </a:r>
                      <a:r>
                        <a:rPr lang="zh-TW" sz="1200" kern="100" dirty="0">
                          <a:effectLst/>
                        </a:rPr>
                        <a:t>各班導師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49096" marR="4909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47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733768" y="1124744"/>
            <a:ext cx="82307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日下午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13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30-17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00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辦理性平研習，請全校教職員工參加。如有請假需求，請依人事室公告辦理。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5495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95536" y="692696"/>
            <a:ext cx="856895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3200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zh-TW" sz="32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性平業務宣導</a:t>
            </a:r>
            <a:r>
              <a:rPr lang="zh-TW" altLang="zh-TW" sz="3200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endParaRPr lang="en-US" altLang="zh-TW" sz="3200" dirty="0" smtClean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通報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保密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做記錄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通報原則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只要疑似，可能是八卦都算，不需要徵得疑似被害人及疑似加害人同意。從校內第一人知悉起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24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小時內通報。逾時通報將面臨</a:t>
            </a:r>
            <a:r>
              <a:rPr lang="zh-TW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六千到三萬元罰款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兒少法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及</a:t>
            </a:r>
            <a:r>
              <a:rPr lang="zh-TW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三萬以上十五萬以下罰款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性平法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6267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95536" y="1052736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避免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洩密，只能與知悉的人討論，如性平委員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zh-TW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惟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性平事件和霸凌事件，調查權在委員會手上，嚴禁自行盤問調查，老師只要把所聽所聞記錄下來，沒有調查權，不要涉及太多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性騷擾的核心在「</a:t>
            </a:r>
            <a:r>
              <a:rPr lang="zh-TW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尊重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」，著重於被害人的感受及所受影響，即使沒有性騷擾的意圖，亦可能成立，避免以自認幽默炒熱氣氛，使用具「性意味」的措辭。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729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3039964" y="507831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提案討論</a:t>
            </a:r>
            <a:endParaRPr lang="zh-TW" altLang="en-US" sz="60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27584" y="1523494"/>
            <a:ext cx="799288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marL="272700" lvl="1"/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案由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在校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作息時間規定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案由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修訂本校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請假規則</a:t>
            </a:r>
            <a:endParaRPr lang="en-US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案由三：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修訂本校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校園性侵害性騷擾或性霸凌防治規定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60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旅程">
  <a:themeElements>
    <a:clrScheme name="旅程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旅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旅程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14573</TotalTime>
  <Words>833</Words>
  <Application>Microsoft Office PowerPoint</Application>
  <PresentationFormat>如螢幕大小 (4:3)</PresentationFormat>
  <Paragraphs>121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旅程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</dc:creator>
  <cp:lastModifiedBy>username</cp:lastModifiedBy>
  <cp:revision>87</cp:revision>
  <dcterms:created xsi:type="dcterms:W3CDTF">2014-08-10T07:03:23Z</dcterms:created>
  <dcterms:modified xsi:type="dcterms:W3CDTF">2022-06-21T07:38:01Z</dcterms:modified>
</cp:coreProperties>
</file>