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4" r:id="rId6"/>
    <p:sldId id="274" r:id="rId7"/>
    <p:sldId id="260" r:id="rId8"/>
    <p:sldId id="263" r:id="rId9"/>
    <p:sldId id="261" r:id="rId10"/>
    <p:sldId id="262" r:id="rId11"/>
    <p:sldId id="265" r:id="rId12"/>
    <p:sldId id="266" r:id="rId13"/>
    <p:sldId id="273" r:id="rId14"/>
    <p:sldId id="267" r:id="rId15"/>
    <p:sldId id="268" r:id="rId16"/>
    <p:sldId id="269" r:id="rId17"/>
    <p:sldId id="270" r:id="rId18"/>
    <p:sldId id="271" r:id="rId19"/>
    <p:sldId id="272" r:id="rId20"/>
    <p:sldId id="275" r:id="rId21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1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0D41-838B-457F-90EC-5A5208DE3629}" type="datetimeFigureOut">
              <a:rPr lang="zh-TW" altLang="en-US" smtClean="0"/>
              <a:t>2022/6/27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14772-64E3-49E2-84AB-3FD8F9F80CA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0D41-838B-457F-90EC-5A5208DE3629}" type="datetimeFigureOut">
              <a:rPr lang="zh-TW" altLang="en-US" smtClean="0"/>
              <a:t>2022/6/27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14772-64E3-49E2-84AB-3FD8F9F80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0D41-838B-457F-90EC-5A5208DE3629}" type="datetimeFigureOut">
              <a:rPr lang="zh-TW" altLang="en-US" smtClean="0"/>
              <a:t>2022/6/27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14772-64E3-49E2-84AB-3FD8F9F80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0D41-838B-457F-90EC-5A5208DE3629}" type="datetimeFigureOut">
              <a:rPr lang="zh-TW" altLang="en-US" smtClean="0"/>
              <a:t>2022/6/27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14772-64E3-49E2-84AB-3FD8F9F80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0D41-838B-457F-90EC-5A5208DE3629}" type="datetimeFigureOut">
              <a:rPr lang="zh-TW" altLang="en-US" smtClean="0"/>
              <a:t>2022/6/27</a:t>
            </a:fld>
            <a:endParaRPr lang="zh-TW" alt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14772-64E3-49E2-84AB-3FD8F9F80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0D41-838B-457F-90EC-5A5208DE3629}" type="datetimeFigureOut">
              <a:rPr lang="zh-TW" altLang="en-US" smtClean="0"/>
              <a:t>2022/6/27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14772-64E3-49E2-84AB-3FD8F9F80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0D41-838B-457F-90EC-5A5208DE3629}" type="datetimeFigureOut">
              <a:rPr lang="zh-TW" altLang="en-US" smtClean="0"/>
              <a:t>2022/6/27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14772-64E3-49E2-84AB-3FD8F9F80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0D41-838B-457F-90EC-5A5208DE3629}" type="datetimeFigureOut">
              <a:rPr lang="zh-TW" altLang="en-US" smtClean="0"/>
              <a:t>2022/6/27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14772-64E3-49E2-84AB-3FD8F9F80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0D41-838B-457F-90EC-5A5208DE3629}" type="datetimeFigureOut">
              <a:rPr lang="zh-TW" altLang="en-US" smtClean="0"/>
              <a:t>2022/6/27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14772-64E3-49E2-84AB-3FD8F9F80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0D41-838B-457F-90EC-5A5208DE3629}" type="datetimeFigureOut">
              <a:rPr lang="zh-TW" altLang="en-US" smtClean="0"/>
              <a:t>2022/6/27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14772-64E3-49E2-84AB-3FD8F9F80CA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0D41-838B-457F-90EC-5A5208DE3629}" type="datetimeFigureOut">
              <a:rPr lang="zh-TW" altLang="en-US" smtClean="0"/>
              <a:t>2022/6/27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14772-64E3-49E2-84AB-3FD8F9F80CA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0750D41-838B-457F-90EC-5A5208DE3629}" type="datetimeFigureOut">
              <a:rPr lang="zh-TW" altLang="en-US" smtClean="0"/>
              <a:t>2022/6/27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B314772-64E3-49E2-84AB-3FD8F9F80CA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教務處報告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110</a:t>
            </a:r>
            <a:r>
              <a:rPr lang="zh-TW" altLang="en-US" dirty="0" smtClean="0"/>
              <a:t>學年度期末校務會議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46236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6000" dirty="0" smtClean="0"/>
              <a:t>110</a:t>
            </a:r>
            <a:r>
              <a:rPr lang="zh-TW" altLang="en-US" sz="6000" dirty="0" smtClean="0"/>
              <a:t>暑假行事曆提醒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b="1" dirty="0" smtClean="0">
                <a:solidFill>
                  <a:srgbClr val="FFFF00"/>
                </a:solidFill>
              </a:rPr>
              <a:t>免試入學新生報到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en-US" altLang="zh-TW" sz="3600" dirty="0" smtClean="0"/>
              <a:t>7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21</a:t>
            </a:r>
            <a:r>
              <a:rPr lang="zh-TW" altLang="en-US" sz="3600" dirty="0" smtClean="0"/>
              <a:t>日</a:t>
            </a:r>
            <a:endParaRPr lang="en-US" altLang="zh-TW" sz="3600" dirty="0" smtClean="0"/>
          </a:p>
          <a:p>
            <a:r>
              <a:rPr lang="zh-TW" altLang="en-US" sz="3600" b="1" dirty="0" smtClean="0">
                <a:solidFill>
                  <a:srgbClr val="FFFF00"/>
                </a:solidFill>
              </a:rPr>
              <a:t>新生學習扶助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en-US" altLang="zh-TW" sz="3600" dirty="0" smtClean="0"/>
              <a:t>8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17-19</a:t>
            </a:r>
            <a:r>
              <a:rPr lang="zh-TW" altLang="en-US" sz="3600" dirty="0" smtClean="0"/>
              <a:t>日</a:t>
            </a:r>
            <a:endParaRPr lang="en-US" altLang="zh-TW" sz="3600" dirty="0" smtClean="0"/>
          </a:p>
          <a:p>
            <a:r>
              <a:rPr lang="zh-TW" altLang="en-US" sz="3600" b="1" dirty="0" smtClean="0">
                <a:solidFill>
                  <a:srgbClr val="FFFF00"/>
                </a:solidFill>
              </a:rPr>
              <a:t>新生始業輔導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en-US" altLang="zh-TW" sz="3600" dirty="0" smtClean="0"/>
              <a:t>8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23-24</a:t>
            </a:r>
            <a:r>
              <a:rPr lang="zh-TW" altLang="en-US" sz="3600" dirty="0" smtClean="0"/>
              <a:t>日</a:t>
            </a:r>
            <a:endParaRPr lang="en-US" altLang="zh-TW" sz="3600" dirty="0" smtClean="0"/>
          </a:p>
        </p:txBody>
      </p:sp>
    </p:spTree>
    <p:extLst>
      <p:ext uri="{BB962C8B-B14F-4D97-AF65-F5344CB8AC3E}">
        <p14:creationId xmlns:p14="http://schemas.microsoft.com/office/powerpoint/2010/main" val="13709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6000" dirty="0" smtClean="0"/>
              <a:t>110</a:t>
            </a:r>
            <a:r>
              <a:rPr lang="zh-TW" altLang="en-US" sz="6000" dirty="0" smtClean="0"/>
              <a:t>暑假行事曆提醒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b="1" dirty="0" smtClean="0">
                <a:solidFill>
                  <a:srgbClr val="FFFF00"/>
                </a:solidFill>
              </a:rPr>
              <a:t>返校日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en-US" altLang="zh-TW" sz="3600" dirty="0"/>
              <a:t>8</a:t>
            </a:r>
            <a:r>
              <a:rPr lang="zh-TW" altLang="en-US" sz="3600" dirty="0"/>
              <a:t>月</a:t>
            </a:r>
            <a:r>
              <a:rPr lang="en-US" altLang="zh-TW" sz="3600" dirty="0"/>
              <a:t>24</a:t>
            </a:r>
            <a:r>
              <a:rPr lang="zh-TW" altLang="en-US" sz="3600" dirty="0"/>
              <a:t>日</a:t>
            </a:r>
            <a:endParaRPr lang="en-US" altLang="zh-TW" sz="3600" dirty="0"/>
          </a:p>
          <a:p>
            <a:r>
              <a:rPr lang="zh-TW" altLang="en-US" sz="3600" b="1" dirty="0" smtClean="0">
                <a:solidFill>
                  <a:srgbClr val="FFFF00"/>
                </a:solidFill>
              </a:rPr>
              <a:t>開學日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en-US" altLang="zh-TW" sz="3600" dirty="0" smtClean="0"/>
              <a:t>8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26</a:t>
            </a:r>
            <a:r>
              <a:rPr lang="zh-TW" altLang="en-US" sz="3600" dirty="0" smtClean="0"/>
              <a:t>日</a:t>
            </a:r>
            <a:endParaRPr lang="en-US" altLang="zh-TW" sz="3600" dirty="0" smtClean="0"/>
          </a:p>
        </p:txBody>
      </p:sp>
    </p:spTree>
    <p:extLst>
      <p:ext uri="{BB962C8B-B14F-4D97-AF65-F5344CB8AC3E}">
        <p14:creationId xmlns:p14="http://schemas.microsoft.com/office/powerpoint/2010/main" val="554569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000" dirty="0" smtClean="0"/>
              <a:t>教師備課日研習規劃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b="1" dirty="0">
                <a:solidFill>
                  <a:srgbClr val="FFFF00"/>
                </a:solidFill>
              </a:rPr>
              <a:t>數位精進計畫研習</a:t>
            </a:r>
          </a:p>
          <a:p>
            <a:r>
              <a:rPr lang="zh-TW" altLang="en-US" sz="3600" b="1" dirty="0" smtClean="0">
                <a:solidFill>
                  <a:srgbClr val="FFFF00"/>
                </a:solidFill>
              </a:rPr>
              <a:t>數位工作坊</a:t>
            </a:r>
            <a:r>
              <a:rPr lang="en-US" altLang="zh-TW" sz="3600" b="1" dirty="0" smtClean="0">
                <a:solidFill>
                  <a:srgbClr val="FFFF00"/>
                </a:solidFill>
              </a:rPr>
              <a:t>A1</a:t>
            </a:r>
            <a:r>
              <a:rPr lang="zh-TW" altLang="en-US" sz="3600" b="1" dirty="0" smtClean="0">
                <a:solidFill>
                  <a:srgbClr val="FFFF00"/>
                </a:solidFill>
              </a:rPr>
              <a:t>科技輔助自主學習概論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zh-TW" altLang="en-US" sz="3600" dirty="0"/>
              <a:t>研習日期</a:t>
            </a:r>
            <a:r>
              <a:rPr lang="zh-TW" altLang="en-US" sz="3600" dirty="0" smtClean="0"/>
              <a:t>：</a:t>
            </a:r>
            <a:r>
              <a:rPr lang="en-US" altLang="zh-TW" sz="3600" dirty="0" smtClean="0"/>
              <a:t>111</a:t>
            </a:r>
            <a:r>
              <a:rPr lang="zh-TW" altLang="en-US" sz="3600" dirty="0" smtClean="0"/>
              <a:t>年</a:t>
            </a:r>
            <a:r>
              <a:rPr lang="en-US" altLang="zh-TW" sz="3600" dirty="0" smtClean="0"/>
              <a:t>7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1</a:t>
            </a:r>
            <a:r>
              <a:rPr lang="zh-TW" altLang="en-US" sz="3600" dirty="0" smtClean="0"/>
              <a:t>日</a:t>
            </a:r>
            <a:endParaRPr lang="en-US" altLang="zh-TW" sz="3600" dirty="0" smtClean="0"/>
          </a:p>
          <a:p>
            <a:r>
              <a:rPr lang="zh-TW" altLang="en-US" sz="3600" dirty="0"/>
              <a:t>敬請老師上教師進修網</a:t>
            </a:r>
            <a:r>
              <a:rPr lang="zh-TW" altLang="en-US" sz="3600" dirty="0" smtClean="0"/>
              <a:t>報名：</a:t>
            </a:r>
            <a:r>
              <a:rPr lang="en-US" altLang="zh-TW" sz="3600" dirty="0" smtClean="0"/>
              <a:t>3445898</a:t>
            </a:r>
          </a:p>
          <a:p>
            <a:r>
              <a:rPr lang="en-US" altLang="zh-TW" sz="3600" dirty="0" smtClean="0">
                <a:solidFill>
                  <a:schemeClr val="tx1">
                    <a:lumMod val="85000"/>
                  </a:schemeClr>
                </a:solidFill>
              </a:rPr>
              <a:t>(</a:t>
            </a:r>
            <a:r>
              <a:rPr lang="zh-TW" altLang="en-US" sz="3600" dirty="0" smtClean="0">
                <a:solidFill>
                  <a:schemeClr val="tx1">
                    <a:lumMod val="85000"/>
                  </a:schemeClr>
                </a:solidFill>
              </a:rPr>
              <a:t>請本年度領域科</a:t>
            </a:r>
            <a:r>
              <a:rPr lang="zh-TW" altLang="en-US" sz="3600" dirty="0">
                <a:solidFill>
                  <a:schemeClr val="tx1">
                    <a:lumMod val="85000"/>
                  </a:schemeClr>
                </a:solidFill>
              </a:rPr>
              <a:t>召及科</a:t>
            </a:r>
            <a:r>
              <a:rPr lang="zh-TW" altLang="en-US" sz="3600" dirty="0" smtClean="0">
                <a:solidFill>
                  <a:schemeClr val="tx1">
                    <a:lumMod val="85000"/>
                  </a:schemeClr>
                </a:solidFill>
              </a:rPr>
              <a:t>主任務必報名</a:t>
            </a:r>
            <a:r>
              <a:rPr lang="en-US" altLang="zh-TW" sz="3600" dirty="0" smtClean="0">
                <a:solidFill>
                  <a:schemeClr val="tx1">
                    <a:lumMod val="85000"/>
                  </a:schemeClr>
                </a:solidFill>
              </a:rPr>
              <a:t>)</a:t>
            </a:r>
            <a:endParaRPr lang="en-US" altLang="zh-TW" sz="3600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346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000" dirty="0" smtClean="0"/>
              <a:t>教師備課日研習規劃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sz="3600" b="1" dirty="0" smtClean="0">
                <a:solidFill>
                  <a:srgbClr val="FFFF00"/>
                </a:solidFill>
              </a:rPr>
              <a:t>數位</a:t>
            </a:r>
            <a:r>
              <a:rPr lang="zh-TW" altLang="en-US" sz="3600" b="1" dirty="0">
                <a:solidFill>
                  <a:srgbClr val="FFFF00"/>
                </a:solidFill>
              </a:rPr>
              <a:t>工作坊</a:t>
            </a:r>
            <a:r>
              <a:rPr lang="en-US" altLang="zh-TW" sz="3600" b="1" dirty="0" smtClean="0">
                <a:solidFill>
                  <a:srgbClr val="FFFF00"/>
                </a:solidFill>
              </a:rPr>
              <a:t>A2</a:t>
            </a:r>
            <a:r>
              <a:rPr lang="zh-TW" altLang="en-US" sz="3600" b="1" dirty="0" smtClean="0">
                <a:solidFill>
                  <a:srgbClr val="FFFF00"/>
                </a:solidFill>
              </a:rPr>
              <a:t>數位學習平台實務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zh-TW" altLang="en-US" sz="3600" dirty="0">
                <a:solidFill>
                  <a:schemeClr val="tx1">
                    <a:lumMod val="85000"/>
                  </a:schemeClr>
                </a:solidFill>
              </a:rPr>
              <a:t>規劃</a:t>
            </a:r>
            <a:r>
              <a:rPr lang="zh-TW" altLang="en-US" sz="3600" dirty="0" smtClean="0">
                <a:solidFill>
                  <a:schemeClr val="tx1">
                    <a:lumMod val="85000"/>
                  </a:schemeClr>
                </a:solidFill>
              </a:rPr>
              <a:t>每年至少</a:t>
            </a:r>
            <a:r>
              <a:rPr lang="en-US" altLang="zh-TW" sz="3600" b="1" dirty="0" smtClean="0">
                <a:solidFill>
                  <a:srgbClr val="FFFF00"/>
                </a:solidFill>
              </a:rPr>
              <a:t>30</a:t>
            </a:r>
            <a:r>
              <a:rPr lang="en-US" altLang="zh-TW" sz="3600" b="1" dirty="0">
                <a:solidFill>
                  <a:srgbClr val="FFFF00"/>
                </a:solidFill>
              </a:rPr>
              <a:t>%</a:t>
            </a:r>
            <a:r>
              <a:rPr lang="zh-TW" altLang="en-US" sz="3600" dirty="0">
                <a:solidFill>
                  <a:schemeClr val="tx1">
                    <a:lumMod val="85000"/>
                  </a:schemeClr>
                </a:solidFill>
              </a:rPr>
              <a:t>同仁參加，並於</a:t>
            </a:r>
            <a:r>
              <a:rPr lang="en-US" altLang="zh-TW" sz="3600" dirty="0" smtClean="0">
                <a:solidFill>
                  <a:schemeClr val="tx1">
                    <a:lumMod val="85000"/>
                  </a:schemeClr>
                </a:solidFill>
              </a:rPr>
              <a:t>3</a:t>
            </a:r>
            <a:r>
              <a:rPr lang="zh-TW" altLang="en-US" sz="3600" dirty="0" smtClean="0">
                <a:solidFill>
                  <a:schemeClr val="tx1">
                    <a:lumMod val="85000"/>
                  </a:schemeClr>
                </a:solidFill>
              </a:rPr>
              <a:t>年內全</a:t>
            </a:r>
            <a:r>
              <a:rPr lang="zh-TW" altLang="en-US" sz="3600" dirty="0">
                <a:solidFill>
                  <a:schemeClr val="tx1">
                    <a:lumMod val="85000"/>
                  </a:schemeClr>
                </a:solidFill>
              </a:rPr>
              <a:t>校</a:t>
            </a:r>
            <a:r>
              <a:rPr lang="zh-TW" altLang="en-US" sz="3600" dirty="0" smtClean="0">
                <a:solidFill>
                  <a:schemeClr val="tx1">
                    <a:lumMod val="85000"/>
                  </a:schemeClr>
                </a:solidFill>
              </a:rPr>
              <a:t>同仁均完成本項研習。</a:t>
            </a:r>
            <a:endParaRPr lang="en-US" altLang="zh-TW" sz="3600" dirty="0" smtClean="0">
              <a:solidFill>
                <a:schemeClr val="tx1">
                  <a:lumMod val="85000"/>
                </a:schemeClr>
              </a:solidFill>
            </a:endParaRPr>
          </a:p>
          <a:p>
            <a:r>
              <a:rPr lang="zh-TW" altLang="en-US" sz="3600" dirty="0">
                <a:solidFill>
                  <a:schemeClr val="tx1">
                    <a:lumMod val="85000"/>
                  </a:schemeClr>
                </a:solidFill>
              </a:rPr>
              <a:t>敬請各科</a:t>
            </a:r>
            <a:r>
              <a:rPr lang="en-US" altLang="zh-TW" sz="3600" dirty="0">
                <a:solidFill>
                  <a:schemeClr val="tx1">
                    <a:lumMod val="85000"/>
                  </a:schemeClr>
                </a:solidFill>
              </a:rPr>
              <a:t>(</a:t>
            </a:r>
            <a:r>
              <a:rPr lang="zh-TW" altLang="en-US" sz="3600" dirty="0">
                <a:solidFill>
                  <a:schemeClr val="tx1">
                    <a:lumMod val="85000"/>
                  </a:schemeClr>
                </a:solidFill>
              </a:rPr>
              <a:t>領域</a:t>
            </a:r>
            <a:r>
              <a:rPr lang="en-US" altLang="zh-TW" sz="3600" dirty="0">
                <a:solidFill>
                  <a:schemeClr val="tx1">
                    <a:lumMod val="85000"/>
                  </a:schemeClr>
                </a:solidFill>
              </a:rPr>
              <a:t>)</a:t>
            </a:r>
            <a:r>
              <a:rPr lang="zh-TW" altLang="en-US" sz="3600" dirty="0">
                <a:solidFill>
                  <a:schemeClr val="tx1">
                    <a:lumMod val="85000"/>
                  </a:schemeClr>
                </a:solidFill>
              </a:rPr>
              <a:t>協助安排參加研習之</a:t>
            </a:r>
            <a:r>
              <a:rPr lang="zh-TW" altLang="en-US" sz="3600" b="1" dirty="0">
                <a:solidFill>
                  <a:srgbClr val="FFFF00"/>
                </a:solidFill>
              </a:rPr>
              <a:t>順序</a:t>
            </a:r>
            <a:r>
              <a:rPr lang="zh-TW" altLang="en-US" sz="3600" dirty="0">
                <a:solidFill>
                  <a:schemeClr val="tx1">
                    <a:lumMod val="85000"/>
                  </a:schemeClr>
                </a:solidFill>
              </a:rPr>
              <a:t>，再由教務處</a:t>
            </a:r>
            <a:r>
              <a:rPr lang="zh-TW" altLang="en-US" sz="3600" dirty="0" smtClean="0">
                <a:solidFill>
                  <a:schemeClr val="tx1">
                    <a:lumMod val="85000"/>
                  </a:schemeClr>
                </a:solidFill>
              </a:rPr>
              <a:t>直</a:t>
            </a:r>
            <a:r>
              <a:rPr lang="zh-TW" altLang="en-US" sz="3600" dirty="0">
                <a:solidFill>
                  <a:schemeClr val="tx1">
                    <a:lumMod val="85000"/>
                  </a:schemeClr>
                </a:solidFill>
              </a:rPr>
              <a:t>接通知老師</a:t>
            </a:r>
            <a:r>
              <a:rPr lang="zh-TW" altLang="en-US" sz="3600" dirty="0" smtClean="0">
                <a:solidFill>
                  <a:schemeClr val="tx1">
                    <a:lumMod val="85000"/>
                  </a:schemeClr>
                </a:solidFill>
              </a:rPr>
              <a:t>參加。</a:t>
            </a:r>
            <a:endParaRPr lang="en-US" altLang="zh-TW" sz="3600" dirty="0" smtClean="0">
              <a:solidFill>
                <a:schemeClr val="tx1">
                  <a:lumMod val="85000"/>
                </a:schemeClr>
              </a:solidFill>
            </a:endParaRPr>
          </a:p>
          <a:p>
            <a:r>
              <a:rPr lang="zh-TW" altLang="en-US" sz="3600" dirty="0">
                <a:solidFill>
                  <a:schemeClr val="tx1">
                    <a:lumMod val="85000"/>
                  </a:schemeClr>
                </a:solidFill>
              </a:rPr>
              <a:t>本年度規劃</a:t>
            </a:r>
            <a:r>
              <a:rPr lang="zh-TW" altLang="en-US" sz="3600" dirty="0" smtClean="0">
                <a:solidFill>
                  <a:schemeClr val="tx1">
                    <a:lumMod val="85000"/>
                  </a:schemeClr>
                </a:solidFill>
              </a:rPr>
              <a:t>於暑假期間辦理，參加對象為本年度科召及科主任</a:t>
            </a:r>
            <a:endParaRPr lang="en-US" altLang="zh-TW" sz="3600" dirty="0" smtClean="0">
              <a:solidFill>
                <a:schemeClr val="tx1">
                  <a:lumMod val="85000"/>
                </a:schemeClr>
              </a:solidFill>
            </a:endParaRPr>
          </a:p>
          <a:p>
            <a:r>
              <a:rPr lang="zh-TW" altLang="en-US" sz="3600" dirty="0">
                <a:solidFill>
                  <a:schemeClr val="tx1">
                    <a:lumMod val="85000"/>
                  </a:schemeClr>
                </a:solidFill>
              </a:rPr>
              <a:t>研習時間：</a:t>
            </a:r>
            <a:r>
              <a:rPr lang="en-US" altLang="zh-TW" sz="3600" b="1" dirty="0">
                <a:solidFill>
                  <a:srgbClr val="FFFF00"/>
                </a:solidFill>
              </a:rPr>
              <a:t>111</a:t>
            </a:r>
            <a:r>
              <a:rPr lang="zh-TW" altLang="en-US" sz="3600" b="1" dirty="0">
                <a:solidFill>
                  <a:srgbClr val="FFFF00"/>
                </a:solidFill>
              </a:rPr>
              <a:t>年</a:t>
            </a:r>
            <a:r>
              <a:rPr lang="en-US" altLang="zh-TW" sz="3600" b="1" dirty="0">
                <a:solidFill>
                  <a:srgbClr val="FFFF00"/>
                </a:solidFill>
              </a:rPr>
              <a:t>8</a:t>
            </a:r>
            <a:r>
              <a:rPr lang="zh-TW" altLang="en-US" sz="3600" b="1" dirty="0">
                <a:solidFill>
                  <a:srgbClr val="FFFF00"/>
                </a:solidFill>
              </a:rPr>
              <a:t>月</a:t>
            </a:r>
            <a:r>
              <a:rPr lang="en-US" altLang="zh-TW" sz="3600" b="1" dirty="0">
                <a:solidFill>
                  <a:srgbClr val="FFFF00"/>
                </a:solidFill>
              </a:rPr>
              <a:t>24</a:t>
            </a:r>
            <a:r>
              <a:rPr lang="zh-TW" altLang="en-US" sz="3600" b="1" dirty="0">
                <a:solidFill>
                  <a:srgbClr val="FFFF00"/>
                </a:solidFill>
              </a:rPr>
              <a:t>日</a:t>
            </a:r>
            <a:r>
              <a:rPr lang="en-US" altLang="zh-TW" sz="3600" dirty="0">
                <a:solidFill>
                  <a:schemeClr val="tx1">
                    <a:lumMod val="85000"/>
                  </a:schemeClr>
                </a:solidFill>
              </a:rPr>
              <a:t>(</a:t>
            </a:r>
            <a:r>
              <a:rPr lang="zh-TW" altLang="en-US" sz="3600" dirty="0">
                <a:solidFill>
                  <a:schemeClr val="tx1">
                    <a:lumMod val="85000"/>
                  </a:schemeClr>
                </a:solidFill>
              </a:rPr>
              <a:t>返校日結束</a:t>
            </a:r>
            <a:r>
              <a:rPr lang="en-US" altLang="zh-TW" sz="3600" dirty="0">
                <a:solidFill>
                  <a:schemeClr val="tx1">
                    <a:lumMod val="85000"/>
                  </a:schemeClr>
                </a:solidFill>
              </a:rPr>
              <a:t>)</a:t>
            </a:r>
            <a:endParaRPr lang="en-US" altLang="zh-TW" sz="3600" dirty="0" smtClean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278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000" dirty="0" smtClean="0"/>
              <a:t>教師備課日研習規劃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92500" lnSpcReduction="10000"/>
          </a:bodyPr>
          <a:lstStyle/>
          <a:p>
            <a:r>
              <a:rPr lang="zh-TW" altLang="en-US" sz="3600" b="1" dirty="0">
                <a:solidFill>
                  <a:srgbClr val="FFFF00"/>
                </a:solidFill>
              </a:rPr>
              <a:t>數位精進計畫</a:t>
            </a:r>
            <a:r>
              <a:rPr lang="zh-TW" altLang="en-US" sz="3600" b="1" dirty="0" smtClean="0">
                <a:solidFill>
                  <a:srgbClr val="FFFF00"/>
                </a:solidFill>
              </a:rPr>
              <a:t>研習</a:t>
            </a:r>
            <a:r>
              <a:rPr lang="en-US" altLang="zh-TW" sz="3600" b="1" dirty="0" smtClean="0">
                <a:solidFill>
                  <a:srgbClr val="FFFF00"/>
                </a:solidFill>
              </a:rPr>
              <a:t>(</a:t>
            </a:r>
            <a:r>
              <a:rPr lang="zh-TW" altLang="en-US" sz="3600" b="1" dirty="0" smtClean="0">
                <a:solidFill>
                  <a:srgbClr val="FFFF00"/>
                </a:solidFill>
              </a:rPr>
              <a:t>本校公佈欄有網站連結</a:t>
            </a:r>
            <a:r>
              <a:rPr lang="en-US" altLang="zh-TW" sz="3600" b="1" dirty="0" smtClean="0">
                <a:solidFill>
                  <a:srgbClr val="FFFF00"/>
                </a:solidFill>
              </a:rPr>
              <a:t>)</a:t>
            </a:r>
            <a:endParaRPr lang="zh-TW" altLang="en-US" sz="3600" b="1" dirty="0">
              <a:solidFill>
                <a:srgbClr val="FFFF00"/>
              </a:solidFill>
            </a:endParaRPr>
          </a:p>
          <a:p>
            <a:r>
              <a:rPr lang="zh-TW" altLang="en-US" sz="3600" b="1" dirty="0" smtClean="0">
                <a:solidFill>
                  <a:srgbClr val="FFFF00"/>
                </a:solidFill>
              </a:rPr>
              <a:t>資訊素養融入教學線上研習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zh-TW" altLang="en-US" sz="3600" dirty="0"/>
              <a:t>研習日期</a:t>
            </a:r>
            <a:r>
              <a:rPr lang="zh-TW" altLang="en-US" sz="3600" dirty="0" smtClean="0"/>
              <a:t>：</a:t>
            </a:r>
            <a:r>
              <a:rPr lang="en-US" altLang="zh-TW" sz="3600" dirty="0" smtClean="0"/>
              <a:t>8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25</a:t>
            </a:r>
            <a:r>
              <a:rPr lang="zh-TW" altLang="en-US" sz="3600" dirty="0" smtClean="0"/>
              <a:t>日前自行上網研習</a:t>
            </a:r>
            <a:endParaRPr lang="en-US" altLang="zh-TW" sz="3600" dirty="0" smtClean="0"/>
          </a:p>
          <a:p>
            <a:r>
              <a:rPr lang="zh-TW" altLang="en-US" sz="3600" dirty="0"/>
              <a:t>課程專區 </a:t>
            </a:r>
            <a:r>
              <a:rPr lang="en-US" altLang="zh-TW" sz="3600" dirty="0"/>
              <a:t>-&gt; </a:t>
            </a:r>
            <a:r>
              <a:rPr lang="zh-TW" altLang="en-US" sz="3600" dirty="0"/>
              <a:t>資訊素養 中的課程中</a:t>
            </a:r>
            <a:r>
              <a:rPr lang="zh-TW" altLang="en-US" sz="3600" b="1" dirty="0">
                <a:solidFill>
                  <a:srgbClr val="FFFF00"/>
                </a:solidFill>
              </a:rPr>
              <a:t>任選</a:t>
            </a:r>
            <a:r>
              <a:rPr lang="en-US" altLang="zh-TW" sz="3600" b="1" dirty="0">
                <a:solidFill>
                  <a:srgbClr val="FFFF00"/>
                </a:solidFill>
              </a:rPr>
              <a:t>3</a:t>
            </a:r>
            <a:r>
              <a:rPr lang="zh-TW" altLang="en-US" sz="3600" b="1" dirty="0">
                <a:solidFill>
                  <a:srgbClr val="FFFF00"/>
                </a:solidFill>
              </a:rPr>
              <a:t>門課程計</a:t>
            </a:r>
            <a:r>
              <a:rPr lang="en-US" altLang="zh-TW" sz="3600" b="1" dirty="0">
                <a:solidFill>
                  <a:srgbClr val="FFFF00"/>
                </a:solidFill>
              </a:rPr>
              <a:t>3</a:t>
            </a:r>
            <a:r>
              <a:rPr lang="zh-TW" altLang="en-US" sz="3600" b="1" dirty="0">
                <a:solidFill>
                  <a:srgbClr val="FFFF00"/>
                </a:solidFill>
              </a:rPr>
              <a:t>小時</a:t>
            </a:r>
            <a:r>
              <a:rPr lang="zh-TW" altLang="en-US" sz="3600" dirty="0" smtClean="0"/>
              <a:t>。</a:t>
            </a:r>
            <a:endParaRPr lang="en-US" altLang="zh-TW" sz="3600" dirty="0" smtClean="0"/>
          </a:p>
          <a:p>
            <a:r>
              <a:rPr lang="zh-TW" altLang="en-US" sz="3600" dirty="0"/>
              <a:t>此課程需使用</a:t>
            </a:r>
            <a:r>
              <a:rPr lang="zh-TW" altLang="en-US" sz="3600" b="1" dirty="0">
                <a:solidFill>
                  <a:srgbClr val="FFFF00"/>
                </a:solidFill>
              </a:rPr>
              <a:t>教育雲帳號登入</a:t>
            </a:r>
            <a:r>
              <a:rPr lang="zh-TW" altLang="en-US" sz="3600" dirty="0"/>
              <a:t>方可使用線上</a:t>
            </a:r>
            <a:r>
              <a:rPr lang="zh-TW" altLang="en-US" sz="3600" dirty="0" smtClean="0"/>
              <a:t>課程</a:t>
            </a:r>
            <a:endParaRPr lang="en-US" altLang="zh-TW" sz="3600" dirty="0" smtClean="0"/>
          </a:p>
          <a:p>
            <a:r>
              <a:rPr lang="zh-TW" altLang="en-US" sz="3600" dirty="0"/>
              <a:t>研習完畢後</a:t>
            </a:r>
            <a:r>
              <a:rPr lang="zh-TW" altLang="en-US" sz="3600" dirty="0" smtClean="0"/>
              <a:t>請連結表單，填寫</a:t>
            </a:r>
            <a:r>
              <a:rPr lang="zh-TW" altLang="en-US" sz="3600" dirty="0"/>
              <a:t>所選課程名稱方便統計</a:t>
            </a:r>
            <a:r>
              <a:rPr lang="zh-TW" altLang="en-US" sz="3600" dirty="0" smtClean="0"/>
              <a:t>。</a:t>
            </a:r>
            <a:endParaRPr lang="en-US" altLang="zh-TW" sz="3600" dirty="0" smtClean="0"/>
          </a:p>
        </p:txBody>
      </p:sp>
    </p:spTree>
    <p:extLst>
      <p:ext uri="{BB962C8B-B14F-4D97-AF65-F5344CB8AC3E}">
        <p14:creationId xmlns:p14="http://schemas.microsoft.com/office/powerpoint/2010/main" val="1301978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en-US" sz="6000" dirty="0" smtClean="0"/>
              <a:t>教師備課日研習規劃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sz="3600" dirty="0" smtClean="0"/>
              <a:t>7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1</a:t>
            </a:r>
            <a:r>
              <a:rPr lang="zh-TW" altLang="en-US" sz="3600" dirty="0" smtClean="0"/>
              <a:t>日上午</a:t>
            </a:r>
            <a:r>
              <a:rPr lang="en-US" altLang="zh-TW" sz="3600" dirty="0" smtClean="0"/>
              <a:t>9</a:t>
            </a:r>
            <a:r>
              <a:rPr lang="zh-TW" altLang="en-US" sz="3600" dirty="0" smtClean="0"/>
              <a:t>：</a:t>
            </a:r>
            <a:r>
              <a:rPr lang="en-US" altLang="zh-TW" sz="3600" dirty="0" smtClean="0"/>
              <a:t>00~12</a:t>
            </a:r>
            <a:r>
              <a:rPr lang="zh-TW" altLang="en-US" sz="3600" dirty="0" smtClean="0"/>
              <a:t>：</a:t>
            </a:r>
            <a:r>
              <a:rPr lang="en-US" altLang="zh-TW" sz="3600" dirty="0" smtClean="0"/>
              <a:t>00</a:t>
            </a:r>
          </a:p>
          <a:p>
            <a:r>
              <a:rPr lang="zh-TW" altLang="en-US" sz="3600" b="1" dirty="0" smtClean="0">
                <a:solidFill>
                  <a:srgbClr val="FFFF00"/>
                </a:solidFill>
              </a:rPr>
              <a:t>科技輔助自主學習概論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en-US" altLang="zh-TW" sz="3600" dirty="0"/>
              <a:t>7</a:t>
            </a:r>
            <a:r>
              <a:rPr lang="zh-TW" altLang="en-US" sz="3600" dirty="0"/>
              <a:t>月</a:t>
            </a:r>
            <a:r>
              <a:rPr lang="en-US" altLang="zh-TW" sz="3600" dirty="0"/>
              <a:t>1</a:t>
            </a:r>
            <a:r>
              <a:rPr lang="zh-TW" altLang="en-US" sz="3600" dirty="0"/>
              <a:t>日</a:t>
            </a:r>
            <a:r>
              <a:rPr lang="zh-TW" altLang="en-US" sz="3600" dirty="0" smtClean="0"/>
              <a:t>下午</a:t>
            </a:r>
            <a:r>
              <a:rPr lang="en-US" altLang="zh-TW" sz="3600" dirty="0" smtClean="0"/>
              <a:t>1</a:t>
            </a:r>
            <a:r>
              <a:rPr lang="zh-TW" altLang="en-US" sz="3600" dirty="0" smtClean="0"/>
              <a:t>：</a:t>
            </a:r>
            <a:r>
              <a:rPr lang="en-US" altLang="zh-TW" sz="3600" dirty="0" smtClean="0"/>
              <a:t>30~3</a:t>
            </a:r>
            <a:r>
              <a:rPr lang="zh-TW" altLang="en-US" sz="3600" dirty="0" smtClean="0"/>
              <a:t>：</a:t>
            </a:r>
            <a:r>
              <a:rPr lang="en-US" altLang="zh-TW" sz="3600" dirty="0" smtClean="0"/>
              <a:t>30</a:t>
            </a:r>
          </a:p>
          <a:p>
            <a:r>
              <a:rPr lang="zh-TW" altLang="en-US" sz="3600" b="1" dirty="0">
                <a:solidFill>
                  <a:srgbClr val="FFFF00"/>
                </a:solidFill>
              </a:rPr>
              <a:t>輔導管教研習</a:t>
            </a:r>
            <a:endParaRPr lang="en-US" altLang="zh-TW" sz="3600" b="1" dirty="0">
              <a:solidFill>
                <a:srgbClr val="FFFF00"/>
              </a:solidFill>
            </a:endParaRPr>
          </a:p>
          <a:p>
            <a:r>
              <a:rPr lang="en-US" altLang="zh-TW" sz="3600" dirty="0" smtClean="0"/>
              <a:t>8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25</a:t>
            </a:r>
            <a:r>
              <a:rPr lang="zh-TW" altLang="en-US" sz="3600" dirty="0" smtClean="0"/>
              <a:t>日上午</a:t>
            </a:r>
            <a:r>
              <a:rPr lang="en-US" altLang="zh-TW" sz="3600" dirty="0" smtClean="0"/>
              <a:t>8</a:t>
            </a:r>
            <a:r>
              <a:rPr lang="zh-TW" altLang="en-US" sz="3600" dirty="0" smtClean="0"/>
              <a:t>：</a:t>
            </a:r>
            <a:r>
              <a:rPr lang="en-US" altLang="zh-TW" sz="3600" dirty="0" smtClean="0"/>
              <a:t>00~12</a:t>
            </a:r>
            <a:r>
              <a:rPr lang="zh-TW" altLang="en-US" sz="3600" dirty="0" smtClean="0"/>
              <a:t>：</a:t>
            </a:r>
            <a:r>
              <a:rPr lang="en-US" altLang="zh-TW" sz="3600" dirty="0" smtClean="0"/>
              <a:t>00</a:t>
            </a:r>
          </a:p>
          <a:p>
            <a:r>
              <a:rPr lang="zh-TW" altLang="en-US" sz="3600" b="1" dirty="0">
                <a:solidFill>
                  <a:srgbClr val="FFFF00"/>
                </a:solidFill>
              </a:rPr>
              <a:t>急救</a:t>
            </a:r>
            <a:r>
              <a:rPr lang="zh-TW" altLang="en-US" sz="3600" b="1" dirty="0" smtClean="0">
                <a:solidFill>
                  <a:srgbClr val="FFFF00"/>
                </a:solidFill>
              </a:rPr>
              <a:t>訓練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en-US" altLang="zh-TW" sz="3600" dirty="0" smtClean="0"/>
              <a:t>8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25</a:t>
            </a:r>
            <a:r>
              <a:rPr lang="zh-TW" altLang="en-US" sz="3600" dirty="0" smtClean="0"/>
              <a:t>日下午</a:t>
            </a:r>
            <a:r>
              <a:rPr lang="en-US" altLang="zh-TW" sz="3600" dirty="0" smtClean="0"/>
              <a:t>13</a:t>
            </a:r>
            <a:r>
              <a:rPr lang="zh-TW" altLang="en-US" sz="3600" dirty="0" smtClean="0"/>
              <a:t>：</a:t>
            </a:r>
            <a:r>
              <a:rPr lang="en-US" altLang="zh-TW" sz="3600" dirty="0" smtClean="0"/>
              <a:t>30~15</a:t>
            </a:r>
            <a:r>
              <a:rPr lang="zh-TW" altLang="en-US" sz="3600" dirty="0" smtClean="0"/>
              <a:t>：</a:t>
            </a:r>
            <a:r>
              <a:rPr lang="en-US" altLang="zh-TW" sz="3600" dirty="0" smtClean="0"/>
              <a:t>30</a:t>
            </a:r>
          </a:p>
          <a:p>
            <a:r>
              <a:rPr lang="zh-TW" altLang="en-US" sz="3600" b="1" dirty="0">
                <a:solidFill>
                  <a:srgbClr val="FFFF00"/>
                </a:solidFill>
              </a:rPr>
              <a:t>資訊安全教育</a:t>
            </a:r>
          </a:p>
          <a:p>
            <a:pPr marL="0" indent="0">
              <a:buNone/>
            </a:pP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433958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6000" dirty="0" smtClean="0"/>
              <a:t>111</a:t>
            </a:r>
            <a:r>
              <a:rPr lang="zh-TW" altLang="en-US" sz="6000" dirty="0" smtClean="0"/>
              <a:t>學年度課程重點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b="1" dirty="0" smtClean="0">
                <a:solidFill>
                  <a:srgbClr val="FFFF00"/>
                </a:solidFill>
              </a:rPr>
              <a:t>共組交通安全教育社群</a:t>
            </a:r>
            <a:endParaRPr lang="en-US" altLang="zh-TW" sz="3600" dirty="0"/>
          </a:p>
          <a:p>
            <a:pPr lvl="1"/>
            <a:r>
              <a:rPr lang="zh-TW" altLang="en-US" sz="3200" dirty="0" smtClean="0"/>
              <a:t>請</a:t>
            </a:r>
            <a:r>
              <a:rPr lang="zh-TW" altLang="en-US" sz="3200" dirty="0" smtClean="0">
                <a:solidFill>
                  <a:srgbClr val="FFFF00"/>
                </a:solidFill>
              </a:rPr>
              <a:t>社會科</a:t>
            </a:r>
            <a:r>
              <a:rPr lang="en-US" altLang="zh-TW" sz="3200" dirty="0" smtClean="0">
                <a:solidFill>
                  <a:srgbClr val="FFFF00"/>
                </a:solidFill>
              </a:rPr>
              <a:t>(</a:t>
            </a:r>
            <a:r>
              <a:rPr lang="zh-TW" altLang="en-US" sz="3200" dirty="0" smtClean="0">
                <a:solidFill>
                  <a:srgbClr val="FFFF00"/>
                </a:solidFill>
              </a:rPr>
              <a:t>公民</a:t>
            </a:r>
            <a:r>
              <a:rPr lang="en-US" altLang="zh-TW" sz="3200" dirty="0" smtClean="0">
                <a:solidFill>
                  <a:srgbClr val="FFFF00"/>
                </a:solidFill>
              </a:rPr>
              <a:t>)</a:t>
            </a:r>
            <a:r>
              <a:rPr lang="zh-TW" altLang="en-US" sz="3200" dirty="0" smtClean="0"/>
              <a:t>、</a:t>
            </a:r>
            <a:r>
              <a:rPr lang="zh-TW" altLang="en-US" sz="3200" dirty="0" smtClean="0">
                <a:solidFill>
                  <a:srgbClr val="FFFF00"/>
                </a:solidFill>
              </a:rPr>
              <a:t>健康護理科</a:t>
            </a:r>
            <a:r>
              <a:rPr lang="zh-TW" altLang="en-US" sz="3200" dirty="0" smtClean="0"/>
              <a:t>、</a:t>
            </a:r>
            <a:r>
              <a:rPr lang="zh-TW" altLang="en-US" sz="3200" dirty="0" smtClean="0">
                <a:solidFill>
                  <a:srgbClr val="FFFF00"/>
                </a:solidFill>
              </a:rPr>
              <a:t>全民國防教育</a:t>
            </a:r>
            <a:r>
              <a:rPr lang="zh-TW" altLang="en-US" sz="3200" dirty="0" smtClean="0"/>
              <a:t>科等教師，共組社群，共同備課，完成</a:t>
            </a:r>
            <a:r>
              <a:rPr lang="zh-TW" altLang="en-US" sz="3200" dirty="0" smtClean="0">
                <a:solidFill>
                  <a:srgbClr val="FFFF00"/>
                </a:solidFill>
              </a:rPr>
              <a:t>交通安全教育</a:t>
            </a:r>
            <a:r>
              <a:rPr lang="zh-TW" altLang="en-US" sz="3200" dirty="0" smtClean="0"/>
              <a:t>課程。</a:t>
            </a:r>
            <a:endParaRPr lang="en-US" altLang="zh-TW" sz="3200" dirty="0" smtClean="0"/>
          </a:p>
          <a:p>
            <a:pPr lvl="1"/>
            <a:r>
              <a:rPr lang="zh-TW" altLang="en-US" sz="3200" dirty="0"/>
              <a:t>將作為學生請假考駕照之</a:t>
            </a:r>
            <a:r>
              <a:rPr lang="zh-TW" altLang="en-US" sz="3200" dirty="0" smtClean="0"/>
              <a:t>依據。</a:t>
            </a:r>
            <a:endParaRPr lang="en-US" altLang="zh-TW" sz="3200" dirty="0" smtClean="0"/>
          </a:p>
          <a:p>
            <a:r>
              <a:rPr lang="zh-TW" altLang="en-US" sz="3600" b="1" dirty="0">
                <a:solidFill>
                  <a:srgbClr val="FFFF00"/>
                </a:solidFill>
              </a:rPr>
              <a:t>共組數位精進學習社</a:t>
            </a:r>
            <a:r>
              <a:rPr lang="zh-TW" altLang="en-US" sz="3600" b="1" dirty="0" smtClean="0">
                <a:solidFill>
                  <a:srgbClr val="FFFF00"/>
                </a:solidFill>
              </a:rPr>
              <a:t>群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pPr lvl="1"/>
            <a:r>
              <a:rPr lang="zh-TW" altLang="en-US" sz="3200" dirty="0" smtClean="0">
                <a:solidFill>
                  <a:schemeClr val="tx1">
                    <a:lumMod val="95000"/>
                  </a:schemeClr>
                </a:solidFill>
              </a:rPr>
              <a:t>年底前須完成載具教學公開授課</a:t>
            </a:r>
            <a:endParaRPr lang="zh-TW" altLang="en-US" sz="32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687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6000" dirty="0" smtClean="0"/>
              <a:t>111</a:t>
            </a:r>
            <a:r>
              <a:rPr lang="zh-TW" altLang="en-US" sz="6000" dirty="0" smtClean="0"/>
              <a:t>學年度課程重點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dirty="0" smtClean="0"/>
              <a:t>一年級學生均需選讀</a:t>
            </a:r>
            <a:endParaRPr lang="en-US" altLang="zh-TW" sz="3600" dirty="0" smtClean="0"/>
          </a:p>
          <a:p>
            <a:r>
              <a:rPr lang="zh-TW" altLang="en-US" sz="3600" dirty="0"/>
              <a:t>本</a:t>
            </a:r>
            <a:r>
              <a:rPr lang="zh-TW" altLang="en-US" sz="3600" dirty="0" smtClean="0"/>
              <a:t>土語課程，上下學期各</a:t>
            </a:r>
            <a:r>
              <a:rPr lang="en-US" altLang="zh-TW" sz="3600" dirty="0" smtClean="0"/>
              <a:t>1</a:t>
            </a:r>
            <a:r>
              <a:rPr lang="zh-TW" altLang="en-US" sz="3600" dirty="0" smtClean="0"/>
              <a:t>學分。</a:t>
            </a:r>
            <a:endParaRPr lang="en-US" altLang="zh-TW" sz="3600" dirty="0"/>
          </a:p>
          <a:p>
            <a:r>
              <a:rPr lang="zh-TW" altLang="en-US" sz="3600" dirty="0" smtClean="0"/>
              <a:t>本校將規劃以</a:t>
            </a:r>
            <a:r>
              <a:rPr lang="zh-TW" altLang="en-US" sz="3600" b="1" dirty="0" smtClean="0">
                <a:solidFill>
                  <a:srgbClr val="FFFF00"/>
                </a:solidFill>
              </a:rPr>
              <a:t>班群</a:t>
            </a:r>
            <a:r>
              <a:rPr lang="zh-TW" altLang="en-US" sz="3600" dirty="0" smtClean="0"/>
              <a:t>方式進行</a:t>
            </a:r>
            <a:endParaRPr lang="en-US" altLang="zh-TW" sz="3600" dirty="0" smtClean="0"/>
          </a:p>
          <a:p>
            <a:r>
              <a:rPr lang="zh-TW" altLang="en-US" sz="3600" dirty="0"/>
              <a:t>食</a:t>
            </a:r>
            <a:r>
              <a:rPr lang="zh-TW" altLang="en-US" sz="3600" dirty="0" smtClean="0"/>
              <a:t>養</a:t>
            </a:r>
            <a:r>
              <a:rPr lang="en-US" altLang="zh-TW" sz="3600" dirty="0" smtClean="0"/>
              <a:t>3</a:t>
            </a:r>
            <a:r>
              <a:rPr lang="zh-TW" altLang="en-US" sz="3600" dirty="0" smtClean="0"/>
              <a:t>班、輪船</a:t>
            </a:r>
            <a:r>
              <a:rPr lang="en-US" altLang="zh-TW" sz="3600" dirty="0" smtClean="0"/>
              <a:t>3</a:t>
            </a:r>
            <a:r>
              <a:rPr lang="zh-TW" altLang="en-US" sz="3600" dirty="0" smtClean="0"/>
              <a:t>班、家管</a:t>
            </a:r>
            <a:r>
              <a:rPr lang="en-US" altLang="zh-TW" sz="3600" dirty="0" smtClean="0"/>
              <a:t>3</a:t>
            </a:r>
            <a:r>
              <a:rPr lang="zh-TW" altLang="en-US" sz="3600" dirty="0" smtClean="0"/>
              <a:t>班、電烘</a:t>
            </a:r>
            <a:r>
              <a:rPr lang="en-US" altLang="zh-TW" sz="3600" dirty="0" smtClean="0"/>
              <a:t>3</a:t>
            </a:r>
            <a:r>
              <a:rPr lang="zh-TW" altLang="en-US" sz="3600" dirty="0" smtClean="0"/>
              <a:t>班共分</a:t>
            </a:r>
            <a:r>
              <a:rPr lang="en-US" altLang="zh-TW" sz="3600" dirty="0" smtClean="0"/>
              <a:t>4</a:t>
            </a:r>
            <a:r>
              <a:rPr lang="zh-TW" altLang="en-US" sz="3600" dirty="0" smtClean="0"/>
              <a:t>個班群跑班方式進行。</a:t>
            </a:r>
            <a:endParaRPr lang="en-US" altLang="zh-TW" sz="3600" dirty="0" smtClean="0"/>
          </a:p>
          <a:p>
            <a:r>
              <a:rPr lang="zh-TW" altLang="en-US" sz="3600" dirty="0"/>
              <a:t>目前調查新生以閩南語為最大宗，需要</a:t>
            </a:r>
            <a:r>
              <a:rPr lang="zh-TW" altLang="en-US" sz="3600" dirty="0" smtClean="0"/>
              <a:t>至少</a:t>
            </a:r>
            <a:r>
              <a:rPr lang="en-US" altLang="zh-TW" sz="3600" dirty="0" smtClean="0"/>
              <a:t>3</a:t>
            </a:r>
            <a:r>
              <a:rPr lang="zh-TW" altLang="en-US" sz="3600" dirty="0" smtClean="0"/>
              <a:t>位閩南語老師。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060167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000" dirty="0" smtClean="0"/>
              <a:t>教師研習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b="1" dirty="0" smtClean="0">
                <a:solidFill>
                  <a:srgbClr val="FFFF00"/>
                </a:solidFill>
              </a:rPr>
              <a:t>為精進專業及跨領域課程之專業知能</a:t>
            </a:r>
            <a:r>
              <a:rPr lang="zh-TW" altLang="en-US" sz="3600" dirty="0" smtClean="0"/>
              <a:t>。</a:t>
            </a:r>
            <a:endParaRPr lang="en-US" altLang="zh-TW" sz="3600" dirty="0"/>
          </a:p>
          <a:p>
            <a:r>
              <a:rPr lang="zh-TW" altLang="en-US" sz="3600" dirty="0" smtClean="0"/>
              <a:t>一般科目之「技術</a:t>
            </a:r>
            <a:r>
              <a:rPr lang="zh-TW" altLang="en-US" sz="3600" dirty="0"/>
              <a:t>型高中</a:t>
            </a:r>
            <a:r>
              <a:rPr lang="en-US" altLang="zh-TW" sz="3600" dirty="0"/>
              <a:t>00</a:t>
            </a:r>
            <a:r>
              <a:rPr lang="zh-TW" altLang="en-US" sz="3600" dirty="0" smtClean="0"/>
              <a:t>領域推動中心」或各「專業</a:t>
            </a:r>
            <a:r>
              <a:rPr lang="zh-TW" altLang="en-US" sz="3600" dirty="0"/>
              <a:t>科的群科</a:t>
            </a:r>
            <a:r>
              <a:rPr lang="zh-TW" altLang="en-US" sz="3600" dirty="0" smtClean="0"/>
              <a:t>中心」所辦理之研習，請</a:t>
            </a:r>
            <a:r>
              <a:rPr lang="zh-TW" altLang="en-US" sz="3600" b="1" dirty="0" smtClean="0">
                <a:solidFill>
                  <a:srgbClr val="FFFF00"/>
                </a:solidFill>
              </a:rPr>
              <a:t>務必派員參加</a:t>
            </a:r>
            <a:r>
              <a:rPr lang="zh-TW" altLang="en-US" sz="3600" dirty="0" smtClean="0"/>
              <a:t>。</a:t>
            </a:r>
            <a:endParaRPr lang="en-US" altLang="zh-TW" sz="3600" dirty="0" smtClean="0"/>
          </a:p>
          <a:p>
            <a:r>
              <a:rPr lang="zh-TW" altLang="en-US" sz="3600" dirty="0" smtClean="0"/>
              <a:t>如為其他大學或其他友校辦理之研習，可公假參加，但請課務自理。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019236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5400" dirty="0" smtClean="0"/>
              <a:t>感謝聆聽</a:t>
            </a:r>
            <a:endParaRPr lang="zh-TW" altLang="en-US" sz="5400" dirty="0"/>
          </a:p>
        </p:txBody>
      </p:sp>
      <p:sp>
        <p:nvSpPr>
          <p:cNvPr id="2" name="副標題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8189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000" dirty="0" smtClean="0"/>
              <a:t>報告主題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dirty="0" smtClean="0"/>
              <a:t>嚴峻的招生狀況</a:t>
            </a:r>
            <a:endParaRPr lang="en-US" altLang="zh-TW" sz="3600" dirty="0" smtClean="0"/>
          </a:p>
          <a:p>
            <a:r>
              <a:rPr lang="zh-TW" altLang="en-US" sz="3600" dirty="0"/>
              <a:t>因應疫情，成績處理原則</a:t>
            </a:r>
            <a:endParaRPr lang="en-US" altLang="zh-TW" sz="3600" dirty="0" smtClean="0"/>
          </a:p>
          <a:p>
            <a:r>
              <a:rPr lang="en-US" altLang="zh-TW" sz="3600" dirty="0" smtClean="0"/>
              <a:t>110</a:t>
            </a:r>
            <a:r>
              <a:rPr lang="zh-TW" altLang="en-US" sz="3600" dirty="0" smtClean="0"/>
              <a:t>暑假行事曆提醒</a:t>
            </a:r>
            <a:endParaRPr lang="en-US" altLang="zh-TW" sz="3600" dirty="0" smtClean="0"/>
          </a:p>
          <a:p>
            <a:r>
              <a:rPr lang="zh-TW" altLang="en-US" sz="3600" dirty="0"/>
              <a:t>數位精進計畫</a:t>
            </a:r>
            <a:r>
              <a:rPr lang="zh-TW" altLang="en-US" sz="3600" dirty="0" smtClean="0"/>
              <a:t>研習</a:t>
            </a:r>
            <a:endParaRPr lang="en-US" altLang="zh-TW" sz="3600" dirty="0" smtClean="0"/>
          </a:p>
          <a:p>
            <a:r>
              <a:rPr lang="zh-TW" altLang="en-US" sz="3600" dirty="0"/>
              <a:t>下學年度共組社</a:t>
            </a:r>
            <a:r>
              <a:rPr lang="zh-TW" altLang="en-US" sz="3600" dirty="0" smtClean="0"/>
              <a:t>群</a:t>
            </a:r>
            <a:endParaRPr lang="en-US" altLang="zh-TW" sz="3600" dirty="0" smtClean="0"/>
          </a:p>
          <a:p>
            <a:r>
              <a:rPr lang="en-US" altLang="zh-TW" sz="3600" dirty="0" smtClean="0"/>
              <a:t>111</a:t>
            </a:r>
            <a:r>
              <a:rPr lang="zh-TW" altLang="en-US" sz="3600" dirty="0" smtClean="0"/>
              <a:t>學年度課程規畫執行重點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8108903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000" dirty="0" smtClean="0"/>
              <a:t>提案討論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3600" b="1" dirty="0" smtClean="0">
                <a:solidFill>
                  <a:srgbClr val="FFFF00"/>
                </a:solidFill>
              </a:rPr>
              <a:t>110</a:t>
            </a:r>
            <a:r>
              <a:rPr lang="zh-TW" altLang="en-US" sz="3600" b="1" dirty="0" smtClean="0">
                <a:solidFill>
                  <a:srgbClr val="FFFF00"/>
                </a:solidFill>
              </a:rPr>
              <a:t>學年度暑假行事曆</a:t>
            </a:r>
            <a:endParaRPr lang="zh-TW" altLang="en-US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780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000" dirty="0" smtClean="0"/>
              <a:t>嚴峻的招生狀況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110</a:t>
            </a:r>
            <a:r>
              <a:rPr lang="zh-TW" altLang="en-US" sz="3600" dirty="0" smtClean="0"/>
              <a:t>屏東縣國中人數統計資料：</a:t>
            </a:r>
            <a:endParaRPr lang="en-US" altLang="zh-TW" sz="3600" dirty="0" smtClean="0"/>
          </a:p>
          <a:p>
            <a:r>
              <a:rPr lang="zh-TW" altLang="en-US" sz="3600" dirty="0"/>
              <a:t>九</a:t>
            </a:r>
            <a:r>
              <a:rPr lang="zh-TW" altLang="en-US" sz="3600" dirty="0" smtClean="0"/>
              <a:t>年級</a:t>
            </a:r>
            <a:r>
              <a:rPr lang="en-US" altLang="zh-TW" sz="3600" dirty="0" smtClean="0"/>
              <a:t>(</a:t>
            </a:r>
            <a:r>
              <a:rPr lang="zh-TW" altLang="en-US" sz="3600" dirty="0" smtClean="0"/>
              <a:t>即將的高一生</a:t>
            </a:r>
            <a:r>
              <a:rPr lang="en-US" altLang="zh-TW" sz="3600" dirty="0" smtClean="0"/>
              <a:t>)</a:t>
            </a:r>
            <a:r>
              <a:rPr lang="zh-TW" altLang="en-US" sz="3600" dirty="0" smtClean="0"/>
              <a:t>：</a:t>
            </a:r>
            <a:r>
              <a:rPr lang="en-US" altLang="zh-TW" sz="3600" dirty="0" smtClean="0"/>
              <a:t>5273</a:t>
            </a:r>
          </a:p>
          <a:p>
            <a:r>
              <a:rPr lang="zh-TW" altLang="en-US" sz="3600" dirty="0"/>
              <a:t>八</a:t>
            </a:r>
            <a:r>
              <a:rPr lang="zh-TW" altLang="en-US" sz="3600" dirty="0" smtClean="0"/>
              <a:t>年級</a:t>
            </a:r>
            <a:r>
              <a:rPr lang="en-US" altLang="zh-TW" sz="3600" dirty="0" smtClean="0"/>
              <a:t>(112</a:t>
            </a:r>
            <a:r>
              <a:rPr lang="zh-TW" altLang="en-US" sz="3600" dirty="0" smtClean="0"/>
              <a:t>入學</a:t>
            </a:r>
            <a:r>
              <a:rPr lang="en-US" altLang="zh-TW" sz="3600" dirty="0" smtClean="0"/>
              <a:t>)</a:t>
            </a:r>
            <a:r>
              <a:rPr lang="zh-TW" altLang="en-US" sz="3600" dirty="0" smtClean="0"/>
              <a:t>：</a:t>
            </a:r>
            <a:r>
              <a:rPr lang="en-US" altLang="zh-TW" sz="3600" dirty="0" smtClean="0"/>
              <a:t>4899</a:t>
            </a:r>
          </a:p>
          <a:p>
            <a:r>
              <a:rPr lang="zh-TW" altLang="en-US" sz="3600" dirty="0"/>
              <a:t>七</a:t>
            </a:r>
            <a:r>
              <a:rPr lang="zh-TW" altLang="en-US" sz="3600" dirty="0" smtClean="0"/>
              <a:t>年級</a:t>
            </a:r>
            <a:r>
              <a:rPr lang="en-US" altLang="zh-TW" sz="3600" dirty="0" smtClean="0"/>
              <a:t>(113</a:t>
            </a:r>
            <a:r>
              <a:rPr lang="zh-TW" altLang="en-US" sz="3600" dirty="0" smtClean="0"/>
              <a:t>入學</a:t>
            </a:r>
            <a:r>
              <a:rPr lang="en-US" altLang="zh-TW" sz="3600" dirty="0" smtClean="0"/>
              <a:t>)</a:t>
            </a:r>
            <a:r>
              <a:rPr lang="zh-TW" altLang="en-US" sz="3600" dirty="0" smtClean="0"/>
              <a:t>：</a:t>
            </a:r>
            <a:r>
              <a:rPr lang="en-US" altLang="zh-TW" sz="3600" dirty="0" smtClean="0"/>
              <a:t>4043</a:t>
            </a:r>
          </a:p>
          <a:p>
            <a:r>
              <a:rPr lang="zh-TW" altLang="en-US" sz="3600" dirty="0"/>
              <a:t>自</a:t>
            </a:r>
            <a:r>
              <a:rPr lang="en-US" altLang="zh-TW" sz="3600" dirty="0" smtClean="0"/>
              <a:t>113</a:t>
            </a:r>
            <a:r>
              <a:rPr lang="zh-TW" altLang="en-US" sz="3600" dirty="0" smtClean="0"/>
              <a:t>學年</a:t>
            </a:r>
            <a:r>
              <a:rPr lang="zh-TW" altLang="en-US" sz="3600" dirty="0"/>
              <a:t>度</a:t>
            </a:r>
            <a:r>
              <a:rPr lang="zh-TW" altLang="en-US" sz="3600" dirty="0" smtClean="0"/>
              <a:t>屏東實科高中開始招生</a:t>
            </a:r>
            <a:endParaRPr lang="en-US" altLang="zh-TW" sz="3600" dirty="0" smtClean="0"/>
          </a:p>
        </p:txBody>
      </p:sp>
    </p:spTree>
    <p:extLst>
      <p:ext uri="{BB962C8B-B14F-4D97-AF65-F5344CB8AC3E}">
        <p14:creationId xmlns:p14="http://schemas.microsoft.com/office/powerpoint/2010/main" val="1997451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000" dirty="0" smtClean="0"/>
              <a:t>嚴峻的招生狀況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37591" y="1340768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zh-TW" sz="3600" dirty="0" smtClean="0"/>
              <a:t>111</a:t>
            </a:r>
            <a:r>
              <a:rPr lang="zh-TW" altLang="en-US" sz="3600" dirty="0" smtClean="0"/>
              <a:t>學年度完全免試入學新生報到情形</a:t>
            </a:r>
            <a:endParaRPr lang="en-US" altLang="zh-TW" sz="3600" dirty="0" smtClean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71" y="2060848"/>
            <a:ext cx="756084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72" y="4376936"/>
            <a:ext cx="7560841" cy="20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72" y="3140967"/>
            <a:ext cx="7560839" cy="1235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9474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000" dirty="0"/>
              <a:t>缺考</a:t>
            </a:r>
            <a:r>
              <a:rPr lang="zh-TW" altLang="en-US" sz="6000" dirty="0" smtClean="0"/>
              <a:t>成績處理原則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b="1" dirty="0" smtClean="0">
                <a:solidFill>
                  <a:srgbClr val="FFFF00"/>
                </a:solidFill>
              </a:rPr>
              <a:t>因確診或居隔導致缺考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zh-TW" altLang="en-US" sz="3600" dirty="0" smtClean="0">
                <a:solidFill>
                  <a:schemeClr val="tx1">
                    <a:lumMod val="95000"/>
                  </a:schemeClr>
                </a:solidFill>
              </a:rPr>
              <a:t>以其他兩次段考</a:t>
            </a:r>
            <a:r>
              <a:rPr lang="en-US" altLang="zh-TW" sz="3600" dirty="0" smtClean="0">
                <a:solidFill>
                  <a:schemeClr val="tx1">
                    <a:lumMod val="95000"/>
                  </a:schemeClr>
                </a:solidFill>
              </a:rPr>
              <a:t>(</a:t>
            </a:r>
            <a:r>
              <a:rPr lang="zh-TW" altLang="en-US" sz="3600" dirty="0" smtClean="0">
                <a:solidFill>
                  <a:schemeClr val="tx1">
                    <a:lumMod val="95000"/>
                  </a:schemeClr>
                </a:solidFill>
              </a:rPr>
              <a:t>各</a:t>
            </a:r>
            <a:r>
              <a:rPr lang="en-US" altLang="zh-TW" sz="3600" dirty="0" smtClean="0">
                <a:solidFill>
                  <a:schemeClr val="tx1">
                    <a:lumMod val="95000"/>
                  </a:schemeClr>
                </a:solidFill>
              </a:rPr>
              <a:t>30%)</a:t>
            </a:r>
            <a:r>
              <a:rPr lang="zh-TW" altLang="en-US" sz="3600" dirty="0" smtClean="0">
                <a:solidFill>
                  <a:schemeClr val="tx1">
                    <a:lumMod val="95000"/>
                  </a:schemeClr>
                </a:solidFill>
              </a:rPr>
              <a:t>平時成績</a:t>
            </a:r>
            <a:r>
              <a:rPr lang="en-US" altLang="zh-TW" sz="3600" dirty="0" smtClean="0">
                <a:solidFill>
                  <a:schemeClr val="tx1">
                    <a:lumMod val="95000"/>
                  </a:schemeClr>
                </a:solidFill>
              </a:rPr>
              <a:t>40%</a:t>
            </a:r>
          </a:p>
          <a:p>
            <a:r>
              <a:rPr lang="zh-TW" altLang="en-US" sz="3600" b="1" dirty="0" smtClean="0">
                <a:solidFill>
                  <a:srgbClr val="FFFF00"/>
                </a:solidFill>
              </a:rPr>
              <a:t>因其他事病假未參加期末考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zh-TW" altLang="en-US" sz="3600" dirty="0" smtClean="0">
                <a:solidFill>
                  <a:schemeClr val="tx1">
                    <a:lumMod val="95000"/>
                  </a:schemeClr>
                </a:solidFill>
              </a:rPr>
              <a:t>請學生先完成請假手續</a:t>
            </a:r>
            <a:endParaRPr lang="en-US" altLang="zh-TW" sz="3600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zh-TW" altLang="en-US" sz="3600" dirty="0">
                <a:solidFill>
                  <a:schemeClr val="tx1">
                    <a:lumMod val="95000"/>
                  </a:schemeClr>
                </a:solidFill>
              </a:rPr>
              <a:t>於</a:t>
            </a:r>
            <a:r>
              <a:rPr lang="en-US" altLang="zh-TW" sz="3600" dirty="0">
                <a:solidFill>
                  <a:schemeClr val="tx1">
                    <a:lumMod val="95000"/>
                  </a:schemeClr>
                </a:solidFill>
              </a:rPr>
              <a:t>7</a:t>
            </a:r>
            <a:r>
              <a:rPr lang="zh-TW" altLang="en-US" sz="3600" dirty="0">
                <a:solidFill>
                  <a:schemeClr val="tx1">
                    <a:lumMod val="95000"/>
                  </a:schemeClr>
                </a:solidFill>
              </a:rPr>
              <a:t>月</a:t>
            </a:r>
            <a:r>
              <a:rPr lang="en-US" altLang="zh-TW" sz="3600" dirty="0">
                <a:solidFill>
                  <a:schemeClr val="tx1">
                    <a:lumMod val="95000"/>
                  </a:schemeClr>
                </a:solidFill>
              </a:rPr>
              <a:t>4</a:t>
            </a:r>
            <a:r>
              <a:rPr lang="zh-TW" altLang="en-US" sz="3600" dirty="0">
                <a:solidFill>
                  <a:schemeClr val="tx1">
                    <a:lumMod val="95000"/>
                  </a:schemeClr>
                </a:solidFill>
              </a:rPr>
              <a:t>日來校</a:t>
            </a:r>
            <a:r>
              <a:rPr lang="zh-TW" altLang="en-US" sz="3600" dirty="0" smtClean="0">
                <a:solidFill>
                  <a:schemeClr val="tx1">
                    <a:lumMod val="95000"/>
                  </a:schemeClr>
                </a:solidFill>
              </a:rPr>
              <a:t>參加補考</a:t>
            </a:r>
            <a:endParaRPr lang="en-US" altLang="zh-TW" sz="3600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zh-TW" altLang="en-US" sz="3600" dirty="0" smtClean="0">
                <a:solidFill>
                  <a:schemeClr val="tx1">
                    <a:lumMod val="95000"/>
                  </a:schemeClr>
                </a:solidFill>
              </a:rPr>
              <a:t>本次補考缺考則請以缺考</a:t>
            </a:r>
            <a:r>
              <a:rPr lang="en-US" altLang="zh-TW" sz="3600" dirty="0" smtClean="0">
                <a:solidFill>
                  <a:schemeClr val="tx1">
                    <a:lumMod val="95000"/>
                  </a:schemeClr>
                </a:solidFill>
              </a:rPr>
              <a:t>(0</a:t>
            </a:r>
            <a:r>
              <a:rPr lang="zh-TW" altLang="en-US" sz="3600" dirty="0" smtClean="0">
                <a:solidFill>
                  <a:schemeClr val="tx1">
                    <a:lumMod val="95000"/>
                  </a:schemeClr>
                </a:solidFill>
              </a:rPr>
              <a:t>分</a:t>
            </a:r>
            <a:r>
              <a:rPr lang="en-US" altLang="zh-TW" sz="3600" dirty="0" smtClean="0">
                <a:solidFill>
                  <a:schemeClr val="tx1">
                    <a:lumMod val="95000"/>
                  </a:schemeClr>
                </a:solidFill>
              </a:rPr>
              <a:t>)</a:t>
            </a:r>
            <a:r>
              <a:rPr lang="zh-TW" altLang="en-US" sz="3600" dirty="0" smtClean="0">
                <a:solidFill>
                  <a:schemeClr val="tx1">
                    <a:lumMod val="95000"/>
                  </a:schemeClr>
                </a:solidFill>
              </a:rPr>
              <a:t>計算</a:t>
            </a:r>
            <a:endParaRPr lang="en-US" altLang="zh-TW" sz="3600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en-US" altLang="zh-TW" sz="3600" b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33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6000" dirty="0" smtClean="0"/>
              <a:t>110</a:t>
            </a:r>
            <a:r>
              <a:rPr lang="zh-TW" altLang="en-US" sz="6000" dirty="0" smtClean="0"/>
              <a:t>暑假行事曆提醒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b="1" dirty="0" smtClean="0">
                <a:solidFill>
                  <a:srgbClr val="FFFF00"/>
                </a:solidFill>
              </a:rPr>
              <a:t>教師備課日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en-US" altLang="zh-TW" sz="3600" dirty="0" smtClean="0"/>
              <a:t>7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1</a:t>
            </a:r>
            <a:r>
              <a:rPr lang="zh-TW" altLang="en-US" sz="3600" dirty="0" smtClean="0"/>
              <a:t>日</a:t>
            </a:r>
            <a:endParaRPr lang="en-US" altLang="zh-TW" sz="3600" dirty="0" smtClean="0"/>
          </a:p>
          <a:p>
            <a:r>
              <a:rPr lang="en-US" altLang="zh-TW" sz="3600" dirty="0" smtClean="0"/>
              <a:t>8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25</a:t>
            </a:r>
            <a:r>
              <a:rPr lang="zh-TW" altLang="en-US" sz="3600" dirty="0" smtClean="0"/>
              <a:t>日</a:t>
            </a:r>
            <a:endParaRPr lang="en-US" altLang="zh-TW" sz="3600" dirty="0" smtClean="0"/>
          </a:p>
          <a:p>
            <a:r>
              <a:rPr lang="en-US" altLang="zh-TW" sz="3600" b="1" dirty="0" smtClean="0">
                <a:solidFill>
                  <a:srgbClr val="FFFF00"/>
                </a:solidFill>
              </a:rPr>
              <a:t>111</a:t>
            </a:r>
            <a:r>
              <a:rPr lang="zh-TW" altLang="en-US" sz="3600" b="1" dirty="0" smtClean="0">
                <a:solidFill>
                  <a:srgbClr val="FFFF00"/>
                </a:solidFill>
              </a:rPr>
              <a:t>學年度開學日</a:t>
            </a:r>
            <a:endParaRPr lang="en-US" altLang="zh-TW" sz="3600" dirty="0" smtClean="0"/>
          </a:p>
          <a:p>
            <a:r>
              <a:rPr lang="en-US" altLang="zh-TW" sz="3600" dirty="0" smtClean="0"/>
              <a:t>8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26</a:t>
            </a:r>
            <a:r>
              <a:rPr lang="zh-TW" altLang="en-US" sz="3600" dirty="0" smtClean="0"/>
              <a:t>日</a:t>
            </a:r>
            <a:r>
              <a:rPr lang="en-US" altLang="zh-TW" sz="3600" dirty="0" smtClean="0"/>
              <a:t>(11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1~3</a:t>
            </a:r>
            <a:r>
              <a:rPr lang="zh-TW" altLang="en-US" sz="3600" dirty="0" smtClean="0"/>
              <a:t>日辦理海事水產群技藝競賽</a:t>
            </a:r>
            <a:r>
              <a:rPr lang="zh-TW" altLang="en-US" sz="3600" dirty="0"/>
              <a:t>提早開學</a:t>
            </a:r>
            <a:r>
              <a:rPr lang="en-US" altLang="zh-TW" sz="3600" dirty="0" smtClean="0"/>
              <a:t>)</a:t>
            </a:r>
          </a:p>
          <a:p>
            <a:r>
              <a:rPr lang="en-US" altLang="zh-TW" sz="3600" b="1" dirty="0" smtClean="0">
                <a:solidFill>
                  <a:srgbClr val="FFFF00"/>
                </a:solidFill>
              </a:rPr>
              <a:t>8/26</a:t>
            </a:r>
            <a:r>
              <a:rPr lang="zh-TW" altLang="en-US" sz="3600" b="1" dirty="0" smtClean="0">
                <a:solidFill>
                  <a:srgbClr val="FFFF00"/>
                </a:solidFill>
              </a:rPr>
              <a:t>、</a:t>
            </a:r>
            <a:r>
              <a:rPr lang="en-US" altLang="zh-TW" sz="3600" b="1" dirty="0" smtClean="0">
                <a:solidFill>
                  <a:srgbClr val="FFFF00"/>
                </a:solidFill>
              </a:rPr>
              <a:t>8/29</a:t>
            </a:r>
            <a:r>
              <a:rPr lang="zh-TW" altLang="en-US" sz="3600" b="1" dirty="0" smtClean="0">
                <a:solidFill>
                  <a:srgbClr val="FFFF00"/>
                </a:solidFill>
              </a:rPr>
              <a:t>上星期二、三課程</a:t>
            </a:r>
            <a:endParaRPr lang="en-US" altLang="zh-TW" sz="3600" b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484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6000" dirty="0" smtClean="0"/>
              <a:t>110</a:t>
            </a:r>
            <a:r>
              <a:rPr lang="zh-TW" altLang="en-US" sz="6000" dirty="0" smtClean="0"/>
              <a:t>暑假行事曆提醒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b="1" dirty="0" smtClean="0">
                <a:solidFill>
                  <a:srgbClr val="FFFF00"/>
                </a:solidFill>
              </a:rPr>
              <a:t>成績輸入日期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en-US" altLang="zh-TW" sz="3600" dirty="0" smtClean="0"/>
              <a:t>111</a:t>
            </a:r>
            <a:r>
              <a:rPr lang="zh-TW" altLang="en-US" sz="3600" dirty="0" smtClean="0"/>
              <a:t>年</a:t>
            </a:r>
            <a:r>
              <a:rPr lang="en-US" altLang="zh-TW" sz="3600" dirty="0" smtClean="0"/>
              <a:t>7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4</a:t>
            </a:r>
            <a:r>
              <a:rPr lang="zh-TW" altLang="en-US" sz="3600" dirty="0" smtClean="0"/>
              <a:t>日</a:t>
            </a:r>
            <a:r>
              <a:rPr lang="en-US" altLang="zh-TW" sz="3600" dirty="0" smtClean="0"/>
              <a:t>(</a:t>
            </a:r>
            <a:r>
              <a:rPr lang="zh-TW" altLang="en-US" sz="3600" dirty="0" smtClean="0"/>
              <a:t>假日仍開放成績輸入</a:t>
            </a:r>
            <a:r>
              <a:rPr lang="en-US" altLang="zh-TW" sz="3600" dirty="0" smtClean="0"/>
              <a:t>)</a:t>
            </a:r>
          </a:p>
          <a:p>
            <a:r>
              <a:rPr lang="zh-TW" altLang="en-US" sz="3600" b="1" dirty="0" smtClean="0">
                <a:solidFill>
                  <a:srgbClr val="FFFF00"/>
                </a:solidFill>
              </a:rPr>
              <a:t>補考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zh-TW" altLang="en-US" sz="3600" dirty="0" smtClean="0"/>
              <a:t>公告：</a:t>
            </a:r>
            <a:r>
              <a:rPr lang="en-US" altLang="zh-TW" sz="3600" dirty="0" smtClean="0"/>
              <a:t>7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11</a:t>
            </a:r>
            <a:r>
              <a:rPr lang="zh-TW" altLang="en-US" sz="3600" dirty="0" smtClean="0"/>
              <a:t>日</a:t>
            </a:r>
            <a:endParaRPr lang="en-US" altLang="zh-TW" sz="3600" dirty="0" smtClean="0"/>
          </a:p>
          <a:p>
            <a:r>
              <a:rPr lang="zh-TW" altLang="en-US" sz="3600" dirty="0" smtClean="0"/>
              <a:t>補考：</a:t>
            </a:r>
            <a:r>
              <a:rPr lang="en-US" altLang="zh-TW" sz="3600" dirty="0" smtClean="0"/>
              <a:t>7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12-13</a:t>
            </a:r>
            <a:r>
              <a:rPr lang="zh-TW" altLang="en-US" sz="3600" dirty="0" smtClean="0"/>
              <a:t>日</a:t>
            </a:r>
            <a:endParaRPr lang="en-US" altLang="zh-TW" sz="3600" dirty="0" smtClean="0"/>
          </a:p>
          <a:p>
            <a:r>
              <a:rPr lang="zh-TW" altLang="en-US" sz="3600" dirty="0"/>
              <a:t>補考成績</a:t>
            </a:r>
            <a:r>
              <a:rPr lang="zh-TW" altLang="en-US" sz="3600" dirty="0" smtClean="0"/>
              <a:t>輸入：</a:t>
            </a:r>
            <a:r>
              <a:rPr lang="en-US" altLang="zh-TW" sz="3600" dirty="0" smtClean="0"/>
              <a:t>7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15</a:t>
            </a:r>
            <a:r>
              <a:rPr lang="zh-TW" altLang="en-US" sz="3600" dirty="0" smtClean="0"/>
              <a:t>日前</a:t>
            </a:r>
            <a:endParaRPr lang="en-US" altLang="zh-TW" sz="3600" dirty="0" smtClean="0"/>
          </a:p>
        </p:txBody>
      </p:sp>
    </p:spTree>
    <p:extLst>
      <p:ext uri="{BB962C8B-B14F-4D97-AF65-F5344CB8AC3E}">
        <p14:creationId xmlns:p14="http://schemas.microsoft.com/office/powerpoint/2010/main" val="2555158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6000" dirty="0" smtClean="0"/>
              <a:t>110</a:t>
            </a:r>
            <a:r>
              <a:rPr lang="zh-TW" altLang="en-US" sz="6000" dirty="0" smtClean="0"/>
              <a:t>暑假行事曆提醒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sz="3600" b="1" dirty="0" smtClean="0">
                <a:solidFill>
                  <a:srgbClr val="FFFF00"/>
                </a:solidFill>
              </a:rPr>
              <a:t>重補修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zh-TW" altLang="en-US" sz="3600" dirty="0"/>
              <a:t>七月份重補修</a:t>
            </a:r>
            <a:endParaRPr lang="en-US" altLang="zh-TW" sz="3600" dirty="0"/>
          </a:p>
          <a:p>
            <a:r>
              <a:rPr lang="en-US" altLang="zh-TW" sz="3600" dirty="0"/>
              <a:t>7</a:t>
            </a:r>
            <a:r>
              <a:rPr lang="zh-TW" altLang="en-US" sz="3600" dirty="0"/>
              <a:t>月</a:t>
            </a:r>
            <a:r>
              <a:rPr lang="en-US" altLang="zh-TW" sz="3600" dirty="0"/>
              <a:t>4</a:t>
            </a:r>
            <a:r>
              <a:rPr lang="zh-TW" altLang="en-US" sz="3600" dirty="0"/>
              <a:t>日</a:t>
            </a:r>
            <a:r>
              <a:rPr lang="en-US" altLang="zh-TW" sz="3600" dirty="0"/>
              <a:t>~7</a:t>
            </a:r>
            <a:r>
              <a:rPr lang="zh-TW" altLang="en-US" sz="3600" dirty="0"/>
              <a:t>月</a:t>
            </a:r>
            <a:r>
              <a:rPr lang="en-US" altLang="zh-TW" sz="3600" dirty="0"/>
              <a:t>22</a:t>
            </a:r>
            <a:r>
              <a:rPr lang="zh-TW" altLang="en-US" sz="3600" dirty="0"/>
              <a:t>日</a:t>
            </a:r>
            <a:endParaRPr lang="en-US" altLang="zh-TW" sz="3600" dirty="0"/>
          </a:p>
          <a:p>
            <a:r>
              <a:rPr lang="zh-TW" altLang="en-US" sz="3600" b="1" dirty="0" smtClean="0">
                <a:solidFill>
                  <a:srgbClr val="FFFF00"/>
                </a:solidFill>
              </a:rPr>
              <a:t>八月份重補修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zh-TW" altLang="en-US" sz="3600" dirty="0" smtClean="0"/>
              <a:t>申請：</a:t>
            </a:r>
            <a:r>
              <a:rPr lang="en-US" altLang="zh-TW" sz="3600" dirty="0" smtClean="0"/>
              <a:t>7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8-13</a:t>
            </a:r>
            <a:r>
              <a:rPr lang="zh-TW" altLang="en-US" sz="3600" dirty="0" smtClean="0"/>
              <a:t>日</a:t>
            </a:r>
            <a:endParaRPr lang="en-US" altLang="zh-TW" sz="3600" dirty="0" smtClean="0"/>
          </a:p>
          <a:p>
            <a:r>
              <a:rPr lang="zh-TW" altLang="en-US" sz="3600" dirty="0" smtClean="0"/>
              <a:t>繳費：</a:t>
            </a:r>
            <a:r>
              <a:rPr lang="en-US" altLang="zh-TW" sz="3600" dirty="0" smtClean="0"/>
              <a:t>7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18-22</a:t>
            </a:r>
            <a:r>
              <a:rPr lang="zh-TW" altLang="en-US" sz="3600" dirty="0" smtClean="0"/>
              <a:t>日</a:t>
            </a:r>
            <a:endParaRPr lang="en-US" altLang="zh-TW" sz="3600" dirty="0" smtClean="0"/>
          </a:p>
          <a:p>
            <a:r>
              <a:rPr lang="zh-TW" altLang="en-US" sz="3600" dirty="0"/>
              <a:t>上課：</a:t>
            </a:r>
            <a:r>
              <a:rPr lang="en-US" altLang="zh-TW" sz="3600" dirty="0"/>
              <a:t>8</a:t>
            </a:r>
            <a:r>
              <a:rPr lang="zh-TW" altLang="en-US" sz="3600" dirty="0"/>
              <a:t>月</a:t>
            </a:r>
            <a:r>
              <a:rPr lang="en-US" altLang="zh-TW" sz="3600" dirty="0" smtClean="0"/>
              <a:t>1</a:t>
            </a:r>
            <a:r>
              <a:rPr lang="zh-TW" altLang="en-US" sz="3600" dirty="0"/>
              <a:t>日</a:t>
            </a:r>
            <a:r>
              <a:rPr lang="en-US" altLang="zh-TW" sz="3600" dirty="0" smtClean="0"/>
              <a:t>~8</a:t>
            </a:r>
            <a:r>
              <a:rPr lang="zh-TW" altLang="en-US" sz="3600" dirty="0"/>
              <a:t>月</a:t>
            </a:r>
            <a:r>
              <a:rPr lang="en-US" altLang="zh-TW" sz="3600" dirty="0"/>
              <a:t>19</a:t>
            </a:r>
            <a:r>
              <a:rPr lang="zh-TW" altLang="en-US" sz="3600" dirty="0"/>
              <a:t>日</a:t>
            </a:r>
            <a:endParaRPr lang="en-US" altLang="zh-TW" sz="3600" dirty="0" smtClean="0"/>
          </a:p>
        </p:txBody>
      </p:sp>
    </p:spTree>
    <p:extLst>
      <p:ext uri="{BB962C8B-B14F-4D97-AF65-F5344CB8AC3E}">
        <p14:creationId xmlns:p14="http://schemas.microsoft.com/office/powerpoint/2010/main" val="202458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6000" dirty="0" smtClean="0"/>
              <a:t>110</a:t>
            </a:r>
            <a:r>
              <a:rPr lang="zh-TW" altLang="en-US" sz="6000" dirty="0" smtClean="0"/>
              <a:t>暑假行事曆提醒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b="1" dirty="0" smtClean="0">
                <a:solidFill>
                  <a:srgbClr val="FFFF00"/>
                </a:solidFill>
              </a:rPr>
              <a:t>轉學考</a:t>
            </a:r>
            <a:endParaRPr lang="en-US" altLang="zh-TW" sz="3600" b="1" dirty="0" smtClean="0">
              <a:solidFill>
                <a:srgbClr val="FFFF00"/>
              </a:solidFill>
            </a:endParaRPr>
          </a:p>
          <a:p>
            <a:r>
              <a:rPr lang="zh-TW" altLang="en-US" sz="3600" dirty="0"/>
              <a:t>招收</a:t>
            </a:r>
            <a:r>
              <a:rPr lang="zh-TW" altLang="en-US" sz="3600" dirty="0" smtClean="0"/>
              <a:t>科別：航管、電子、商資</a:t>
            </a:r>
            <a:endParaRPr lang="en-US" altLang="zh-TW" sz="3600" dirty="0"/>
          </a:p>
          <a:p>
            <a:r>
              <a:rPr lang="zh-TW" altLang="en-US" sz="3600" dirty="0" smtClean="0"/>
              <a:t>報名日期：</a:t>
            </a:r>
            <a:r>
              <a:rPr lang="en-US" altLang="zh-TW" sz="3600" dirty="0" smtClean="0"/>
              <a:t>7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18</a:t>
            </a:r>
            <a:r>
              <a:rPr lang="zh-TW" altLang="en-US" sz="3600" dirty="0" smtClean="0"/>
              <a:t>日</a:t>
            </a:r>
            <a:endParaRPr lang="en-US" altLang="zh-TW" sz="3600" dirty="0" smtClean="0"/>
          </a:p>
          <a:p>
            <a:r>
              <a:rPr lang="zh-TW" altLang="en-US" sz="3600" dirty="0" smtClean="0"/>
              <a:t>轉學考：</a:t>
            </a:r>
            <a:r>
              <a:rPr lang="en-US" altLang="zh-TW" sz="3600" dirty="0" smtClean="0"/>
              <a:t>7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19</a:t>
            </a:r>
            <a:r>
              <a:rPr lang="zh-TW" altLang="en-US" sz="3600" dirty="0" smtClean="0"/>
              <a:t>日</a:t>
            </a:r>
            <a:endParaRPr lang="en-US" altLang="zh-TW" sz="3600" dirty="0" smtClean="0"/>
          </a:p>
          <a:p>
            <a:r>
              <a:rPr lang="zh-TW" altLang="en-US" sz="3600" dirty="0" smtClean="0"/>
              <a:t>錄取公告：</a:t>
            </a:r>
            <a:r>
              <a:rPr lang="en-US" altLang="zh-TW" sz="3600" dirty="0" smtClean="0"/>
              <a:t>7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20</a:t>
            </a:r>
            <a:r>
              <a:rPr lang="zh-TW" altLang="en-US" sz="3600" dirty="0" smtClean="0"/>
              <a:t>日</a:t>
            </a:r>
            <a:endParaRPr lang="en-US" altLang="zh-TW" sz="3600" dirty="0" smtClean="0"/>
          </a:p>
          <a:p>
            <a:r>
              <a:rPr lang="zh-TW" altLang="en-US" sz="3600" dirty="0" smtClean="0"/>
              <a:t>報到：</a:t>
            </a:r>
            <a:r>
              <a:rPr lang="en-US" altLang="zh-TW" sz="3600" dirty="0" smtClean="0"/>
              <a:t>7</a:t>
            </a:r>
            <a:r>
              <a:rPr lang="zh-TW" altLang="en-US" sz="3600" dirty="0" smtClean="0"/>
              <a:t>月</a:t>
            </a:r>
            <a:r>
              <a:rPr lang="en-US" altLang="zh-TW" sz="3600" dirty="0" smtClean="0"/>
              <a:t>22</a:t>
            </a:r>
            <a:r>
              <a:rPr lang="zh-TW" altLang="en-US" sz="3600" dirty="0" smtClean="0"/>
              <a:t>日</a:t>
            </a:r>
            <a:endParaRPr lang="en-US" altLang="zh-TW" sz="3600" dirty="0" smtClean="0"/>
          </a:p>
        </p:txBody>
      </p:sp>
    </p:spTree>
    <p:extLst>
      <p:ext uri="{BB962C8B-B14F-4D97-AF65-F5344CB8AC3E}">
        <p14:creationId xmlns:p14="http://schemas.microsoft.com/office/powerpoint/2010/main" val="2659804539"/>
      </p:ext>
    </p:extLst>
  </p:cSld>
  <p:clrMapOvr>
    <a:masterClrMapping/>
  </p:clrMapOvr>
</p:sld>
</file>

<file path=ppt/theme/theme1.xml><?xml version="1.0" encoding="utf-8"?>
<a:theme xmlns:a="http://schemas.openxmlformats.org/drawingml/2006/main" name="茅草">
  <a:themeElements>
    <a:clrScheme name="茅草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中庸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茅草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337</TotalTime>
  <Words>880</Words>
  <Application>Microsoft Office PowerPoint</Application>
  <PresentationFormat>如螢幕大小 (4:3)</PresentationFormat>
  <Paragraphs>112</Paragraphs>
  <Slides>20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21" baseType="lpstr">
      <vt:lpstr>茅草</vt:lpstr>
      <vt:lpstr>教務處報告</vt:lpstr>
      <vt:lpstr>報告主題</vt:lpstr>
      <vt:lpstr>嚴峻的招生狀況</vt:lpstr>
      <vt:lpstr>嚴峻的招生狀況</vt:lpstr>
      <vt:lpstr>缺考成績處理原則</vt:lpstr>
      <vt:lpstr>110暑假行事曆提醒</vt:lpstr>
      <vt:lpstr>110暑假行事曆提醒</vt:lpstr>
      <vt:lpstr>110暑假行事曆提醒</vt:lpstr>
      <vt:lpstr>110暑假行事曆提醒</vt:lpstr>
      <vt:lpstr>110暑假行事曆提醒</vt:lpstr>
      <vt:lpstr>110暑假行事曆提醒</vt:lpstr>
      <vt:lpstr>教師備課日研習規劃</vt:lpstr>
      <vt:lpstr>教師備課日研習規劃</vt:lpstr>
      <vt:lpstr>教師備課日研習規劃</vt:lpstr>
      <vt:lpstr>教師備課日研習規劃</vt:lpstr>
      <vt:lpstr>111學年度課程重點</vt:lpstr>
      <vt:lpstr>111學年度課程重點</vt:lpstr>
      <vt:lpstr>教師研習</vt:lpstr>
      <vt:lpstr>感謝聆聽</vt:lpstr>
      <vt:lpstr>提案討論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教務處報告</dc:title>
  <dc:creator>username</dc:creator>
  <cp:lastModifiedBy>username</cp:lastModifiedBy>
  <cp:revision>42</cp:revision>
  <dcterms:created xsi:type="dcterms:W3CDTF">2022-06-21T01:24:07Z</dcterms:created>
  <dcterms:modified xsi:type="dcterms:W3CDTF">2022-06-27T00:13:12Z</dcterms:modified>
</cp:coreProperties>
</file>