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4BFF75C-79DE-4753-8E26-E18AC8D8401F}" type="datetimeFigureOut">
              <a:rPr lang="zh-TW" altLang="en-US" smtClean="0"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B03C790-0983-41FF-8DBB-E9BCFFEC1EF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TW" sz="5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107</a:t>
            </a:r>
            <a:r>
              <a:rPr lang="zh-TW" altLang="en-US" sz="54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學年度</a:t>
            </a:r>
            <a:r>
              <a:rPr lang="zh-TW" altLang="en-US" sz="5400" dirty="0" smtClean="0">
                <a:solidFill>
                  <a:schemeClr val="accent2">
                    <a:lumMod val="50000"/>
                  </a:schemeClr>
                </a:solidFill>
              </a:rPr>
              <a:t>第一學期 </a:t>
            </a:r>
            <a:r>
              <a:rPr lang="en-US" altLang="zh-TW" sz="5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altLang="zh-TW" sz="5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zh-TW" altLang="en-US" sz="5400" dirty="0" smtClean="0">
                <a:solidFill>
                  <a:schemeClr val="accent2">
                    <a:lumMod val="50000"/>
                  </a:schemeClr>
                </a:solidFill>
              </a:rPr>
              <a:t>校務會議</a:t>
            </a:r>
            <a:endParaRPr lang="zh-TW" altLang="en-US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TW" altLang="en-US" sz="5400" dirty="0" smtClean="0">
                <a:solidFill>
                  <a:schemeClr val="accent2">
                    <a:lumMod val="75000"/>
                  </a:schemeClr>
                </a:solidFill>
              </a:rPr>
              <a:t>總務處 報告</a:t>
            </a:r>
            <a:endParaRPr lang="zh-TW" altLang="en-US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41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899592" y="2276872"/>
            <a:ext cx="7408333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6600" dirty="0" smtClean="0"/>
              <a:t>         </a:t>
            </a:r>
            <a:r>
              <a:rPr lang="zh-TW" altLang="en-US" sz="6600" dirty="0" smtClean="0">
                <a:solidFill>
                  <a:srgbClr val="FF0000"/>
                </a:solidFill>
              </a:rPr>
              <a:t>新年祝福</a:t>
            </a:r>
            <a:endParaRPr lang="en-US" altLang="zh-TW" sz="6600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zh-TW" altLang="en-US" sz="6600" dirty="0" smtClean="0">
                <a:solidFill>
                  <a:srgbClr val="FF0000"/>
                </a:solidFill>
              </a:rPr>
              <a:t>和氣</a:t>
            </a:r>
            <a:r>
              <a:rPr lang="zh-TW" altLang="en-US" sz="6600" dirty="0">
                <a:solidFill>
                  <a:srgbClr val="FF0000"/>
                </a:solidFill>
              </a:rPr>
              <a:t>吉祥全家樂</a:t>
            </a:r>
            <a:r>
              <a:rPr lang="en-US" altLang="zh-TW" sz="6600" dirty="0">
                <a:solidFill>
                  <a:srgbClr val="FF0000"/>
                </a:solidFill>
              </a:rPr>
              <a:t>﹐</a:t>
            </a:r>
            <a:r>
              <a:rPr lang="zh-TW" altLang="en-US" sz="6600" dirty="0">
                <a:solidFill>
                  <a:srgbClr val="FF0000"/>
                </a:solidFill>
              </a:rPr>
              <a:t>四季平安過旺年</a:t>
            </a:r>
            <a:r>
              <a:rPr lang="en-US" altLang="zh-TW" sz="6600" dirty="0">
                <a:solidFill>
                  <a:srgbClr val="FF0000"/>
                </a:solidFill>
              </a:rPr>
              <a:t>﹗</a:t>
            </a:r>
            <a:endParaRPr lang="zh-TW" altLang="en-US" sz="6600" dirty="0">
              <a:solidFill>
                <a:srgbClr val="FF0000"/>
              </a:solidFill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感謝與祝福</a:t>
            </a:r>
          </a:p>
        </p:txBody>
      </p:sp>
    </p:spTree>
    <p:extLst>
      <p:ext uri="{BB962C8B-B14F-4D97-AF65-F5344CB8AC3E}">
        <p14:creationId xmlns:p14="http://schemas.microsoft.com/office/powerpoint/2010/main" val="3972590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611560" y="1988840"/>
            <a:ext cx="7992888" cy="43204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600" dirty="0" smtClean="0"/>
              <a:t>門禁管制</a:t>
            </a:r>
            <a:r>
              <a:rPr lang="zh-TW" altLang="en-US" sz="3600" dirty="0" smtClean="0">
                <a:latin typeface="新細明體"/>
                <a:ea typeface="新細明體"/>
              </a:rPr>
              <a:t>：</a:t>
            </a:r>
            <a:endParaRPr lang="en-US" altLang="zh-TW" sz="3600" dirty="0" smtClean="0"/>
          </a:p>
          <a:p>
            <a:r>
              <a:rPr lang="zh-TW" altLang="en-US" sz="3200" dirty="0" smtClean="0"/>
              <a:t>學校</a:t>
            </a:r>
            <a:r>
              <a:rPr lang="zh-TW" altLang="en-US" sz="3200" dirty="0"/>
              <a:t>於上課時間中，若家長及訪客欲進入校園，必須</a:t>
            </a:r>
            <a:r>
              <a:rPr lang="zh-TW" altLang="en-US" sz="3200" u="sng" dirty="0">
                <a:solidFill>
                  <a:srgbClr val="FF0000"/>
                </a:solidFill>
              </a:rPr>
              <a:t>先以分機聯絡受訪者</a:t>
            </a:r>
            <a:r>
              <a:rPr lang="zh-TW" altLang="en-US" sz="3200" dirty="0"/>
              <a:t>確認無誤後始可放行，如受訪者上課或不在座位，請來賓自行以手機聯繫或先至警衛室稍待</a:t>
            </a:r>
            <a:r>
              <a:rPr lang="zh-TW" altLang="en-US" sz="3200" dirty="0" smtClean="0"/>
              <a:t>。</a:t>
            </a:r>
            <a:endParaRPr lang="en-US" altLang="zh-TW" sz="3200" dirty="0" smtClean="0"/>
          </a:p>
          <a:p>
            <a:r>
              <a:rPr lang="zh-TW" altLang="en-US" sz="3200" dirty="0"/>
              <a:t>訪客一律在</a:t>
            </a:r>
            <a:r>
              <a:rPr lang="zh-TW" altLang="en-US" sz="3200" dirty="0">
                <a:solidFill>
                  <a:srgbClr val="FF0000"/>
                </a:solidFill>
              </a:rPr>
              <a:t>警衛室押放證件</a:t>
            </a:r>
            <a:r>
              <a:rPr lang="en-US" altLang="zh-TW" sz="3200" dirty="0"/>
              <a:t>(</a:t>
            </a:r>
            <a:r>
              <a:rPr lang="zh-TW" altLang="en-US" sz="3200" dirty="0"/>
              <a:t>須為有效並附有照片之證件</a:t>
            </a:r>
            <a:r>
              <a:rPr lang="en-US" altLang="zh-TW" sz="3200" dirty="0"/>
              <a:t>)</a:t>
            </a:r>
            <a:r>
              <a:rPr lang="zh-TW" altLang="en-US" sz="3200" dirty="0"/>
              <a:t>，登記換證後方得進入校園，請將</a:t>
            </a:r>
            <a:r>
              <a:rPr lang="zh-TW" altLang="en-US" sz="3200" u="sng" dirty="0"/>
              <a:t>識別證配掛於身上</a:t>
            </a:r>
            <a:r>
              <a:rPr lang="zh-TW" altLang="en-US" sz="3200" dirty="0"/>
              <a:t>明顯處以資</a:t>
            </a:r>
            <a:r>
              <a:rPr lang="zh-TW" altLang="en-US" sz="3200" dirty="0" smtClean="0"/>
              <a:t>識別</a:t>
            </a:r>
            <a:r>
              <a:rPr lang="zh-TW" altLang="en-US" sz="3200" dirty="0" smtClean="0">
                <a:latin typeface="新細明體"/>
                <a:ea typeface="新細明體"/>
              </a:rPr>
              <a:t>。</a:t>
            </a:r>
            <a:endParaRPr lang="zh-TW" altLang="en-US" sz="3200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新的作法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63088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611560" y="2675467"/>
            <a:ext cx="7920879" cy="3450696"/>
          </a:xfrm>
        </p:spPr>
        <p:txBody>
          <a:bodyPr>
            <a:normAutofit/>
          </a:bodyPr>
          <a:lstStyle/>
          <a:p>
            <a:r>
              <a:rPr lang="zh-TW" altLang="en-US" sz="3200" dirty="0"/>
              <a:t>受訪者對象須為校內師長及職員，若家長及</a:t>
            </a:r>
            <a:r>
              <a:rPr lang="zh-TW" altLang="en-US" sz="3200" u="sng" dirty="0"/>
              <a:t>訪客請求尋找學生時</a:t>
            </a:r>
            <a:r>
              <a:rPr lang="zh-TW" altLang="en-US" sz="3200" dirty="0"/>
              <a:t>，請安排至學務處</a:t>
            </a:r>
            <a:r>
              <a:rPr lang="en-US" altLang="zh-TW" sz="3200" dirty="0"/>
              <a:t>(</a:t>
            </a:r>
            <a:r>
              <a:rPr lang="zh-TW" altLang="en-US" sz="3200" dirty="0"/>
              <a:t>教官室</a:t>
            </a:r>
            <a:r>
              <a:rPr lang="en-US" altLang="zh-TW" sz="3200" dirty="0"/>
              <a:t>)</a:t>
            </a:r>
            <a:r>
              <a:rPr lang="zh-TW" altLang="en-US" sz="3200" dirty="0"/>
              <a:t>稍待確認，不可直接進入校內</a:t>
            </a:r>
            <a:r>
              <a:rPr lang="zh-TW" altLang="en-US" sz="3200" dirty="0" smtClean="0"/>
              <a:t>。</a:t>
            </a:r>
            <a:endParaRPr lang="en-US" altLang="zh-TW" sz="3200" dirty="0" smtClean="0"/>
          </a:p>
          <a:p>
            <a:pPr marL="0" indent="0">
              <a:buNone/>
            </a:pPr>
            <a:r>
              <a:rPr lang="zh-TW" altLang="en-US" sz="3600" dirty="0" smtClean="0">
                <a:solidFill>
                  <a:schemeClr val="accent2">
                    <a:lumMod val="50000"/>
                  </a:schemeClr>
                </a:solidFill>
              </a:rPr>
              <a:t>一般教室</a:t>
            </a:r>
            <a:r>
              <a:rPr lang="zh-TW" altLang="en-US" sz="3600" dirty="0" smtClean="0">
                <a:solidFill>
                  <a:schemeClr val="accent2">
                    <a:lumMod val="50000"/>
                  </a:schemeClr>
                </a:solidFill>
                <a:latin typeface="新細明體"/>
                <a:ea typeface="新細明體"/>
              </a:rPr>
              <a:t>：</a:t>
            </a:r>
            <a:endParaRPr lang="en-US" altLang="zh-TW" sz="3600" dirty="0" smtClean="0">
              <a:solidFill>
                <a:schemeClr val="accent2">
                  <a:lumMod val="50000"/>
                </a:schemeClr>
              </a:solidFill>
              <a:latin typeface="新細明體"/>
              <a:ea typeface="新細明體"/>
            </a:endParaRPr>
          </a:p>
          <a:p>
            <a:pPr marL="0" indent="0">
              <a:lnSpc>
                <a:spcPts val="3840"/>
              </a:lnSpc>
              <a:spcBef>
                <a:spcPts val="600"/>
              </a:spcBef>
              <a:buNone/>
            </a:pPr>
            <a:r>
              <a:rPr lang="zh-TW" altLang="en-US" sz="3200" dirty="0" smtClean="0">
                <a:solidFill>
                  <a:schemeClr val="accent2">
                    <a:lumMod val="50000"/>
                  </a:schemeClr>
                </a:solidFill>
                <a:latin typeface="+mj-ea"/>
                <a:ea typeface="+mj-ea"/>
              </a:rPr>
              <a:t> </a:t>
            </a:r>
            <a:r>
              <a:rPr lang="zh-TW" altLang="en-US" sz="3200" dirty="0" smtClean="0">
                <a:solidFill>
                  <a:srgbClr val="FF0000"/>
                </a:solidFill>
                <a:latin typeface="+mn-ea"/>
              </a:rPr>
              <a:t>設置自動斷電系統，上午</a:t>
            </a:r>
            <a:r>
              <a:rPr lang="en-US" altLang="zh-TW" sz="3200" dirty="0" smtClean="0">
                <a:solidFill>
                  <a:srgbClr val="FF0000"/>
                </a:solidFill>
                <a:latin typeface="+mn-ea"/>
              </a:rPr>
              <a:t>7:00</a:t>
            </a:r>
            <a:r>
              <a:rPr lang="zh-TW" altLang="en-US" sz="3200" dirty="0" smtClean="0">
                <a:solidFill>
                  <a:srgbClr val="FF0000"/>
                </a:solidFill>
                <a:latin typeface="+mn-ea"/>
              </a:rPr>
              <a:t>至下午</a:t>
            </a:r>
            <a:r>
              <a:rPr lang="en-US" altLang="zh-TW" sz="3200" dirty="0" smtClean="0">
                <a:solidFill>
                  <a:srgbClr val="FF0000"/>
                </a:solidFill>
                <a:latin typeface="+mn-ea"/>
              </a:rPr>
              <a:t>5:30</a:t>
            </a:r>
            <a:r>
              <a:rPr lang="zh-TW" altLang="en-US" sz="3200" dirty="0" smtClean="0">
                <a:solidFill>
                  <a:srgbClr val="FF0000"/>
                </a:solidFill>
                <a:latin typeface="+mn-ea"/>
              </a:rPr>
              <a:t>  </a:t>
            </a:r>
            <a:endParaRPr lang="en-US" altLang="zh-TW" sz="3200" dirty="0" smtClean="0">
              <a:solidFill>
                <a:srgbClr val="FF0000"/>
              </a:solidFill>
              <a:latin typeface="+mn-ea"/>
            </a:endParaRPr>
          </a:p>
          <a:p>
            <a:pPr marL="0" indent="0">
              <a:lnSpc>
                <a:spcPts val="3840"/>
              </a:lnSpc>
              <a:spcBef>
                <a:spcPts val="600"/>
              </a:spcBef>
              <a:buNone/>
            </a:pPr>
            <a:r>
              <a:rPr lang="zh-TW" altLang="en-US" sz="3200" dirty="0">
                <a:solidFill>
                  <a:srgbClr val="FF0000"/>
                </a:solidFill>
                <a:latin typeface="+mn-ea"/>
              </a:rPr>
              <a:t> </a:t>
            </a:r>
            <a:r>
              <a:rPr lang="zh-TW" altLang="en-US" sz="3200" dirty="0" smtClean="0">
                <a:solidFill>
                  <a:srgbClr val="FF0000"/>
                </a:solidFill>
                <a:latin typeface="+mn-ea"/>
              </a:rPr>
              <a:t>供電（其他時段及例假日均不供電）。</a:t>
            </a:r>
            <a:endParaRPr lang="en-US" altLang="zh-TW" sz="3200" dirty="0" smtClean="0">
              <a:solidFill>
                <a:srgbClr val="FF0000"/>
              </a:solidFill>
              <a:latin typeface="+mn-ea"/>
            </a:endParaRPr>
          </a:p>
          <a:p>
            <a:endParaRPr lang="zh-TW" altLang="en-US" dirty="0">
              <a:latin typeface="+mn-ea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33241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755576" y="1844824"/>
            <a:ext cx="7524824" cy="4320480"/>
          </a:xfrm>
        </p:spPr>
        <p:txBody>
          <a:bodyPr>
            <a:noAutofit/>
          </a:bodyPr>
          <a:lstStyle/>
          <a:p>
            <a:r>
              <a:rPr lang="en-US" altLang="zh-TW" sz="3200" dirty="0" smtClean="0">
                <a:latin typeface="+mn-ea"/>
              </a:rPr>
              <a:t>105</a:t>
            </a:r>
            <a:r>
              <a:rPr lang="zh-TW" altLang="en-US" sz="3200" dirty="0" smtClean="0">
                <a:latin typeface="+mn-ea"/>
              </a:rPr>
              <a:t>年</a:t>
            </a:r>
            <a:r>
              <a:rPr lang="en-US" altLang="zh-TW" sz="3200" dirty="0" smtClean="0">
                <a:latin typeface="+mn-ea"/>
              </a:rPr>
              <a:t>9</a:t>
            </a:r>
            <a:r>
              <a:rPr lang="zh-TW" altLang="en-US" sz="3200" dirty="0" smtClean="0">
                <a:latin typeface="+mn-ea"/>
              </a:rPr>
              <a:t>月</a:t>
            </a:r>
            <a:r>
              <a:rPr lang="en-US" altLang="zh-TW" sz="3200" dirty="0" smtClean="0">
                <a:latin typeface="+mn-ea"/>
              </a:rPr>
              <a:t>14</a:t>
            </a:r>
            <a:r>
              <a:rPr lang="zh-TW" altLang="en-US" sz="3200" dirty="0" smtClean="0">
                <a:latin typeface="+mn-ea"/>
              </a:rPr>
              <a:t>日</a:t>
            </a:r>
            <a:r>
              <a:rPr lang="zh-TW" altLang="en-US" sz="3200" u="sng" dirty="0" smtClean="0">
                <a:latin typeface="+mn-ea"/>
              </a:rPr>
              <a:t>莫蘭蒂風災</a:t>
            </a:r>
            <a:r>
              <a:rPr lang="zh-TW" altLang="en-US" sz="3200" dirty="0" smtClean="0">
                <a:latin typeface="+mn-ea"/>
              </a:rPr>
              <a:t>。</a:t>
            </a:r>
            <a:endParaRPr lang="en-US" altLang="zh-TW" sz="3200" dirty="0" smtClean="0">
              <a:latin typeface="+mn-ea"/>
            </a:endParaRPr>
          </a:p>
          <a:p>
            <a:r>
              <a:rPr lang="en-US" altLang="zh-TW" sz="3200" dirty="0" smtClean="0">
                <a:latin typeface="+mn-ea"/>
              </a:rPr>
              <a:t>106</a:t>
            </a:r>
            <a:r>
              <a:rPr lang="zh-TW" altLang="en-US" sz="3200" dirty="0" smtClean="0">
                <a:latin typeface="+mn-ea"/>
              </a:rPr>
              <a:t>年</a:t>
            </a:r>
            <a:r>
              <a:rPr lang="en-US" altLang="zh-TW" sz="3200" dirty="0" smtClean="0">
                <a:latin typeface="+mn-ea"/>
              </a:rPr>
              <a:t>11</a:t>
            </a:r>
            <a:r>
              <a:rPr lang="zh-TW" altLang="en-US" sz="3200" dirty="0" smtClean="0">
                <a:latin typeface="+mn-ea"/>
              </a:rPr>
              <a:t>月</a:t>
            </a:r>
            <a:r>
              <a:rPr lang="en-US" altLang="zh-TW" sz="3200" dirty="0" smtClean="0">
                <a:latin typeface="+mn-ea"/>
              </a:rPr>
              <a:t>16</a:t>
            </a:r>
            <a:r>
              <a:rPr lang="zh-TW" altLang="en-US" sz="3200" dirty="0" smtClean="0">
                <a:latin typeface="+mn-ea"/>
              </a:rPr>
              <a:t>日學校</a:t>
            </a:r>
            <a:r>
              <a:rPr lang="zh-TW" altLang="en-US" sz="3200" u="sng" dirty="0" smtClean="0">
                <a:latin typeface="+mn-ea"/>
              </a:rPr>
              <a:t>總變壓站爆炸</a:t>
            </a:r>
            <a:r>
              <a:rPr lang="zh-TW" altLang="en-US" sz="3200" dirty="0" smtClean="0">
                <a:latin typeface="+mn-ea"/>
              </a:rPr>
              <a:t>（總務處後方）。</a:t>
            </a:r>
            <a:endParaRPr lang="en-US" altLang="zh-TW" sz="3200" dirty="0" smtClean="0">
              <a:latin typeface="+mn-ea"/>
            </a:endParaRPr>
          </a:p>
          <a:p>
            <a:r>
              <a:rPr lang="en-US" altLang="zh-TW" sz="3200" dirty="0" smtClean="0">
                <a:latin typeface="+mn-ea"/>
              </a:rPr>
              <a:t>107</a:t>
            </a:r>
            <a:r>
              <a:rPr lang="zh-TW" altLang="en-US" sz="3200" dirty="0" smtClean="0">
                <a:latin typeface="+mn-ea"/>
              </a:rPr>
              <a:t>年</a:t>
            </a:r>
            <a:r>
              <a:rPr lang="en-US" altLang="zh-TW" sz="3200" dirty="0" smtClean="0">
                <a:latin typeface="+mn-ea"/>
              </a:rPr>
              <a:t>8</a:t>
            </a:r>
            <a:r>
              <a:rPr lang="zh-TW" altLang="en-US" sz="3200" dirty="0" smtClean="0">
                <a:latin typeface="+mn-ea"/>
              </a:rPr>
              <a:t>月</a:t>
            </a:r>
            <a:r>
              <a:rPr lang="en-US" altLang="zh-TW" sz="3200" dirty="0" smtClean="0">
                <a:latin typeface="+mn-ea"/>
              </a:rPr>
              <a:t>23~24</a:t>
            </a:r>
            <a:r>
              <a:rPr lang="zh-TW" altLang="en-US" sz="3200" dirty="0" smtClean="0">
                <a:latin typeface="+mn-ea"/>
              </a:rPr>
              <a:t>日（嘉義</a:t>
            </a:r>
            <a:r>
              <a:rPr lang="zh-TW" altLang="en-US" sz="3200" dirty="0">
                <a:latin typeface="+mn-ea"/>
              </a:rPr>
              <a:t>至屏東等地方總雨量自</a:t>
            </a:r>
            <a:r>
              <a:rPr lang="en-US" altLang="zh-TW" sz="3200" dirty="0">
                <a:latin typeface="+mn-ea"/>
              </a:rPr>
              <a:t>23</a:t>
            </a:r>
            <a:r>
              <a:rPr lang="zh-TW" altLang="en-US" sz="3200" dirty="0">
                <a:latin typeface="+mn-ea"/>
              </a:rPr>
              <a:t>日累積到</a:t>
            </a:r>
            <a:r>
              <a:rPr lang="en-US" altLang="zh-TW" sz="3200" dirty="0">
                <a:latin typeface="+mn-ea"/>
              </a:rPr>
              <a:t>24</a:t>
            </a:r>
            <a:r>
              <a:rPr lang="zh-TW" altLang="en-US" sz="3200" dirty="0">
                <a:latin typeface="+mn-ea"/>
              </a:rPr>
              <a:t>日下午</a:t>
            </a:r>
            <a:r>
              <a:rPr lang="en-US" altLang="zh-TW" sz="3200" dirty="0">
                <a:latin typeface="+mn-ea"/>
              </a:rPr>
              <a:t>3</a:t>
            </a:r>
            <a:r>
              <a:rPr lang="zh-TW" altLang="en-US" sz="3200" dirty="0">
                <a:latin typeface="+mn-ea"/>
              </a:rPr>
              <a:t>時，約</a:t>
            </a:r>
            <a:r>
              <a:rPr lang="en-US" altLang="zh-TW" sz="3200" dirty="0">
                <a:latin typeface="+mn-ea"/>
              </a:rPr>
              <a:t>750</a:t>
            </a:r>
            <a:r>
              <a:rPr lang="zh-TW" altLang="en-US" sz="3200" dirty="0">
                <a:latin typeface="+mn-ea"/>
              </a:rPr>
              <a:t>至</a:t>
            </a:r>
            <a:r>
              <a:rPr lang="en-US" altLang="zh-TW" sz="3200" dirty="0">
                <a:latin typeface="+mn-ea"/>
              </a:rPr>
              <a:t>850</a:t>
            </a:r>
            <a:r>
              <a:rPr lang="zh-TW" altLang="en-US" sz="3200" dirty="0">
                <a:latin typeface="+mn-ea"/>
              </a:rPr>
              <a:t>毫米</a:t>
            </a:r>
            <a:r>
              <a:rPr lang="zh-TW" altLang="en-US" sz="3200" dirty="0" smtClean="0">
                <a:latin typeface="+mn-ea"/>
              </a:rPr>
              <a:t>左右），</a:t>
            </a:r>
            <a:r>
              <a:rPr lang="zh-TW" altLang="en-US" sz="3200" u="sng" dirty="0" smtClean="0">
                <a:latin typeface="+mn-ea"/>
              </a:rPr>
              <a:t>校區大淹水</a:t>
            </a:r>
            <a:r>
              <a:rPr lang="zh-TW" altLang="en-US" sz="3200" dirty="0" smtClean="0">
                <a:latin typeface="+mn-ea"/>
              </a:rPr>
              <a:t>（往後又發生了幾次）。</a:t>
            </a:r>
            <a:endParaRPr lang="en-US" altLang="zh-TW" sz="3200" dirty="0" smtClean="0">
              <a:latin typeface="+mn-ea"/>
            </a:endParaRPr>
          </a:p>
          <a:p>
            <a:r>
              <a:rPr lang="en-US" altLang="zh-TW" sz="3200" dirty="0" smtClean="0">
                <a:latin typeface="+mn-ea"/>
              </a:rPr>
              <a:t>107</a:t>
            </a:r>
            <a:r>
              <a:rPr lang="zh-TW" altLang="en-US" sz="3200" dirty="0" smtClean="0">
                <a:latin typeface="+mn-ea"/>
              </a:rPr>
              <a:t>年</a:t>
            </a:r>
            <a:r>
              <a:rPr lang="en-US" altLang="zh-TW" sz="3200" dirty="0" smtClean="0">
                <a:latin typeface="+mn-ea"/>
              </a:rPr>
              <a:t>12</a:t>
            </a:r>
            <a:r>
              <a:rPr lang="zh-TW" altLang="en-US" sz="3200" dirty="0" smtClean="0">
                <a:latin typeface="+mn-ea"/>
              </a:rPr>
              <a:t>年</a:t>
            </a:r>
            <a:r>
              <a:rPr lang="en-US" altLang="zh-TW" sz="3200" dirty="0" smtClean="0">
                <a:latin typeface="+mn-ea"/>
              </a:rPr>
              <a:t>20</a:t>
            </a:r>
            <a:r>
              <a:rPr lang="zh-TW" altLang="en-US" sz="3200" dirty="0" smtClean="0">
                <a:latin typeface="+mn-ea"/>
              </a:rPr>
              <a:t>日</a:t>
            </a:r>
            <a:r>
              <a:rPr lang="zh-TW" altLang="en-US" sz="3200" u="sng" dirty="0" smtClean="0">
                <a:latin typeface="+mn-ea"/>
              </a:rPr>
              <a:t>養殖科廁所管道間火</a:t>
            </a:r>
            <a:r>
              <a:rPr lang="zh-TW" altLang="en-US" sz="3200" u="sng" dirty="0">
                <a:latin typeface="+mn-ea"/>
              </a:rPr>
              <a:t>災</a:t>
            </a:r>
            <a:r>
              <a:rPr lang="zh-TW" altLang="en-US" sz="3200" dirty="0" smtClean="0">
                <a:latin typeface="+mn-ea"/>
              </a:rPr>
              <a:t>。</a:t>
            </a:r>
            <a:endParaRPr lang="zh-TW" altLang="en-US" sz="3200" dirty="0">
              <a:latin typeface="+mn-ea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+mn-ea"/>
                <a:ea typeface="+mn-ea"/>
              </a:rPr>
              <a:t>105</a:t>
            </a:r>
            <a:r>
              <a:rPr lang="zh-TW" altLang="en-US" dirty="0" smtClean="0">
                <a:latin typeface="+mn-ea"/>
                <a:ea typeface="+mn-ea"/>
              </a:rPr>
              <a:t>年</a:t>
            </a:r>
            <a:r>
              <a:rPr lang="en-US" altLang="zh-TW" dirty="0" smtClean="0">
                <a:latin typeface="+mn-ea"/>
                <a:ea typeface="+mn-ea"/>
              </a:rPr>
              <a:t>8</a:t>
            </a:r>
            <a:r>
              <a:rPr lang="zh-TW" altLang="en-US" dirty="0" smtClean="0">
                <a:latin typeface="+mn-ea"/>
                <a:ea typeface="+mn-ea"/>
              </a:rPr>
              <a:t>月以來</a:t>
            </a:r>
            <a:r>
              <a:rPr lang="en-US" altLang="zh-TW" dirty="0" smtClean="0">
                <a:latin typeface="+mn-ea"/>
                <a:ea typeface="+mn-ea"/>
              </a:rPr>
              <a:t>…</a:t>
            </a:r>
            <a:endParaRPr lang="zh-TW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16373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395536" y="1988840"/>
            <a:ext cx="8496944" cy="4392488"/>
          </a:xfrm>
        </p:spPr>
        <p:txBody>
          <a:bodyPr>
            <a:noAutofit/>
          </a:bodyPr>
          <a:lstStyle/>
          <a:p>
            <a:pPr indent="-180000">
              <a:lnSpc>
                <a:spcPts val="3200"/>
              </a:lnSpc>
              <a:spcBef>
                <a:spcPts val="600"/>
              </a:spcBef>
            </a:pPr>
            <a:r>
              <a:rPr lang="en-US" altLang="zh-TW" sz="3200" dirty="0" smtClean="0">
                <a:latin typeface="+mn-ea"/>
              </a:rPr>
              <a:t>105.06~12</a:t>
            </a:r>
            <a:r>
              <a:rPr lang="zh-TW" altLang="en-US" sz="3200" dirty="0" smtClean="0">
                <a:latin typeface="+mn-ea"/>
              </a:rPr>
              <a:t>月校門口外牆整建及信義樓防水工程</a:t>
            </a:r>
            <a:r>
              <a:rPr lang="en-US" altLang="zh-TW" sz="3200" dirty="0" smtClean="0">
                <a:latin typeface="+mn-ea"/>
              </a:rPr>
              <a:t>-396</a:t>
            </a:r>
            <a:r>
              <a:rPr lang="zh-TW" altLang="en-US" sz="3200" dirty="0" smtClean="0">
                <a:latin typeface="+mn-ea"/>
              </a:rPr>
              <a:t>萬。</a:t>
            </a:r>
            <a:endParaRPr lang="en-US" altLang="zh-TW" sz="3200" dirty="0" smtClean="0">
              <a:latin typeface="+mn-ea"/>
            </a:endParaRPr>
          </a:p>
          <a:p>
            <a:pPr indent="-180000">
              <a:lnSpc>
                <a:spcPts val="3200"/>
              </a:lnSpc>
              <a:spcBef>
                <a:spcPts val="600"/>
              </a:spcBef>
            </a:pPr>
            <a:r>
              <a:rPr lang="en-US" altLang="zh-TW" sz="3200" dirty="0" smtClean="0">
                <a:latin typeface="+mn-ea"/>
              </a:rPr>
              <a:t>105.08</a:t>
            </a:r>
            <a:r>
              <a:rPr lang="zh-TW" altLang="en-US" sz="3200" dirty="0" smtClean="0">
                <a:latin typeface="+mn-ea"/>
              </a:rPr>
              <a:t>全校電話及廣播系統整修工程</a:t>
            </a:r>
            <a:r>
              <a:rPr lang="en-US" altLang="zh-TW" sz="3200" dirty="0" smtClean="0">
                <a:latin typeface="+mn-ea"/>
              </a:rPr>
              <a:t>-</a:t>
            </a:r>
            <a:r>
              <a:rPr lang="zh-TW" altLang="en-US" sz="3200" dirty="0" smtClean="0">
                <a:latin typeface="+mn-ea"/>
              </a:rPr>
              <a:t>約</a:t>
            </a:r>
            <a:r>
              <a:rPr lang="en-US" altLang="zh-TW" sz="3200" dirty="0" smtClean="0">
                <a:latin typeface="+mn-ea"/>
              </a:rPr>
              <a:t>50</a:t>
            </a:r>
            <a:r>
              <a:rPr lang="zh-TW" altLang="en-US" sz="3200" dirty="0" smtClean="0">
                <a:latin typeface="+mn-ea"/>
              </a:rPr>
              <a:t>萬</a:t>
            </a:r>
            <a:endParaRPr lang="en-US" altLang="zh-TW" sz="3200" dirty="0" smtClean="0">
              <a:latin typeface="+mn-ea"/>
            </a:endParaRPr>
          </a:p>
          <a:p>
            <a:pPr indent="-180000">
              <a:lnSpc>
                <a:spcPts val="3200"/>
              </a:lnSpc>
              <a:spcBef>
                <a:spcPts val="600"/>
              </a:spcBef>
            </a:pPr>
            <a:r>
              <a:rPr lang="en-US" altLang="zh-TW" sz="3200" dirty="0" smtClean="0">
                <a:latin typeface="+mn-ea"/>
              </a:rPr>
              <a:t>106.01</a:t>
            </a:r>
            <a:r>
              <a:rPr lang="zh-TW" altLang="en-US" sz="3200" dirty="0" smtClean="0">
                <a:latin typeface="+mn-ea"/>
              </a:rPr>
              <a:t>行政、仁愛、和平各大樓鐵窗拆除整修工程</a:t>
            </a:r>
            <a:r>
              <a:rPr lang="en-US" altLang="zh-TW" sz="3200" dirty="0" smtClean="0">
                <a:latin typeface="+mn-ea"/>
              </a:rPr>
              <a:t>-</a:t>
            </a:r>
            <a:r>
              <a:rPr lang="zh-TW" altLang="en-US" sz="3200" dirty="0" smtClean="0">
                <a:latin typeface="+mn-ea"/>
              </a:rPr>
              <a:t>約</a:t>
            </a:r>
            <a:r>
              <a:rPr lang="en-US" altLang="zh-TW" sz="3200" dirty="0" smtClean="0">
                <a:latin typeface="+mn-ea"/>
              </a:rPr>
              <a:t>30</a:t>
            </a:r>
            <a:r>
              <a:rPr lang="zh-TW" altLang="en-US" sz="3200" dirty="0" smtClean="0">
                <a:latin typeface="+mn-ea"/>
              </a:rPr>
              <a:t>萬。</a:t>
            </a:r>
            <a:endParaRPr lang="en-US" altLang="zh-TW" sz="3200" dirty="0" smtClean="0">
              <a:latin typeface="+mn-ea"/>
            </a:endParaRPr>
          </a:p>
          <a:p>
            <a:pPr indent="-180000">
              <a:lnSpc>
                <a:spcPts val="3200"/>
              </a:lnSpc>
              <a:spcBef>
                <a:spcPts val="600"/>
              </a:spcBef>
            </a:pPr>
            <a:r>
              <a:rPr lang="en-US" altLang="zh-TW" sz="3200" dirty="0" smtClean="0">
                <a:latin typeface="+mn-ea"/>
              </a:rPr>
              <a:t>106.7</a:t>
            </a:r>
            <a:r>
              <a:rPr lang="zh-TW" altLang="en-US" sz="3200" dirty="0" smtClean="0">
                <a:latin typeface="+mn-ea"/>
              </a:rPr>
              <a:t>月配電機房、食品館變壓器、主電力系統改善工程</a:t>
            </a:r>
            <a:r>
              <a:rPr lang="en-US" altLang="zh-TW" sz="3200" dirty="0" smtClean="0">
                <a:latin typeface="+mn-ea"/>
              </a:rPr>
              <a:t>-350</a:t>
            </a:r>
            <a:r>
              <a:rPr lang="zh-TW" altLang="en-US" sz="3200" dirty="0" smtClean="0">
                <a:latin typeface="+mn-ea"/>
              </a:rPr>
              <a:t>萬。</a:t>
            </a:r>
            <a:endParaRPr lang="en-US" altLang="zh-TW" sz="3200" dirty="0" smtClean="0">
              <a:latin typeface="+mn-ea"/>
            </a:endParaRPr>
          </a:p>
          <a:p>
            <a:pPr indent="-180000">
              <a:lnSpc>
                <a:spcPts val="3200"/>
              </a:lnSpc>
              <a:spcBef>
                <a:spcPts val="600"/>
              </a:spcBef>
            </a:pPr>
            <a:r>
              <a:rPr lang="en-US" altLang="zh-TW" sz="3200" dirty="0" smtClean="0">
                <a:latin typeface="+mn-ea"/>
              </a:rPr>
              <a:t>106.08</a:t>
            </a:r>
            <a:r>
              <a:rPr lang="zh-TW" altLang="en-US" sz="3200" dirty="0" smtClean="0">
                <a:latin typeface="+mn-ea"/>
              </a:rPr>
              <a:t>全校一般教室、行政辦公室冷氣裝設約</a:t>
            </a:r>
            <a:r>
              <a:rPr lang="en-US" altLang="zh-TW" sz="3200" dirty="0" smtClean="0">
                <a:latin typeface="+mn-ea"/>
              </a:rPr>
              <a:t>-320</a:t>
            </a:r>
            <a:r>
              <a:rPr lang="zh-TW" altLang="en-US" sz="3200" dirty="0" smtClean="0">
                <a:latin typeface="+mn-ea"/>
              </a:rPr>
              <a:t>萬</a:t>
            </a:r>
            <a:endParaRPr lang="en-US" altLang="zh-TW" sz="3200" dirty="0" smtClean="0">
              <a:latin typeface="+mn-ea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建設之路好遙遠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58280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539552" y="2132856"/>
            <a:ext cx="8136903" cy="4032448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altLang="zh-TW" sz="3200" dirty="0">
                <a:latin typeface="+mn-ea"/>
              </a:rPr>
              <a:t>106.09</a:t>
            </a:r>
            <a:r>
              <a:rPr lang="zh-TW" altLang="en-US" sz="3200" dirty="0">
                <a:latin typeface="+mn-ea"/>
              </a:rPr>
              <a:t>輪機科機艙模擬教室（艇庫改善工程</a:t>
            </a:r>
            <a:r>
              <a:rPr lang="zh-TW" altLang="en-US" sz="3200" dirty="0" smtClean="0">
                <a:latin typeface="+mn-ea"/>
              </a:rPr>
              <a:t>）</a:t>
            </a:r>
            <a:r>
              <a:rPr lang="en-US" altLang="zh-TW" sz="3200" dirty="0" smtClean="0">
                <a:latin typeface="+mn-ea"/>
              </a:rPr>
              <a:t>-</a:t>
            </a:r>
            <a:r>
              <a:rPr lang="zh-TW" altLang="en-US" sz="3200" dirty="0" smtClean="0">
                <a:latin typeface="+mn-ea"/>
              </a:rPr>
              <a:t>約</a:t>
            </a:r>
            <a:r>
              <a:rPr lang="en-US" altLang="zh-TW" sz="3200" dirty="0" smtClean="0">
                <a:latin typeface="+mn-ea"/>
              </a:rPr>
              <a:t>650</a:t>
            </a:r>
            <a:r>
              <a:rPr lang="zh-TW" altLang="en-US" sz="3200" dirty="0" smtClean="0">
                <a:latin typeface="+mn-ea"/>
              </a:rPr>
              <a:t>萬。</a:t>
            </a:r>
            <a:endParaRPr lang="en-US" altLang="zh-TW" sz="3200" dirty="0" smtClean="0">
              <a:latin typeface="+mn-ea"/>
            </a:endParaRPr>
          </a:p>
          <a:p>
            <a:pPr>
              <a:spcBef>
                <a:spcPts val="1200"/>
              </a:spcBef>
            </a:pPr>
            <a:r>
              <a:rPr lang="en-US" altLang="zh-TW" sz="3200" dirty="0" smtClean="0">
                <a:latin typeface="+mn-ea"/>
              </a:rPr>
              <a:t>107.06</a:t>
            </a:r>
            <a:r>
              <a:rPr lang="zh-TW" altLang="en-US" sz="3200" dirty="0">
                <a:latin typeface="+mn-ea"/>
              </a:rPr>
              <a:t>仁愛樓外牆及廁所整修</a:t>
            </a:r>
            <a:r>
              <a:rPr lang="zh-TW" altLang="en-US" sz="3200" dirty="0" smtClean="0">
                <a:latin typeface="+mn-ea"/>
              </a:rPr>
              <a:t>工程</a:t>
            </a:r>
            <a:r>
              <a:rPr lang="en-US" altLang="zh-TW" sz="3200" dirty="0" smtClean="0">
                <a:latin typeface="+mn-ea"/>
              </a:rPr>
              <a:t>-430</a:t>
            </a:r>
            <a:r>
              <a:rPr lang="zh-TW" altLang="en-US" sz="3200" dirty="0" smtClean="0">
                <a:latin typeface="+mn-ea"/>
              </a:rPr>
              <a:t>萬。</a:t>
            </a:r>
            <a:endParaRPr lang="zh-TW" altLang="en-US" sz="3200" dirty="0">
              <a:latin typeface="+mn-ea"/>
            </a:endParaRPr>
          </a:p>
          <a:p>
            <a:pPr>
              <a:spcBef>
                <a:spcPts val="1200"/>
              </a:spcBef>
            </a:pPr>
            <a:r>
              <a:rPr lang="en-US" altLang="zh-TW" sz="3200" dirty="0">
                <a:latin typeface="+mn-ea"/>
              </a:rPr>
              <a:t>107.06</a:t>
            </a:r>
            <a:r>
              <a:rPr lang="zh-TW" altLang="en-US" sz="3200" dirty="0">
                <a:latin typeface="+mn-ea"/>
              </a:rPr>
              <a:t>食品科釀造教室整修</a:t>
            </a:r>
            <a:r>
              <a:rPr lang="zh-TW" altLang="en-US" sz="3200" dirty="0" smtClean="0">
                <a:latin typeface="+mn-ea"/>
              </a:rPr>
              <a:t>工程</a:t>
            </a:r>
            <a:r>
              <a:rPr lang="en-US" altLang="zh-TW" sz="3200" dirty="0" smtClean="0">
                <a:latin typeface="+mn-ea"/>
              </a:rPr>
              <a:t>-</a:t>
            </a:r>
            <a:r>
              <a:rPr lang="zh-TW" altLang="en-US" sz="3200" dirty="0" smtClean="0">
                <a:latin typeface="+mn-ea"/>
              </a:rPr>
              <a:t>約</a:t>
            </a:r>
            <a:r>
              <a:rPr lang="en-US" altLang="zh-TW" sz="3200" dirty="0" smtClean="0">
                <a:latin typeface="+mn-ea"/>
              </a:rPr>
              <a:t>300</a:t>
            </a:r>
            <a:r>
              <a:rPr lang="zh-TW" altLang="en-US" sz="3200" dirty="0" smtClean="0">
                <a:latin typeface="+mn-ea"/>
              </a:rPr>
              <a:t>萬。</a:t>
            </a:r>
            <a:endParaRPr lang="zh-TW" altLang="en-US" sz="3200" dirty="0">
              <a:latin typeface="+mn-ea"/>
            </a:endParaRPr>
          </a:p>
          <a:p>
            <a:pPr>
              <a:spcBef>
                <a:spcPts val="1200"/>
              </a:spcBef>
            </a:pPr>
            <a:r>
              <a:rPr lang="en-US" altLang="zh-TW" sz="3200" dirty="0">
                <a:latin typeface="+mn-ea"/>
              </a:rPr>
              <a:t>107.09</a:t>
            </a:r>
            <a:r>
              <a:rPr lang="zh-TW" altLang="en-US" sz="3200" dirty="0">
                <a:latin typeface="+mn-ea"/>
              </a:rPr>
              <a:t>強化校園安全防護</a:t>
            </a:r>
            <a:r>
              <a:rPr lang="zh-TW" altLang="en-US" sz="3200" dirty="0" smtClean="0">
                <a:latin typeface="+mn-ea"/>
              </a:rPr>
              <a:t>計畫約</a:t>
            </a:r>
            <a:r>
              <a:rPr lang="en-US" altLang="zh-TW" sz="3200" dirty="0" smtClean="0">
                <a:latin typeface="+mn-ea"/>
              </a:rPr>
              <a:t>-60</a:t>
            </a:r>
            <a:r>
              <a:rPr lang="zh-TW" altLang="en-US" sz="3200" dirty="0" smtClean="0">
                <a:latin typeface="+mn-ea"/>
              </a:rPr>
              <a:t>萬</a:t>
            </a:r>
            <a:endParaRPr lang="zh-TW" altLang="en-US" sz="3200" dirty="0">
              <a:latin typeface="+mn-ea"/>
            </a:endParaRPr>
          </a:p>
          <a:p>
            <a:pPr>
              <a:spcBef>
                <a:spcPts val="1200"/>
              </a:spcBef>
            </a:pPr>
            <a:r>
              <a:rPr lang="en-US" altLang="zh-TW" sz="3200" dirty="0" smtClean="0">
                <a:latin typeface="+mn-ea"/>
              </a:rPr>
              <a:t>107.09</a:t>
            </a:r>
            <a:r>
              <a:rPr lang="zh-TW" altLang="en-US" sz="3200" dirty="0" smtClean="0">
                <a:latin typeface="+mn-ea"/>
              </a:rPr>
              <a:t>游泳池用水及環境改善工程</a:t>
            </a:r>
            <a:r>
              <a:rPr lang="en-US" altLang="zh-TW" sz="3200" dirty="0" smtClean="0">
                <a:latin typeface="+mn-ea"/>
              </a:rPr>
              <a:t>-260</a:t>
            </a:r>
            <a:r>
              <a:rPr lang="zh-TW" altLang="en-US" sz="3200" dirty="0" smtClean="0">
                <a:latin typeface="+mn-ea"/>
              </a:rPr>
              <a:t>萬。</a:t>
            </a:r>
            <a:endParaRPr lang="en-US" altLang="zh-TW" sz="3200" dirty="0" smtClean="0">
              <a:latin typeface="+mn-ea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95274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611560" y="2132856"/>
            <a:ext cx="8064896" cy="3960440"/>
          </a:xfrm>
        </p:spPr>
        <p:txBody>
          <a:bodyPr>
            <a:normAutofit lnSpcReduction="10000"/>
          </a:bodyPr>
          <a:lstStyle/>
          <a:p>
            <a:r>
              <a:rPr lang="en-US" altLang="zh-TW" sz="3200" dirty="0">
                <a:latin typeface="+mn-ea"/>
              </a:rPr>
              <a:t>107.11~108.01</a:t>
            </a:r>
            <a:r>
              <a:rPr lang="zh-TW" altLang="en-US" sz="3200" dirty="0">
                <a:latin typeface="+mn-ea"/>
              </a:rPr>
              <a:t>月養殖科室外養殖池改建工程（進行中）</a:t>
            </a:r>
            <a:r>
              <a:rPr lang="en-US" altLang="zh-TW" sz="3200" dirty="0">
                <a:latin typeface="+mn-ea"/>
              </a:rPr>
              <a:t>-</a:t>
            </a:r>
            <a:r>
              <a:rPr lang="zh-TW" altLang="en-US" sz="3200" dirty="0">
                <a:latin typeface="+mn-ea"/>
              </a:rPr>
              <a:t>約</a:t>
            </a:r>
            <a:r>
              <a:rPr lang="en-US" altLang="zh-TW" sz="3200" dirty="0" smtClean="0">
                <a:latin typeface="+mn-ea"/>
              </a:rPr>
              <a:t>665</a:t>
            </a:r>
            <a:r>
              <a:rPr lang="zh-TW" altLang="en-US" sz="3200" dirty="0" smtClean="0">
                <a:latin typeface="+mn-ea"/>
              </a:rPr>
              <a:t>萬。</a:t>
            </a:r>
            <a:endParaRPr lang="en-US" altLang="zh-TW" sz="3200" dirty="0" smtClean="0">
              <a:latin typeface="+mn-ea"/>
            </a:endParaRPr>
          </a:p>
          <a:p>
            <a:r>
              <a:rPr lang="en-US" altLang="zh-TW" sz="3200" dirty="0" smtClean="0">
                <a:latin typeface="+mn-ea"/>
              </a:rPr>
              <a:t>108.01~2</a:t>
            </a:r>
            <a:r>
              <a:rPr lang="zh-TW" altLang="en-US" sz="3200" dirty="0" smtClean="0">
                <a:latin typeface="+mn-ea"/>
              </a:rPr>
              <a:t>月養殖科</a:t>
            </a:r>
            <a:r>
              <a:rPr lang="zh-TW" altLang="en-US" sz="3200" dirty="0">
                <a:latin typeface="+mn-ea"/>
              </a:rPr>
              <a:t>火災重建</a:t>
            </a:r>
            <a:r>
              <a:rPr lang="zh-TW" altLang="en-US" sz="3200" dirty="0" smtClean="0">
                <a:latin typeface="+mn-ea"/>
              </a:rPr>
              <a:t>工程</a:t>
            </a:r>
            <a:r>
              <a:rPr lang="en-US" altLang="zh-TW" sz="3200" dirty="0" smtClean="0">
                <a:latin typeface="+mn-ea"/>
              </a:rPr>
              <a:t>-</a:t>
            </a:r>
            <a:r>
              <a:rPr lang="zh-TW" altLang="en-US" sz="3200" dirty="0" smtClean="0">
                <a:latin typeface="+mn-ea"/>
              </a:rPr>
              <a:t>約</a:t>
            </a:r>
            <a:r>
              <a:rPr lang="en-US" altLang="zh-TW" sz="3200" dirty="0" smtClean="0">
                <a:latin typeface="+mn-ea"/>
              </a:rPr>
              <a:t>80~100</a:t>
            </a:r>
            <a:r>
              <a:rPr lang="zh-TW" altLang="en-US" sz="3200" dirty="0" smtClean="0">
                <a:latin typeface="+mn-ea"/>
              </a:rPr>
              <a:t>萬</a:t>
            </a:r>
            <a:r>
              <a:rPr lang="zh-TW" altLang="en-US" sz="3200" dirty="0" smtClean="0">
                <a:latin typeface="新細明體"/>
                <a:ea typeface="新細明體"/>
              </a:rPr>
              <a:t>。 </a:t>
            </a:r>
            <a:endParaRPr lang="en-US" altLang="zh-TW" sz="3200" dirty="0" smtClean="0">
              <a:latin typeface="+mn-ea"/>
            </a:endParaRPr>
          </a:p>
          <a:p>
            <a:r>
              <a:rPr lang="en-US" altLang="zh-TW" sz="3200" dirty="0" smtClean="0">
                <a:latin typeface="+mn-ea"/>
              </a:rPr>
              <a:t>108.01~2</a:t>
            </a:r>
            <a:r>
              <a:rPr lang="zh-TW" altLang="en-US" sz="3200" dirty="0" smtClean="0">
                <a:latin typeface="+mn-ea"/>
              </a:rPr>
              <a:t>月底全校教室</a:t>
            </a:r>
            <a:r>
              <a:rPr lang="en-US" altLang="zh-TW" sz="3200" dirty="0" smtClean="0">
                <a:latin typeface="+mn-ea"/>
              </a:rPr>
              <a:t>LED</a:t>
            </a:r>
            <a:r>
              <a:rPr lang="zh-TW" altLang="en-US" sz="3200" dirty="0" smtClean="0">
                <a:latin typeface="+mn-ea"/>
              </a:rPr>
              <a:t>照明燈具更新</a:t>
            </a:r>
            <a:r>
              <a:rPr lang="en-US" altLang="zh-TW" sz="3200" dirty="0" smtClean="0">
                <a:latin typeface="+mn-ea"/>
              </a:rPr>
              <a:t>-</a:t>
            </a:r>
            <a:r>
              <a:rPr lang="zh-TW" altLang="en-US" sz="3200" dirty="0" smtClean="0">
                <a:latin typeface="+mn-ea"/>
              </a:rPr>
              <a:t>約</a:t>
            </a:r>
            <a:r>
              <a:rPr lang="en-US" altLang="zh-TW" sz="3200" dirty="0" smtClean="0">
                <a:latin typeface="+mn-ea"/>
              </a:rPr>
              <a:t>75</a:t>
            </a:r>
            <a:r>
              <a:rPr lang="zh-TW" altLang="en-US" sz="3200" dirty="0" smtClean="0">
                <a:latin typeface="+mn-ea"/>
              </a:rPr>
              <a:t>萬。</a:t>
            </a:r>
            <a:endParaRPr lang="en-US" altLang="zh-TW" sz="3200" dirty="0" smtClean="0">
              <a:latin typeface="+mn-ea"/>
            </a:endParaRPr>
          </a:p>
          <a:p>
            <a:r>
              <a:rPr lang="en-US" altLang="zh-TW" sz="3200" dirty="0" smtClean="0">
                <a:latin typeface="+mn-ea"/>
              </a:rPr>
              <a:t>108.01~5</a:t>
            </a:r>
            <a:r>
              <a:rPr lang="zh-TW" altLang="en-US" sz="3200" dirty="0" smtClean="0">
                <a:latin typeface="+mn-ea"/>
              </a:rPr>
              <a:t>月底老舊實習場域翻修計畫（信義樓）</a:t>
            </a:r>
            <a:r>
              <a:rPr lang="en-US" altLang="zh-TW" sz="3200" dirty="0" smtClean="0">
                <a:latin typeface="+mn-ea"/>
              </a:rPr>
              <a:t>-400+120+280=800</a:t>
            </a:r>
            <a:r>
              <a:rPr lang="zh-TW" altLang="en-US" sz="3200" dirty="0" smtClean="0">
                <a:latin typeface="+mn-ea"/>
              </a:rPr>
              <a:t>萬。</a:t>
            </a:r>
            <a:endParaRPr lang="en-US" altLang="zh-TW" sz="3200" dirty="0" smtClean="0">
              <a:latin typeface="+mn-ea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新年新希望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27584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539552" y="2675467"/>
            <a:ext cx="8136904" cy="3450696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+mn-ea"/>
              </a:rPr>
              <a:t>108.01~3</a:t>
            </a:r>
            <a:r>
              <a:rPr lang="zh-TW" altLang="en-US" sz="3200" dirty="0">
                <a:latin typeface="+mn-ea"/>
              </a:rPr>
              <a:t>月底老舊廁所修繕美化計畫（信義樓、仁愛樓）</a:t>
            </a:r>
            <a:r>
              <a:rPr lang="en-US" altLang="zh-TW" sz="3200" dirty="0">
                <a:latin typeface="+mn-ea"/>
              </a:rPr>
              <a:t>-343</a:t>
            </a:r>
            <a:r>
              <a:rPr lang="zh-TW" altLang="en-US" sz="3200" dirty="0">
                <a:latin typeface="+mn-ea"/>
              </a:rPr>
              <a:t>萬</a:t>
            </a:r>
            <a:r>
              <a:rPr lang="zh-TW" altLang="en-US" sz="3200" dirty="0" smtClean="0">
                <a:latin typeface="+mn-ea"/>
              </a:rPr>
              <a:t>。</a:t>
            </a:r>
            <a:endParaRPr lang="en-US" altLang="zh-TW" sz="3200" dirty="0" smtClean="0">
              <a:latin typeface="+mn-ea"/>
            </a:endParaRPr>
          </a:p>
          <a:p>
            <a:r>
              <a:rPr lang="en-US" altLang="zh-TW" sz="3200" dirty="0" smtClean="0">
                <a:latin typeface="+mn-ea"/>
              </a:rPr>
              <a:t>108.03~12</a:t>
            </a:r>
            <a:r>
              <a:rPr lang="zh-TW" altLang="en-US" sz="3200" dirty="0">
                <a:latin typeface="+mn-ea"/>
              </a:rPr>
              <a:t>月學生活動中心修繕</a:t>
            </a:r>
            <a:r>
              <a:rPr lang="zh-TW" altLang="en-US" sz="3200" dirty="0" smtClean="0">
                <a:latin typeface="+mn-ea"/>
              </a:rPr>
              <a:t>計畫</a:t>
            </a:r>
            <a:r>
              <a:rPr lang="en-US" altLang="zh-TW" sz="3200" dirty="0" smtClean="0">
                <a:latin typeface="+mn-ea"/>
              </a:rPr>
              <a:t>-500</a:t>
            </a:r>
            <a:r>
              <a:rPr lang="zh-TW" altLang="en-US" sz="3200" dirty="0">
                <a:latin typeface="+mn-ea"/>
              </a:rPr>
              <a:t>萬</a:t>
            </a:r>
          </a:p>
          <a:p>
            <a:r>
              <a:rPr lang="en-US" altLang="zh-TW" sz="3200" dirty="0">
                <a:latin typeface="+mn-ea"/>
              </a:rPr>
              <a:t>108.04~12</a:t>
            </a:r>
            <a:r>
              <a:rPr lang="zh-TW" altLang="en-US" sz="3200" dirty="0">
                <a:latin typeface="+mn-ea"/>
              </a:rPr>
              <a:t>月校園無障礙設施</a:t>
            </a:r>
            <a:r>
              <a:rPr lang="zh-TW" altLang="en-US" sz="3200" dirty="0" smtClean="0">
                <a:latin typeface="+mn-ea"/>
              </a:rPr>
              <a:t>計畫</a:t>
            </a:r>
            <a:r>
              <a:rPr lang="en-US" altLang="zh-TW" sz="3200" dirty="0" smtClean="0">
                <a:latin typeface="+mn-ea"/>
              </a:rPr>
              <a:t>-360</a:t>
            </a:r>
            <a:r>
              <a:rPr lang="zh-TW" altLang="en-US" sz="3200" dirty="0">
                <a:latin typeface="+mn-ea"/>
              </a:rPr>
              <a:t>萬。</a:t>
            </a:r>
          </a:p>
          <a:p>
            <a:endParaRPr lang="zh-TW" altLang="en-US" sz="3200" dirty="0">
              <a:latin typeface="+mn-ea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67851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539552" y="2675467"/>
            <a:ext cx="7992887" cy="3450696"/>
          </a:xfrm>
        </p:spPr>
        <p:txBody>
          <a:bodyPr>
            <a:normAutofit/>
          </a:bodyPr>
          <a:lstStyle/>
          <a:p>
            <a:r>
              <a:rPr lang="zh-TW" altLang="en-US" sz="3200" dirty="0"/>
              <a:t>學生的破壞</a:t>
            </a:r>
            <a:r>
              <a:rPr lang="zh-TW" altLang="en-US" sz="3200" dirty="0" smtClean="0"/>
              <a:t>威力</a:t>
            </a:r>
            <a:r>
              <a:rPr lang="zh-TW" altLang="en-US" sz="3200" dirty="0"/>
              <a:t>依然</a:t>
            </a:r>
            <a:r>
              <a:rPr lang="zh-TW" altLang="en-US" sz="3200" dirty="0" smtClean="0"/>
              <a:t>驚人</a:t>
            </a:r>
            <a:r>
              <a:rPr lang="en-US" altLang="zh-TW" sz="3200" dirty="0">
                <a:latin typeface="新細明體"/>
                <a:ea typeface="新細明體"/>
              </a:rPr>
              <a:t>，</a:t>
            </a:r>
            <a:r>
              <a:rPr lang="zh-TW" altLang="en-US" sz="3200" dirty="0" smtClean="0"/>
              <a:t>遠遠超過總務處全體夥伴的能力</a:t>
            </a:r>
            <a:r>
              <a:rPr lang="zh-TW" altLang="en-US" sz="3200" dirty="0" smtClean="0">
                <a:latin typeface="+mj-ea"/>
                <a:ea typeface="+mj-ea"/>
              </a:rPr>
              <a:t>，我們維修力一直趕不上破壞力</a:t>
            </a:r>
            <a:r>
              <a:rPr lang="zh-TW" altLang="en-US" sz="3200" dirty="0" smtClean="0">
                <a:latin typeface="新細明體"/>
                <a:ea typeface="新細明體"/>
              </a:rPr>
              <a:t>（</a:t>
            </a:r>
            <a:r>
              <a:rPr lang="zh-TW" altLang="en-US" sz="32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華康彩帶體" panose="040B0709000000000000" pitchFamily="81" charset="-120"/>
                <a:ea typeface="華康彩帶體" panose="040B0709000000000000" pitchFamily="81" charset="-120"/>
              </a:rPr>
              <a:t>我們一直很忙碌</a:t>
            </a:r>
            <a:r>
              <a:rPr lang="zh-TW" altLang="en-US" sz="3200" dirty="0" smtClean="0">
                <a:latin typeface="新細明體"/>
                <a:ea typeface="新細明體"/>
              </a:rPr>
              <a:t>）</a:t>
            </a:r>
            <a:r>
              <a:rPr lang="en-US" altLang="zh-TW" sz="3200" dirty="0" smtClean="0">
                <a:latin typeface="新細明體"/>
                <a:ea typeface="新細明體"/>
              </a:rPr>
              <a:t>!</a:t>
            </a:r>
          </a:p>
          <a:p>
            <a:r>
              <a:rPr lang="zh-TW" altLang="en-US" sz="3200" dirty="0" smtClean="0">
                <a:latin typeface="+mn-ea"/>
              </a:rPr>
              <a:t>請問大家，我們該怎麼做</a:t>
            </a:r>
            <a:r>
              <a:rPr lang="en-US" altLang="zh-TW" sz="3200" dirty="0" smtClean="0">
                <a:latin typeface="新細明體"/>
                <a:ea typeface="新細明體"/>
              </a:rPr>
              <a:t>!</a:t>
            </a:r>
          </a:p>
          <a:p>
            <a:r>
              <a:rPr lang="zh-TW" altLang="en-US" sz="3200" dirty="0" smtClean="0">
                <a:latin typeface="+mj-ea"/>
                <a:ea typeface="+mj-ea"/>
              </a:rPr>
              <a:t>敬請全體夥伴協助</a:t>
            </a:r>
            <a:r>
              <a:rPr lang="en-US" altLang="zh-TW" sz="3200" dirty="0" smtClean="0">
                <a:latin typeface="+mj-ea"/>
                <a:ea typeface="+mj-ea"/>
              </a:rPr>
              <a:t>…</a:t>
            </a:r>
            <a:endParaRPr lang="zh-TW" altLang="en-US" sz="3200" dirty="0">
              <a:latin typeface="+mj-ea"/>
              <a:ea typeface="+mj-ea"/>
            </a:endParaRPr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但是</a:t>
            </a:r>
            <a:r>
              <a:rPr lang="en-US" altLang="zh-TW" dirty="0" smtClean="0"/>
              <a:t>…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102403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194</TotalTime>
  <Words>578</Words>
  <Application>Microsoft Office PowerPoint</Application>
  <PresentationFormat>如螢幕大小 (4:3)</PresentationFormat>
  <Paragraphs>41</Paragraphs>
  <Slides>10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1" baseType="lpstr">
      <vt:lpstr>波形</vt:lpstr>
      <vt:lpstr>107學年度第一學期  校務會議</vt:lpstr>
      <vt:lpstr>新的作法</vt:lpstr>
      <vt:lpstr>PowerPoint 簡報</vt:lpstr>
      <vt:lpstr>105年8月以來…</vt:lpstr>
      <vt:lpstr>建設之路好遙遠</vt:lpstr>
      <vt:lpstr>PowerPoint 簡報</vt:lpstr>
      <vt:lpstr>新年新希望</vt:lpstr>
      <vt:lpstr>PowerPoint 簡報</vt:lpstr>
      <vt:lpstr>但是…</vt:lpstr>
      <vt:lpstr>感謝與祝福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107第一學期 校務會議</dc:title>
  <dc:creator>admin</dc:creator>
  <cp:lastModifiedBy>admin</cp:lastModifiedBy>
  <cp:revision>14</cp:revision>
  <dcterms:created xsi:type="dcterms:W3CDTF">2019-01-10T00:07:06Z</dcterms:created>
  <dcterms:modified xsi:type="dcterms:W3CDTF">2019-01-10T03:22:35Z</dcterms:modified>
</cp:coreProperties>
</file>