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63" r:id="rId4"/>
    <p:sldId id="259" r:id="rId5"/>
    <p:sldId id="278" r:id="rId6"/>
    <p:sldId id="276" r:id="rId7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70A697F4-D707-489E-81E0-993D292D6A5E}">
          <p14:sldIdLst>
            <p14:sldId id="256"/>
            <p14:sldId id="277"/>
            <p14:sldId id="263"/>
            <p14:sldId id="259"/>
            <p14:sldId id="278"/>
            <p14:sldId id="276"/>
          </p14:sldIdLst>
        </p14:section>
        <p14:section name="未命名的章節" id="{D5383E16-CB68-4851-9C2C-AB8D9A708823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橢圓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5" name="橢圓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6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A0B919-AE6D-4FA6-8D0A-3EE90F0351D2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7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BBEF04-CE85-4CEB-8D20-41582D40815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006F8-787D-4856-96CE-B8C2CC9B25E5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5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8C380-D464-4463-86F6-4EBC6B5538A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2ABB5-3380-41B2-A745-2760E761646B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5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16426-08C7-4C06-92BA-C5BD7E4D7ED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B3AC2-3255-468F-9A52-36FA72B5FD9E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5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6792F-851E-44B1-873F-5843EEB12C1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5" name="矩形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6" name="橢圓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7" name="橢圓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1EA584-907A-495B-9646-38D5071BBBCC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9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10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BA5743-4AAD-426A-8F3A-A03CD87FC91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4CB0-611A-4B78-9C36-62A11D4197CA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6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8B58A-5433-4F4F-A99D-A582FE1DA30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DCA570-9F39-4AEE-A1AB-0DD0A25F9AFF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900EB2-E6BC-4CAF-85EE-52F9F710121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EC8BB-F492-49EE-8FE6-0B4A980AEFBA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4" name="頁尾版面配置區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DAEC-0947-4424-986D-5DA5056723E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3" name="矩形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4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1F4753-82E3-428E-87B0-FA036EBC62B6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5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EFFEEB-3EC1-48C7-840A-B8F6234BEFC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322964-4023-4341-80D7-01D1A2BA95B1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2320F6-B0BB-471D-89BB-56C9AAC5834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kumimoji="0" lang="en-US" sz="3200">
              <a:latin typeface="+mn-lt"/>
              <a:ea typeface="+mn-ea"/>
            </a:endParaRPr>
          </a:p>
        </p:txBody>
      </p:sp>
      <p:sp>
        <p:nvSpPr>
          <p:cNvPr id="6" name="流程圖: 程序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7" name="流程圖: 程序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68639A-1DED-44A0-8E40-FD7074F47DC3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9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10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869772-39F5-4EEC-A5D8-F6ABED08502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33" name="文字版面配置區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smtClean="0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D24A5AB4-CA28-46B7-9EA8-8626C27191A2}" type="datetimeFigureOut">
              <a:rPr lang="zh-TW" altLang="en-US"/>
              <a:pPr>
                <a:defRPr/>
              </a:pPr>
              <a:t>2019/1/15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996CA4F-176D-4711-9A0E-39064833BA3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0" r:id="rId2"/>
    <p:sldLayoutId id="2147483696" r:id="rId3"/>
    <p:sldLayoutId id="2147483691" r:id="rId4"/>
    <p:sldLayoutId id="2147483697" r:id="rId5"/>
    <p:sldLayoutId id="2147483692" r:id="rId6"/>
    <p:sldLayoutId id="2147483698" r:id="rId7"/>
    <p:sldLayoutId id="2147483699" r:id="rId8"/>
    <p:sldLayoutId id="2147483700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  <a:ea typeface="微軟正黑體" pitchFamily="34" charset="-12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 1"/>
          <p:cNvSpPr>
            <a:spLocks noGrp="1"/>
          </p:cNvSpPr>
          <p:nvPr>
            <p:ph type="ctrTitle"/>
          </p:nvPr>
        </p:nvSpPr>
        <p:spPr>
          <a:xfrm>
            <a:off x="1331913" y="1773238"/>
            <a:ext cx="7405687" cy="14716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6700" dirty="0" smtClean="0">
                <a:solidFill>
                  <a:schemeClr val="tx2">
                    <a:satMod val="130000"/>
                  </a:schemeClr>
                </a:solidFill>
              </a:rPr>
              <a:t>國立東港海事</a:t>
            </a:r>
            <a:r>
              <a:rPr lang="en-US" altLang="zh-TW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altLang="zh-TW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en-US" altLang="zh-TW" sz="5300" dirty="0" smtClean="0">
                <a:solidFill>
                  <a:schemeClr val="tx2">
                    <a:satMod val="130000"/>
                  </a:schemeClr>
                </a:solidFill>
              </a:rPr>
              <a:t>107</a:t>
            </a:r>
            <a:r>
              <a:rPr lang="zh-TW" altLang="en-US" sz="5300" dirty="0" smtClean="0">
                <a:solidFill>
                  <a:schemeClr val="tx2">
                    <a:satMod val="130000"/>
                  </a:schemeClr>
                </a:solidFill>
              </a:rPr>
              <a:t>學年</a:t>
            </a:r>
            <a:r>
              <a:rPr lang="zh-TW" altLang="en-US" sz="5300" dirty="0" smtClean="0">
                <a:solidFill>
                  <a:schemeClr val="tx2">
                    <a:satMod val="130000"/>
                  </a:schemeClr>
                </a:solidFill>
              </a:rPr>
              <a:t>度</a:t>
            </a:r>
            <a:r>
              <a:rPr lang="zh-TW" altLang="en-US" sz="5300" dirty="0" smtClean="0">
                <a:solidFill>
                  <a:schemeClr val="tx2">
                    <a:satMod val="130000"/>
                  </a:schemeClr>
                </a:solidFill>
              </a:rPr>
              <a:t>第</a:t>
            </a:r>
            <a:r>
              <a:rPr lang="en-US" altLang="zh-TW" sz="5300" dirty="0" smtClean="0">
                <a:solidFill>
                  <a:schemeClr val="tx2">
                    <a:satMod val="130000"/>
                  </a:schemeClr>
                </a:solidFill>
              </a:rPr>
              <a:t>1</a:t>
            </a:r>
            <a:r>
              <a:rPr lang="zh-TW" altLang="en-US" sz="5300" dirty="0" smtClean="0">
                <a:solidFill>
                  <a:schemeClr val="tx2">
                    <a:satMod val="130000"/>
                  </a:schemeClr>
                </a:solidFill>
              </a:rPr>
              <a:t>次</a:t>
            </a:r>
            <a:r>
              <a:rPr lang="zh-TW" altLang="en-US" sz="5300" dirty="0" smtClean="0">
                <a:solidFill>
                  <a:schemeClr val="tx2">
                    <a:satMod val="130000"/>
                  </a:schemeClr>
                </a:solidFill>
              </a:rPr>
              <a:t>校務會議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635374" y="4076700"/>
            <a:ext cx="4104977" cy="1152525"/>
          </a:xfrm>
        </p:spPr>
        <p:txBody>
          <a:bodyPr rtlCol="0">
            <a:normAutofit fontScale="92500" lnSpcReduction="10000"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zh-TW" altLang="en-US" sz="3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itchFamily="34" charset="-120"/>
                <a:cs typeface="+mj-cs"/>
              </a:rPr>
              <a:t>報告人</a:t>
            </a:r>
            <a:r>
              <a:rPr lang="zh-TW" altLang="en-US" sz="3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itchFamily="34" charset="-120"/>
                <a:cs typeface="+mj-cs"/>
              </a:rPr>
              <a:t>：校長黃再鴻</a:t>
            </a:r>
            <a:endParaRPr lang="en-US" altLang="zh-TW" sz="33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微軟正黑體" pitchFamily="34" charset="-120"/>
              <a:cs typeface="+mj-cs"/>
            </a:endParaRP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TW" sz="48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itchFamily="34" charset="-120"/>
                <a:cs typeface="+mj-cs"/>
              </a:rPr>
              <a:t>        </a:t>
            </a:r>
            <a:r>
              <a:rPr lang="en-US" altLang="zh-TW" sz="3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微軟正黑體" pitchFamily="34" charset="-120"/>
                <a:cs typeface="+mj-cs"/>
              </a:rPr>
              <a:t>108.1.16</a:t>
            </a:r>
            <a:endParaRPr lang="zh-TW" altLang="en-US" sz="30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微軟正黑體" pitchFamily="34" charset="-120"/>
              <a:cs typeface="+mj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TW" altLang="en-US" dirty="0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5589588"/>
            <a:ext cx="57912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zh-TW" altLang="en-US" sz="4000" dirty="0" smtClean="0">
                <a:solidFill>
                  <a:srgbClr val="FF0000"/>
                </a:solidFill>
              </a:rPr>
              <a:t>校務評鑑</a:t>
            </a:r>
            <a:endParaRPr lang="en-US" altLang="zh-TW" sz="4000" dirty="0" smtClean="0">
              <a:solidFill>
                <a:srgbClr val="FF0000"/>
              </a:solidFill>
            </a:endParaRPr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zh-TW" altLang="en-US" sz="4000" dirty="0" smtClean="0">
                <a:solidFill>
                  <a:srgbClr val="FF0000"/>
                </a:solidFill>
              </a:rPr>
              <a:t>校園、學生安全</a:t>
            </a:r>
            <a:endParaRPr lang="en-US" altLang="zh-TW" sz="4000" dirty="0" smtClean="0">
              <a:solidFill>
                <a:srgbClr val="FF0000"/>
              </a:solidFill>
            </a:endParaRPr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en-US" altLang="zh-TW" sz="4000" dirty="0">
                <a:solidFill>
                  <a:srgbClr val="FF0000"/>
                </a:solidFill>
              </a:rPr>
              <a:t>108</a:t>
            </a:r>
            <a:r>
              <a:rPr lang="zh-TW" altLang="en-US" sz="4000" dirty="0">
                <a:solidFill>
                  <a:srgbClr val="FF0000"/>
                </a:solidFill>
              </a:rPr>
              <a:t>新課綱</a:t>
            </a:r>
            <a:endParaRPr lang="en-US" altLang="zh-TW" sz="4000" dirty="0">
              <a:solidFill>
                <a:srgbClr val="FF0000"/>
              </a:solidFill>
            </a:endParaRPr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endParaRPr lang="en-US" altLang="zh-TW" sz="4000" dirty="0" smtClean="0">
              <a:solidFill>
                <a:srgbClr val="FF0000"/>
              </a:solidFill>
            </a:endParaRPr>
          </a:p>
          <a:p>
            <a:pPr marL="365125" lvl="1" indent="-282575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endParaRPr lang="en-US" altLang="zh-TW" sz="3200" dirty="0">
              <a:solidFill>
                <a:srgbClr val="FF0000"/>
              </a:solidFill>
            </a:endParaRPr>
          </a:p>
          <a:p>
            <a:endParaRPr lang="en-US" altLang="zh-TW" dirty="0" smtClean="0">
              <a:solidFill>
                <a:srgbClr val="FF0000"/>
              </a:solidFill>
            </a:endParaRPr>
          </a:p>
          <a:p>
            <a:endParaRPr lang="zh-TW" altLang="en-US" dirty="0"/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dirty="0" smtClean="0">
                <a:solidFill>
                  <a:schemeClr val="tx2">
                    <a:satMod val="130000"/>
                  </a:schemeClr>
                </a:solidFill>
              </a:rPr>
              <a:t>檢視</a:t>
            </a:r>
          </a:p>
        </p:txBody>
      </p:sp>
    </p:spTree>
    <p:extLst>
      <p:ext uri="{BB962C8B-B14F-4D97-AF65-F5344CB8AC3E}">
        <p14:creationId xmlns:p14="http://schemas.microsoft.com/office/powerpoint/2010/main" val="401301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5125" lvl="1" indent="-282575">
              <a:spcBef>
                <a:spcPts val="600"/>
              </a:spcBef>
            </a:pPr>
            <a:r>
              <a:rPr lang="zh-TW" altLang="en-US" dirty="0">
                <a:solidFill>
                  <a:schemeClr val="tx2">
                    <a:satMod val="130000"/>
                  </a:schemeClr>
                </a:solidFill>
              </a:rPr>
              <a:t>校務評鑑</a:t>
            </a:r>
            <a:endParaRPr lang="en-US" altLang="zh-TW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435100" y="1447800"/>
            <a:ext cx="7499350" cy="4069432"/>
          </a:xfrm>
        </p:spPr>
        <p:txBody>
          <a:bodyPr/>
          <a:lstStyle/>
          <a:p>
            <a:r>
              <a:rPr lang="zh-TW" altLang="en-US" b="1" dirty="0" smtClean="0">
                <a:solidFill>
                  <a:srgbClr val="002060"/>
                </a:solidFill>
              </a:rPr>
              <a:t>整體：</a:t>
            </a:r>
            <a:endParaRPr lang="en-US" altLang="zh-TW" b="1" dirty="0" smtClean="0">
              <a:solidFill>
                <a:srgbClr val="002060"/>
              </a:solidFill>
            </a:endParaRPr>
          </a:p>
          <a:p>
            <a:pPr lvl="1"/>
            <a:r>
              <a:rPr lang="zh-TW" altLang="zh-TW" b="1" dirty="0" smtClean="0">
                <a:solidFill>
                  <a:srgbClr val="002060"/>
                </a:solidFill>
              </a:rPr>
              <a:t>課程</a:t>
            </a:r>
            <a:r>
              <a:rPr lang="zh-TW" altLang="zh-TW" b="1" dirty="0">
                <a:solidFill>
                  <a:srgbClr val="002060"/>
                </a:solidFill>
              </a:rPr>
              <a:t>教學</a:t>
            </a:r>
            <a:r>
              <a:rPr lang="zh-TW" altLang="en-US" b="1" dirty="0">
                <a:solidFill>
                  <a:srgbClr val="002060"/>
                </a:solidFill>
              </a:rPr>
              <a:t>、</a:t>
            </a:r>
            <a:r>
              <a:rPr lang="zh-TW" altLang="zh-TW" b="1" dirty="0">
                <a:solidFill>
                  <a:srgbClr val="002060"/>
                </a:solidFill>
              </a:rPr>
              <a:t>學務</a:t>
            </a:r>
            <a:r>
              <a:rPr lang="zh-TW" altLang="zh-TW" b="1" dirty="0">
                <a:solidFill>
                  <a:srgbClr val="002060"/>
                </a:solidFill>
              </a:rPr>
              <a:t>輔導</a:t>
            </a:r>
            <a:r>
              <a:rPr lang="zh-TW" altLang="zh-TW" b="1" dirty="0">
                <a:solidFill>
                  <a:srgbClr val="002060"/>
                </a:solidFill>
              </a:rPr>
              <a:t>、環境設備</a:t>
            </a:r>
            <a:r>
              <a:rPr lang="zh-TW" altLang="en-US" b="1" dirty="0">
                <a:solidFill>
                  <a:srgbClr val="002060"/>
                </a:solidFill>
              </a:rPr>
              <a:t>、</a:t>
            </a:r>
            <a:r>
              <a:rPr lang="zh-TW" altLang="zh-TW" b="1" dirty="0">
                <a:solidFill>
                  <a:srgbClr val="002060"/>
                </a:solidFill>
              </a:rPr>
              <a:t>校務</a:t>
            </a:r>
            <a:r>
              <a:rPr lang="zh-TW" altLang="zh-TW" b="1" dirty="0">
                <a:solidFill>
                  <a:srgbClr val="002060"/>
                </a:solidFill>
              </a:rPr>
              <a:t>發展</a:t>
            </a:r>
            <a:endParaRPr lang="en-US" altLang="zh-TW" b="1" dirty="0">
              <a:solidFill>
                <a:srgbClr val="002060"/>
              </a:solidFill>
            </a:endParaRPr>
          </a:p>
          <a:p>
            <a:r>
              <a:rPr lang="zh-TW" altLang="en-US" sz="3200" b="1" dirty="0" smtClean="0">
                <a:solidFill>
                  <a:srgbClr val="002060"/>
                </a:solidFill>
              </a:rPr>
              <a:t>各專業類科</a:t>
            </a:r>
            <a:r>
              <a:rPr lang="zh-TW" altLang="en-US" b="1" dirty="0" smtClean="0">
                <a:solidFill>
                  <a:srgbClr val="002060"/>
                </a:solidFill>
              </a:rPr>
              <a:t>：</a:t>
            </a:r>
            <a:endParaRPr lang="en-US" altLang="zh-TW" b="1" dirty="0" smtClean="0">
              <a:solidFill>
                <a:srgbClr val="002060"/>
              </a:solidFill>
            </a:endParaRPr>
          </a:p>
          <a:p>
            <a:pPr lvl="1"/>
            <a:r>
              <a:rPr lang="zh-TW" altLang="en-US" b="1" dirty="0" smtClean="0">
                <a:solidFill>
                  <a:srgbClr val="FF0000"/>
                </a:solidFill>
              </a:rPr>
              <a:t>群科發展、</a:t>
            </a:r>
            <a:r>
              <a:rPr lang="zh-TW" altLang="zh-TW" b="1" dirty="0" smtClean="0">
                <a:solidFill>
                  <a:srgbClr val="FF0000"/>
                </a:solidFill>
              </a:rPr>
              <a:t>課程教學</a:t>
            </a:r>
            <a:r>
              <a:rPr lang="zh-TW" altLang="en-US" b="1" dirty="0" smtClean="0">
                <a:solidFill>
                  <a:srgbClr val="FF0000"/>
                </a:solidFill>
              </a:rPr>
              <a:t>、績效表現</a:t>
            </a:r>
            <a:endParaRPr lang="en-US" altLang="zh-TW" b="1" dirty="0" smtClean="0">
              <a:solidFill>
                <a:srgbClr val="FF0000"/>
              </a:solidFill>
            </a:endParaRPr>
          </a:p>
          <a:p>
            <a:r>
              <a:rPr lang="zh-TW" altLang="en-US" sz="3200" b="1" dirty="0" smtClean="0">
                <a:solidFill>
                  <a:srgbClr val="002060"/>
                </a:solidFill>
              </a:rPr>
              <a:t>學校特色</a:t>
            </a:r>
            <a:endParaRPr lang="en-US" altLang="zh-TW" sz="3200" b="1" dirty="0" smtClean="0">
              <a:solidFill>
                <a:srgbClr val="002060"/>
              </a:solidFill>
            </a:endParaRPr>
          </a:p>
          <a:p>
            <a:r>
              <a:rPr lang="zh-TW" altLang="en-US" sz="3200" b="1" dirty="0" smtClean="0">
                <a:solidFill>
                  <a:srgbClr val="002060"/>
                </a:solidFill>
              </a:rPr>
              <a:t>實地訪查</a:t>
            </a:r>
            <a:endParaRPr lang="en-US" altLang="zh-TW" sz="3200" b="1" dirty="0" smtClean="0">
              <a:solidFill>
                <a:srgbClr val="002060"/>
              </a:solidFill>
            </a:endParaRPr>
          </a:p>
          <a:p>
            <a:r>
              <a:rPr lang="zh-TW" altLang="en-US" b="1" dirty="0" smtClean="0">
                <a:solidFill>
                  <a:srgbClr val="002060"/>
                </a:solidFill>
              </a:rPr>
              <a:t>面談：教職員工、學生、家長</a:t>
            </a:r>
            <a:endParaRPr lang="en-US" altLang="zh-TW" sz="32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34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4000" b="1" dirty="0" smtClean="0">
                <a:solidFill>
                  <a:srgbClr val="C00000"/>
                </a:solidFill>
              </a:rPr>
              <a:t>校園、</a:t>
            </a:r>
            <a:r>
              <a:rPr lang="zh-TW" altLang="en-US" sz="4000" b="1" dirty="0" smtClean="0">
                <a:solidFill>
                  <a:srgbClr val="C00000"/>
                </a:solidFill>
              </a:rPr>
              <a:t>教室安全維護</a:t>
            </a:r>
            <a:endParaRPr lang="en-US" altLang="zh-TW" sz="4000" b="1" dirty="0">
              <a:solidFill>
                <a:srgbClr val="C00000"/>
              </a:solidFill>
            </a:endParaRPr>
          </a:p>
          <a:p>
            <a:r>
              <a:rPr lang="zh-TW" altLang="en-US" sz="4000" b="1" dirty="0" smtClean="0">
                <a:solidFill>
                  <a:srgbClr val="C00000"/>
                </a:solidFill>
              </a:rPr>
              <a:t>上課</a:t>
            </a:r>
            <a:r>
              <a:rPr lang="zh-TW" altLang="en-US" sz="4000" b="1" dirty="0">
                <a:solidFill>
                  <a:srgbClr val="C00000"/>
                </a:solidFill>
              </a:rPr>
              <a:t>出勤</a:t>
            </a:r>
            <a:r>
              <a:rPr lang="zh-TW" altLang="en-US" sz="4000" b="1" dirty="0" smtClean="0">
                <a:solidFill>
                  <a:srgbClr val="C00000"/>
                </a:solidFill>
              </a:rPr>
              <a:t>管理</a:t>
            </a:r>
            <a:endParaRPr lang="en-US" altLang="zh-TW" b="1" dirty="0" smtClean="0">
              <a:solidFill>
                <a:srgbClr val="C00000"/>
              </a:solidFill>
            </a:endParaRPr>
          </a:p>
          <a:p>
            <a:r>
              <a:rPr lang="zh-TW" altLang="en-US" sz="4000" b="1" dirty="0" smtClean="0">
                <a:solidFill>
                  <a:srgbClr val="C00000"/>
                </a:solidFill>
              </a:rPr>
              <a:t>逃生、防災設施</a:t>
            </a:r>
            <a:endParaRPr lang="en-US" altLang="zh-TW" sz="4000" b="1" dirty="0">
              <a:solidFill>
                <a:srgbClr val="C00000"/>
              </a:solidFill>
            </a:endParaRPr>
          </a:p>
          <a:p>
            <a:r>
              <a:rPr lang="zh-TW" altLang="en-US" sz="4000" b="1" dirty="0" smtClean="0">
                <a:solidFill>
                  <a:srgbClr val="C00000"/>
                </a:solidFill>
              </a:rPr>
              <a:t>學生校外安全叮嚀（交通、交友、打工等等）</a:t>
            </a:r>
            <a:endParaRPr lang="en-US" altLang="zh-TW" sz="4000" b="1" dirty="0" smtClean="0">
              <a:solidFill>
                <a:srgbClr val="C00000"/>
              </a:solidFill>
            </a:endParaRPr>
          </a:p>
          <a:p>
            <a:endParaRPr lang="en-US" altLang="zh-TW" sz="4000" b="1" dirty="0" smtClean="0">
              <a:solidFill>
                <a:srgbClr val="C00000"/>
              </a:solidFill>
            </a:endParaRPr>
          </a:p>
          <a:p>
            <a:pPr marL="82550" indent="0">
              <a:buNone/>
            </a:pPr>
            <a:r>
              <a:rPr lang="zh-TW" altLang="en-US" sz="4000" b="1" dirty="0" smtClean="0">
                <a:solidFill>
                  <a:srgbClr val="C00000"/>
                </a:solidFill>
              </a:rPr>
              <a:t>請各位老師列為重點</a:t>
            </a:r>
            <a:endParaRPr lang="en-US" altLang="zh-TW" sz="4000" b="1" dirty="0">
              <a:solidFill>
                <a:srgbClr val="C00000"/>
              </a:solidFill>
            </a:endParaRPr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zh-TW" altLang="en-US" dirty="0" smtClean="0">
                <a:solidFill>
                  <a:schemeClr val="tx2">
                    <a:satMod val="130000"/>
                  </a:schemeClr>
                </a:solidFill>
              </a:rPr>
              <a:t>校園、學生安全</a:t>
            </a:r>
            <a:endParaRPr lang="zh-TW" altLang="en-US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4000" b="1" dirty="0" smtClean="0">
                <a:solidFill>
                  <a:srgbClr val="C00000"/>
                </a:solidFill>
              </a:rPr>
              <a:t>各群科課程綱要已於去年</a:t>
            </a:r>
            <a:r>
              <a:rPr lang="en-US" altLang="zh-TW" sz="4000" b="1" dirty="0" smtClean="0">
                <a:solidFill>
                  <a:srgbClr val="C00000"/>
                </a:solidFill>
              </a:rPr>
              <a:t>12</a:t>
            </a:r>
            <a:r>
              <a:rPr lang="zh-TW" altLang="en-US" sz="4000" b="1" dirty="0" smtClean="0">
                <a:solidFill>
                  <a:srgbClr val="C00000"/>
                </a:solidFill>
              </a:rPr>
              <a:t>月底正式公告</a:t>
            </a:r>
            <a:endParaRPr lang="en-US" altLang="zh-TW" sz="4000" b="1" dirty="0" smtClean="0">
              <a:solidFill>
                <a:srgbClr val="C00000"/>
              </a:solidFill>
            </a:endParaRPr>
          </a:p>
          <a:p>
            <a:r>
              <a:rPr lang="en-US" altLang="zh-TW" sz="4000" b="1" dirty="0" smtClean="0">
                <a:solidFill>
                  <a:srgbClr val="C00000"/>
                </a:solidFill>
              </a:rPr>
              <a:t>108</a:t>
            </a:r>
            <a:r>
              <a:rPr lang="zh-TW" altLang="en-US" sz="4000" b="1" dirty="0" smtClean="0">
                <a:solidFill>
                  <a:srgbClr val="C00000"/>
                </a:solidFill>
              </a:rPr>
              <a:t>學年度正式實施</a:t>
            </a:r>
            <a:endParaRPr lang="en-US" altLang="zh-TW" sz="4000" b="1" dirty="0" smtClean="0">
              <a:solidFill>
                <a:srgbClr val="C00000"/>
              </a:solidFill>
            </a:endParaRPr>
          </a:p>
          <a:p>
            <a:r>
              <a:rPr lang="zh-TW" altLang="en-US" sz="4000" b="1" dirty="0" smtClean="0">
                <a:solidFill>
                  <a:srgbClr val="C00000"/>
                </a:solidFill>
              </a:rPr>
              <a:t>學生學習歷程檔案同時實施</a:t>
            </a:r>
            <a:endParaRPr lang="en-US" altLang="zh-TW" sz="4000" b="1" dirty="0">
              <a:solidFill>
                <a:srgbClr val="C00000"/>
              </a:solidFill>
            </a:endParaRPr>
          </a:p>
          <a:p>
            <a:endParaRPr lang="en-US" altLang="zh-TW" sz="4000" b="1" dirty="0" smtClean="0">
              <a:solidFill>
                <a:srgbClr val="C00000"/>
              </a:solidFill>
            </a:endParaRPr>
          </a:p>
          <a:p>
            <a:endParaRPr lang="en-US" altLang="zh-TW" sz="4000" b="1" dirty="0">
              <a:solidFill>
                <a:srgbClr val="C00000"/>
              </a:solidFill>
            </a:endParaRPr>
          </a:p>
        </p:txBody>
      </p:sp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en-US" altLang="zh-TW" dirty="0">
                <a:solidFill>
                  <a:schemeClr val="tx2">
                    <a:satMod val="130000"/>
                  </a:schemeClr>
                </a:solidFill>
              </a:rPr>
              <a:t>108</a:t>
            </a:r>
            <a:r>
              <a:rPr lang="zh-TW" altLang="en-US" dirty="0">
                <a:solidFill>
                  <a:schemeClr val="tx2">
                    <a:satMod val="130000"/>
                  </a:schemeClr>
                </a:solidFill>
              </a:rPr>
              <a:t>新課綱</a:t>
            </a:r>
          </a:p>
        </p:txBody>
      </p:sp>
    </p:spTree>
    <p:extLst>
      <p:ext uri="{BB962C8B-B14F-4D97-AF65-F5344CB8AC3E}">
        <p14:creationId xmlns:p14="http://schemas.microsoft.com/office/powerpoint/2010/main" val="237947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619672" y="1772816"/>
            <a:ext cx="6624736" cy="4800600"/>
          </a:xfrm>
        </p:spPr>
        <p:txBody>
          <a:bodyPr/>
          <a:lstStyle/>
          <a:p>
            <a:pPr marL="82550" indent="0" algn="ctr">
              <a:buNone/>
            </a:pPr>
            <a:endParaRPr lang="en-US" altLang="zh-TW" sz="6600" dirty="0" smtClean="0"/>
          </a:p>
          <a:p>
            <a:pPr marL="82550" indent="0" algn="ctr">
              <a:buNone/>
            </a:pPr>
            <a:r>
              <a:rPr lang="zh-TW" altLang="en-US" sz="8000" b="1" dirty="0">
                <a:solidFill>
                  <a:srgbClr val="C00000"/>
                </a:solidFill>
              </a:rPr>
              <a:t>感謝同仁</a:t>
            </a:r>
            <a:r>
              <a:rPr lang="zh-TW" altLang="en-US" sz="8000" b="1" dirty="0" smtClean="0">
                <a:solidFill>
                  <a:srgbClr val="C00000"/>
                </a:solidFill>
              </a:rPr>
              <a:t>辛勞</a:t>
            </a:r>
            <a:endParaRPr lang="en-US" altLang="zh-TW" sz="80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132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1208</TotalTime>
  <Words>126</Words>
  <Application>Microsoft Office PowerPoint</Application>
  <PresentationFormat>如螢幕大小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夏至</vt:lpstr>
      <vt:lpstr>國立東港海事 107學年度第1次校務會議</vt:lpstr>
      <vt:lpstr>檢視</vt:lpstr>
      <vt:lpstr>校務評鑑</vt:lpstr>
      <vt:lpstr>校園、學生安全</vt:lpstr>
      <vt:lpstr>108新課綱</vt:lpstr>
      <vt:lpstr>PowerPoint 簡報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103學年度上學期期末校務會議</dc:title>
  <dc:creator>username</dc:creator>
  <cp:lastModifiedBy>黃再鴻</cp:lastModifiedBy>
  <cp:revision>52</cp:revision>
  <dcterms:created xsi:type="dcterms:W3CDTF">2015-01-20T00:22:51Z</dcterms:created>
  <dcterms:modified xsi:type="dcterms:W3CDTF">2019-01-15T06:07:50Z</dcterms:modified>
</cp:coreProperties>
</file>